
<file path=[Content_Types].xml><?xml version="1.0" encoding="utf-8"?>
<Types xmlns="http://schemas.openxmlformats.org/package/2006/content-types">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slideLayouts/slideLayout11.xml" ContentType="application/vnd.openxmlformats-officedocument.presentationml.slideLayout+xml"/>
  <Override PartName="/ppt/notesSlides/notesSlide16.xml" ContentType="application/vnd.openxmlformats-officedocument.presentationml.notes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slideLayouts/slideLayout5.xml" ContentType="application/vnd.openxmlformats-officedocument.presentationml.slideLayout+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Default Extension="xml" ContentType="application/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ppt/charts/chart1.xml" ContentType="application/vnd.openxmlformats-officedocument.drawingml.chart+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charts/chart2.xml" ContentType="application/vnd.openxmlformats-officedocument.drawingml.chart+xml"/>
  <Override PartName="/ppt/presentation.xml" ContentType="application/vnd.openxmlformats-officedocument.presentationml.presentation.main+xml"/>
  <Default Extension="xlsx" ContentType="application/vnd.openxmlformats-officedocument.spreadsheetml.sheet"/>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charts/chart3.xml" ContentType="application/vnd.openxmlformats-officedocument.drawingml.chart+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Layouts/slideLayout10.xml" ContentType="application/vnd.openxmlformats-officedocument.presentationml.slideLayout+xml"/>
  <Override PartName="/ppt/slides/slide4.xml" ContentType="application/vnd.openxmlformats-officedocument.presentationml.slide+xml"/>
  <Default Extension="wmf" ContentType="image/x-wmf"/>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notesMasterIdLst>
    <p:notesMasterId r:id="rId19"/>
  </p:notesMasterIdLst>
  <p:handoutMasterIdLst>
    <p:handoutMasterId r:id="rId20"/>
  </p:handoutMasterIdLst>
  <p:sldIdLst>
    <p:sldId id="256" r:id="rId2"/>
    <p:sldId id="264" r:id="rId3"/>
    <p:sldId id="271" r:id="rId4"/>
    <p:sldId id="260" r:id="rId5"/>
    <p:sldId id="268" r:id="rId6"/>
    <p:sldId id="274" r:id="rId7"/>
    <p:sldId id="281" r:id="rId8"/>
    <p:sldId id="282" r:id="rId9"/>
    <p:sldId id="279" r:id="rId10"/>
    <p:sldId id="288" r:id="rId11"/>
    <p:sldId id="283" r:id="rId12"/>
    <p:sldId id="284" r:id="rId13"/>
    <p:sldId id="285" r:id="rId14"/>
    <p:sldId id="270" r:id="rId15"/>
    <p:sldId id="286" r:id="rId16"/>
    <p:sldId id="269" r:id="rId17"/>
    <p:sldId id="26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4AD2D2"/>
    <a:srgbClr val="3FE5ED"/>
    <a:srgbClr val="EB8219"/>
  </p:clrMru>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446" autoAdjust="0"/>
    <p:restoredTop sz="81591" autoAdjust="0"/>
  </p:normalViewPr>
  <p:slideViewPr>
    <p:cSldViewPr>
      <p:cViewPr>
        <p:scale>
          <a:sx n="66" d="100"/>
          <a:sy n="66" d="100"/>
        </p:scale>
        <p:origin x="-3528" y="-1504"/>
      </p:cViewPr>
      <p:guideLst>
        <p:guide orient="horz" pos="2160"/>
        <p:guide pos="2880"/>
      </p:guideLst>
    </p:cSldViewPr>
  </p:slideViewPr>
  <p:outlineViewPr>
    <p:cViewPr>
      <p:scale>
        <a:sx n="33" d="100"/>
        <a:sy n="33" d="100"/>
      </p:scale>
      <p:origin x="0" y="8646"/>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
  <c:chart>
    <c:plotArea>
      <c:layout>
        <c:manualLayout>
          <c:layoutTarget val="inner"/>
          <c:xMode val="edge"/>
          <c:yMode val="edge"/>
          <c:x val="0.0817682555305587"/>
          <c:y val="0.0452884572589896"/>
          <c:w val="0.659340316835398"/>
          <c:h val="0.819508260363957"/>
        </c:manualLayout>
      </c:layout>
      <c:lineChart>
        <c:grouping val="standard"/>
        <c:ser>
          <c:idx val="1"/>
          <c:order val="0"/>
          <c:tx>
            <c:strRef>
              <c:f>Sheet1!$A$6</c:f>
              <c:strCache>
                <c:ptCount val="1"/>
                <c:pt idx="0">
                  <c:v>Formal Care</c:v>
                </c:pt>
              </c:strCache>
            </c:strRef>
          </c:tx>
          <c:spPr>
            <a:ln>
              <a:solidFill>
                <a:srgbClr val="00B0F0"/>
              </a:solidFill>
            </a:ln>
          </c:spPr>
          <c:marker>
            <c:spPr>
              <a:solidFill>
                <a:srgbClr val="00B0F0"/>
              </a:solidFill>
              <a:ln>
                <a:solidFill>
                  <a:srgbClr val="00B0F0"/>
                </a:solidFill>
              </a:ln>
            </c:spPr>
          </c:marker>
          <c:cat>
            <c:strRef>
              <c:f>Sheet1!$B$4:$D$4</c:f>
              <c:strCache>
                <c:ptCount val="3"/>
                <c:pt idx="0">
                  <c:v>BF Initiation</c:v>
                </c:pt>
                <c:pt idx="1">
                  <c:v>BF @ 10 weeks</c:v>
                </c:pt>
                <c:pt idx="2">
                  <c:v>BF @ 6 months</c:v>
                </c:pt>
              </c:strCache>
            </c:strRef>
          </c:cat>
          <c:val>
            <c:numRef>
              <c:f>Sheet1!$B$6:$D$6</c:f>
              <c:numCache>
                <c:formatCode>General</c:formatCode>
                <c:ptCount val="3"/>
                <c:pt idx="0">
                  <c:v>94.2</c:v>
                </c:pt>
                <c:pt idx="1">
                  <c:v>78.0</c:v>
                </c:pt>
                <c:pt idx="2">
                  <c:v>67.6</c:v>
                </c:pt>
              </c:numCache>
            </c:numRef>
          </c:val>
        </c:ser>
        <c:ser>
          <c:idx val="2"/>
          <c:order val="1"/>
          <c:tx>
            <c:strRef>
              <c:f>Sheet1!$A$7</c:f>
              <c:strCache>
                <c:ptCount val="1"/>
                <c:pt idx="0">
                  <c:v>Informal Care</c:v>
                </c:pt>
              </c:strCache>
            </c:strRef>
          </c:tx>
          <c:spPr>
            <a:ln w="38100">
              <a:solidFill>
                <a:srgbClr val="92D050"/>
              </a:solidFill>
            </a:ln>
          </c:spPr>
          <c:marker>
            <c:spPr>
              <a:solidFill>
                <a:srgbClr val="92D050"/>
              </a:solidFill>
              <a:ln>
                <a:solidFill>
                  <a:srgbClr val="92D050"/>
                </a:solidFill>
              </a:ln>
            </c:spPr>
          </c:marker>
          <c:cat>
            <c:strRef>
              <c:f>Sheet1!$B$4:$D$4</c:f>
              <c:strCache>
                <c:ptCount val="3"/>
                <c:pt idx="0">
                  <c:v>BF Initiation</c:v>
                </c:pt>
                <c:pt idx="1">
                  <c:v>BF @ 10 weeks</c:v>
                </c:pt>
                <c:pt idx="2">
                  <c:v>BF @ 6 months</c:v>
                </c:pt>
              </c:strCache>
            </c:strRef>
          </c:cat>
          <c:val>
            <c:numRef>
              <c:f>Sheet1!$B$7:$D$7</c:f>
              <c:numCache>
                <c:formatCode>General</c:formatCode>
                <c:ptCount val="3"/>
                <c:pt idx="0">
                  <c:v>92.5</c:v>
                </c:pt>
                <c:pt idx="1">
                  <c:v>65.8</c:v>
                </c:pt>
                <c:pt idx="2">
                  <c:v>55.9</c:v>
                </c:pt>
              </c:numCache>
            </c:numRef>
          </c:val>
        </c:ser>
        <c:ser>
          <c:idx val="3"/>
          <c:order val="2"/>
          <c:tx>
            <c:strRef>
              <c:f>Sheet1!#REF!</c:f>
              <c:strCache>
                <c:ptCount val="1"/>
                <c:pt idx="0">
                  <c:v>#REF!</c:v>
                </c:pt>
              </c:strCache>
            </c:strRef>
          </c:tx>
          <c:cat>
            <c:strRef>
              <c:f>Sheet1!$B$4:$D$4</c:f>
              <c:strCache>
                <c:ptCount val="3"/>
                <c:pt idx="0">
                  <c:v>BF Initiation</c:v>
                </c:pt>
                <c:pt idx="1">
                  <c:v>BF @ 10 weeks</c:v>
                </c:pt>
                <c:pt idx="2">
                  <c:v>BF @ 6 months</c:v>
                </c:pt>
              </c:strCache>
            </c:strRef>
          </c:cat>
          <c:val>
            <c:numRef>
              <c:f>Sheet1!#REF!</c:f>
              <c:numCache>
                <c:formatCode>General</c:formatCode>
                <c:ptCount val="1"/>
                <c:pt idx="0">
                  <c:v>1.0</c:v>
                </c:pt>
              </c:numCache>
            </c:numRef>
          </c:val>
        </c:ser>
        <c:ser>
          <c:idx val="4"/>
          <c:order val="3"/>
          <c:tx>
            <c:strRef>
              <c:f>Sheet1!$A$8</c:f>
              <c:strCache>
                <c:ptCount val="1"/>
                <c:pt idx="0">
                  <c:v>All PRAMS-2 Respondents*</c:v>
                </c:pt>
              </c:strCache>
            </c:strRef>
          </c:tx>
          <c:spPr>
            <a:ln>
              <a:solidFill>
                <a:srgbClr val="FF0000"/>
              </a:solidFill>
            </a:ln>
          </c:spPr>
          <c:marker>
            <c:spPr>
              <a:solidFill>
                <a:srgbClr val="FF0000"/>
              </a:solidFill>
              <a:ln>
                <a:solidFill>
                  <a:srgbClr val="FF0000"/>
                </a:solidFill>
              </a:ln>
            </c:spPr>
          </c:marker>
          <c:cat>
            <c:strRef>
              <c:f>Sheet1!$B$4:$D$4</c:f>
              <c:strCache>
                <c:ptCount val="3"/>
                <c:pt idx="0">
                  <c:v>BF Initiation</c:v>
                </c:pt>
                <c:pt idx="1">
                  <c:v>BF @ 10 weeks</c:v>
                </c:pt>
                <c:pt idx="2">
                  <c:v>BF @ 6 months</c:v>
                </c:pt>
              </c:strCache>
            </c:strRef>
          </c:cat>
          <c:val>
            <c:numRef>
              <c:f>Sheet1!$B$8:$D$8</c:f>
              <c:numCache>
                <c:formatCode>General</c:formatCode>
                <c:ptCount val="3"/>
                <c:pt idx="0">
                  <c:v>93.6</c:v>
                </c:pt>
                <c:pt idx="1">
                  <c:v>75.0</c:v>
                </c:pt>
                <c:pt idx="2">
                  <c:v>62.2</c:v>
                </c:pt>
              </c:numCache>
            </c:numRef>
          </c:val>
        </c:ser>
        <c:marker val="1"/>
        <c:axId val="444363240"/>
        <c:axId val="444367992"/>
      </c:lineChart>
      <c:catAx>
        <c:axId val="444363240"/>
        <c:scaling>
          <c:orientation val="minMax"/>
        </c:scaling>
        <c:axPos val="b"/>
        <c:tickLblPos val="nextTo"/>
        <c:crossAx val="444367992"/>
        <c:crosses val="autoZero"/>
        <c:auto val="1"/>
        <c:lblAlgn val="ctr"/>
        <c:lblOffset val="100"/>
      </c:catAx>
      <c:valAx>
        <c:axId val="444367992"/>
        <c:scaling>
          <c:orientation val="minMax"/>
          <c:min val="50.0"/>
        </c:scaling>
        <c:axPos val="l"/>
        <c:majorGridlines/>
        <c:numFmt formatCode="General" sourceLinked="1"/>
        <c:tickLblPos val="nextTo"/>
        <c:crossAx val="444363240"/>
        <c:crosses val="autoZero"/>
        <c:crossBetween val="between"/>
        <c:majorUnit val="10.0"/>
      </c:valAx>
    </c:plotArea>
    <c:legend>
      <c:legendPos val="r"/>
      <c:legendEntry>
        <c:idx val="2"/>
        <c:delete val="1"/>
      </c:legendEntry>
      <c:layout>
        <c:manualLayout>
          <c:xMode val="edge"/>
          <c:yMode val="edge"/>
          <c:x val="0.730691905699291"/>
          <c:y val="0.110484764011949"/>
          <c:w val="0.260379522872142"/>
          <c:h val="0.560772095388465"/>
        </c:manualLayout>
      </c:layout>
      <c:txPr>
        <a:bodyPr/>
        <a:lstStyle/>
        <a:p>
          <a:pPr>
            <a:defRPr sz="1600"/>
          </a:pPr>
          <a:endParaRPr lang="en-US"/>
        </a:p>
      </c:txPr>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2"/>
  <c:chart>
    <c:plotArea>
      <c:layout>
        <c:manualLayout>
          <c:layoutTarget val="inner"/>
          <c:xMode val="edge"/>
          <c:yMode val="edge"/>
          <c:x val="0.0876436662522448"/>
          <c:y val="0.0445406601540848"/>
          <c:w val="0.657309481051711"/>
          <c:h val="0.724132812638819"/>
        </c:manualLayout>
      </c:layout>
      <c:barChart>
        <c:barDir val="col"/>
        <c:grouping val="clustered"/>
        <c:ser>
          <c:idx val="0"/>
          <c:order val="0"/>
          <c:tx>
            <c:strRef>
              <c:f>Sheet1!$C$1</c:f>
              <c:strCache>
                <c:ptCount val="1"/>
                <c:pt idx="0">
                  <c:v>Formal Care</c:v>
                </c:pt>
              </c:strCache>
            </c:strRef>
          </c:tx>
          <c:cat>
            <c:strRef>
              <c:f>Sheet1!$A$2:$A$3</c:f>
              <c:strCache>
                <c:ptCount val="2"/>
                <c:pt idx="0">
                  <c:v>Child does NOT have a regular health care provider</c:v>
                </c:pt>
                <c:pt idx="1">
                  <c:v>Child does NOT currently have health insurance</c:v>
                </c:pt>
              </c:strCache>
            </c:strRef>
          </c:cat>
          <c:val>
            <c:numRef>
              <c:f>Sheet1!$C$2:$C$3</c:f>
              <c:numCache>
                <c:formatCode>General</c:formatCode>
                <c:ptCount val="2"/>
                <c:pt idx="0">
                  <c:v>2.7</c:v>
                </c:pt>
                <c:pt idx="1">
                  <c:v>3.0</c:v>
                </c:pt>
              </c:numCache>
            </c:numRef>
          </c:val>
        </c:ser>
        <c:ser>
          <c:idx val="1"/>
          <c:order val="1"/>
          <c:tx>
            <c:strRef>
              <c:f>Sheet1!$D$1</c:f>
              <c:strCache>
                <c:ptCount val="1"/>
                <c:pt idx="0">
                  <c:v>Informal Care</c:v>
                </c:pt>
              </c:strCache>
            </c:strRef>
          </c:tx>
          <c:spPr>
            <a:solidFill>
              <a:srgbClr val="92D050"/>
            </a:solidFill>
          </c:spPr>
          <c:cat>
            <c:strRef>
              <c:f>Sheet1!$A$2:$A$3</c:f>
              <c:strCache>
                <c:ptCount val="2"/>
                <c:pt idx="0">
                  <c:v>Child does NOT have a regular health care provider</c:v>
                </c:pt>
                <c:pt idx="1">
                  <c:v>Child does NOT currently have health insurance</c:v>
                </c:pt>
              </c:strCache>
            </c:strRef>
          </c:cat>
          <c:val>
            <c:numRef>
              <c:f>Sheet1!$D$2:$D$3</c:f>
              <c:numCache>
                <c:formatCode>General</c:formatCode>
                <c:ptCount val="2"/>
                <c:pt idx="0">
                  <c:v>9.5</c:v>
                </c:pt>
                <c:pt idx="1">
                  <c:v>9.200000000000001</c:v>
                </c:pt>
              </c:numCache>
            </c:numRef>
          </c:val>
        </c:ser>
        <c:ser>
          <c:idx val="2"/>
          <c:order val="2"/>
          <c:tx>
            <c:strRef>
              <c:f>Sheet1!$E$1</c:f>
              <c:strCache>
                <c:ptCount val="1"/>
                <c:pt idx="0">
                  <c:v>All PRAMS respondents*</c:v>
                </c:pt>
              </c:strCache>
            </c:strRef>
          </c:tx>
          <c:spPr>
            <a:solidFill>
              <a:srgbClr val="FF0000"/>
            </a:solidFill>
          </c:spPr>
          <c:cat>
            <c:strRef>
              <c:f>Sheet1!$A$2:$A$3</c:f>
              <c:strCache>
                <c:ptCount val="2"/>
                <c:pt idx="0">
                  <c:v>Child does NOT have a regular health care provider</c:v>
                </c:pt>
                <c:pt idx="1">
                  <c:v>Child does NOT currently have health insurance</c:v>
                </c:pt>
              </c:strCache>
            </c:strRef>
          </c:cat>
          <c:val>
            <c:numRef>
              <c:f>Sheet1!$E$2:$E$3</c:f>
              <c:numCache>
                <c:formatCode>General</c:formatCode>
                <c:ptCount val="2"/>
                <c:pt idx="0">
                  <c:v>5.7</c:v>
                </c:pt>
                <c:pt idx="1">
                  <c:v>7.6</c:v>
                </c:pt>
              </c:numCache>
            </c:numRef>
          </c:val>
        </c:ser>
        <c:axId val="478089704"/>
        <c:axId val="500579736"/>
      </c:barChart>
      <c:catAx>
        <c:axId val="478089704"/>
        <c:scaling>
          <c:orientation val="minMax"/>
        </c:scaling>
        <c:axPos val="b"/>
        <c:tickLblPos val="nextTo"/>
        <c:crossAx val="500579736"/>
        <c:crosses val="autoZero"/>
        <c:auto val="1"/>
        <c:lblAlgn val="ctr"/>
        <c:lblOffset val="100"/>
      </c:catAx>
      <c:valAx>
        <c:axId val="500579736"/>
        <c:scaling>
          <c:orientation val="minMax"/>
          <c:max val="10.0"/>
        </c:scaling>
        <c:axPos val="l"/>
        <c:majorGridlines/>
        <c:title>
          <c:tx>
            <c:rich>
              <a:bodyPr rot="-5400000" vert="horz"/>
              <a:lstStyle/>
              <a:p>
                <a:pPr>
                  <a:defRPr/>
                </a:pPr>
                <a:r>
                  <a:rPr lang="en-US" dirty="0" smtClean="0"/>
                  <a:t>% of Respondents</a:t>
                </a:r>
                <a:endParaRPr lang="en-US" dirty="0"/>
              </a:p>
            </c:rich>
          </c:tx>
        </c:title>
        <c:numFmt formatCode="General" sourceLinked="1"/>
        <c:tickLblPos val="nextTo"/>
        <c:crossAx val="478089704"/>
        <c:crosses val="autoZero"/>
        <c:crossBetween val="between"/>
      </c:valAx>
    </c:plotArea>
    <c:legend>
      <c:legendPos val="r"/>
      <c:layout>
        <c:manualLayout>
          <c:xMode val="edge"/>
          <c:yMode val="edge"/>
          <c:x val="0.779239766081873"/>
          <c:y val="0.140230845472736"/>
          <c:w val="0.220760233918129"/>
          <c:h val="0.565427525243442"/>
        </c:manualLayout>
      </c:layout>
      <c:txPr>
        <a:bodyPr/>
        <a:lstStyle/>
        <a:p>
          <a:pPr>
            <a:defRPr sz="1600"/>
          </a:pPr>
          <a:endParaRPr lang="en-US"/>
        </a:p>
      </c:txPr>
    </c:legend>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2"/>
  <c:chart>
    <c:plotArea>
      <c:layout>
        <c:manualLayout>
          <c:layoutTarget val="inner"/>
          <c:xMode val="edge"/>
          <c:yMode val="edge"/>
          <c:x val="0.119827573636629"/>
          <c:y val="0.045415538177298"/>
          <c:w val="0.645210919580999"/>
          <c:h val="0.789146457683893"/>
        </c:manualLayout>
      </c:layout>
      <c:barChart>
        <c:barDir val="col"/>
        <c:grouping val="clustered"/>
        <c:ser>
          <c:idx val="0"/>
          <c:order val="0"/>
          <c:tx>
            <c:strRef>
              <c:f>Sheet1!$C$1</c:f>
              <c:strCache>
                <c:ptCount val="1"/>
                <c:pt idx="0">
                  <c:v>Formal Care</c:v>
                </c:pt>
              </c:strCache>
            </c:strRef>
          </c:tx>
          <c:cat>
            <c:strRef>
              <c:f>Sheet1!$A$2</c:f>
              <c:strCache>
                <c:ptCount val="1"/>
                <c:pt idx="0">
                  <c:v>Child has NOT ever had a dental visit</c:v>
                </c:pt>
              </c:strCache>
            </c:strRef>
          </c:cat>
          <c:val>
            <c:numRef>
              <c:f>Sheet1!$C$2</c:f>
              <c:numCache>
                <c:formatCode>General</c:formatCode>
                <c:ptCount val="1"/>
                <c:pt idx="0">
                  <c:v>77.7</c:v>
                </c:pt>
              </c:numCache>
            </c:numRef>
          </c:val>
        </c:ser>
        <c:ser>
          <c:idx val="1"/>
          <c:order val="1"/>
          <c:tx>
            <c:strRef>
              <c:f>Sheet1!$D$1</c:f>
              <c:strCache>
                <c:ptCount val="1"/>
                <c:pt idx="0">
                  <c:v>Informal Care</c:v>
                </c:pt>
              </c:strCache>
            </c:strRef>
          </c:tx>
          <c:spPr>
            <a:solidFill>
              <a:srgbClr val="92D050"/>
            </a:solidFill>
          </c:spPr>
          <c:cat>
            <c:strRef>
              <c:f>Sheet1!$A$2</c:f>
              <c:strCache>
                <c:ptCount val="1"/>
                <c:pt idx="0">
                  <c:v>Child has NOT ever had a dental visit</c:v>
                </c:pt>
              </c:strCache>
            </c:strRef>
          </c:cat>
          <c:val>
            <c:numRef>
              <c:f>Sheet1!$D$2</c:f>
              <c:numCache>
                <c:formatCode>General</c:formatCode>
                <c:ptCount val="1"/>
                <c:pt idx="0">
                  <c:v>87.1</c:v>
                </c:pt>
              </c:numCache>
            </c:numRef>
          </c:val>
        </c:ser>
        <c:ser>
          <c:idx val="2"/>
          <c:order val="2"/>
          <c:tx>
            <c:strRef>
              <c:f>Sheet1!$E$1</c:f>
              <c:strCache>
                <c:ptCount val="1"/>
                <c:pt idx="0">
                  <c:v>All PRAMS respondents*</c:v>
                </c:pt>
              </c:strCache>
            </c:strRef>
          </c:tx>
          <c:spPr>
            <a:solidFill>
              <a:srgbClr val="FF0000"/>
            </a:solidFill>
          </c:spPr>
          <c:cat>
            <c:strRef>
              <c:f>Sheet1!$A$2</c:f>
              <c:strCache>
                <c:ptCount val="1"/>
                <c:pt idx="0">
                  <c:v>Child has NOT ever had a dental visit</c:v>
                </c:pt>
              </c:strCache>
            </c:strRef>
          </c:cat>
          <c:val>
            <c:numRef>
              <c:f>Sheet1!$E$2</c:f>
              <c:numCache>
                <c:formatCode>General</c:formatCode>
                <c:ptCount val="1"/>
                <c:pt idx="0">
                  <c:v>80.3</c:v>
                </c:pt>
              </c:numCache>
            </c:numRef>
          </c:val>
        </c:ser>
        <c:axId val="451749480"/>
        <c:axId val="451641592"/>
      </c:barChart>
      <c:catAx>
        <c:axId val="451749480"/>
        <c:scaling>
          <c:orientation val="minMax"/>
        </c:scaling>
        <c:axPos val="b"/>
        <c:tickLblPos val="nextTo"/>
        <c:crossAx val="451641592"/>
        <c:crosses val="autoZero"/>
        <c:auto val="1"/>
        <c:lblAlgn val="ctr"/>
        <c:lblOffset val="100"/>
      </c:catAx>
      <c:valAx>
        <c:axId val="451641592"/>
        <c:scaling>
          <c:orientation val="minMax"/>
          <c:max val="100.0"/>
          <c:min val="0.0"/>
        </c:scaling>
        <c:axPos val="l"/>
        <c:majorGridlines/>
        <c:title>
          <c:tx>
            <c:rich>
              <a:bodyPr rot="-5400000" vert="horz"/>
              <a:lstStyle/>
              <a:p>
                <a:pPr>
                  <a:defRPr/>
                </a:pPr>
                <a:r>
                  <a:rPr lang="en-US" dirty="0" smtClean="0"/>
                  <a:t>% of Respondents</a:t>
                </a:r>
                <a:endParaRPr lang="en-US" dirty="0"/>
              </a:p>
            </c:rich>
          </c:tx>
        </c:title>
        <c:numFmt formatCode="General" sourceLinked="1"/>
        <c:tickLblPos val="nextTo"/>
        <c:crossAx val="451749480"/>
        <c:crosses val="autoZero"/>
        <c:crossBetween val="between"/>
      </c:valAx>
    </c:plotArea>
    <c:legend>
      <c:legendPos val="r"/>
      <c:layout>
        <c:manualLayout>
          <c:xMode val="edge"/>
          <c:yMode val="edge"/>
          <c:x val="0.763577356884444"/>
          <c:y val="0.125178607724348"/>
          <c:w val="0.236422643115556"/>
          <c:h val="0.363380963504434"/>
        </c:manualLayout>
      </c:layout>
      <c:txPr>
        <a:bodyPr/>
        <a:lstStyle/>
        <a:p>
          <a:pPr>
            <a:defRPr sz="1600"/>
          </a:pPr>
          <a:endParaRPr lang="en-US"/>
        </a:p>
      </c:txPr>
    </c:legend>
    <c:plotVisOnly val="1"/>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4C5406E-0C18-427E-9C9E-238BB10FFED9}" type="datetimeFigureOut">
              <a:rPr lang="en-US" smtClean="0"/>
              <a:pPr/>
              <a:t>11/2/10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BE7FA3B-61AA-49F5-9563-AF10C7E1734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7583D1-2354-4D80-960E-35B9E9778592}" type="datetimeFigureOut">
              <a:rPr lang="en-US" smtClean="0"/>
              <a:pPr/>
              <a:t>11/2/10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0C662C-3A94-44DA-A42D-A8F9C94423A4}"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Introduce self</a:t>
            </a:r>
            <a:r>
              <a:rPr lang="en-US" baseline="0" dirty="0" smtClean="0"/>
              <a:t> and Kristen (Research analyst – OFH</a:t>
            </a:r>
          </a:p>
          <a:p>
            <a:r>
              <a:rPr lang="en-US" dirty="0" smtClean="0"/>
              <a:t>Kathleen Anger</a:t>
            </a:r>
            <a:r>
              <a:rPr lang="en-US" baseline="0" dirty="0" smtClean="0"/>
              <a:t> – OFH </a:t>
            </a:r>
            <a:r>
              <a:rPr lang="en-US" dirty="0" smtClean="0"/>
              <a:t> </a:t>
            </a:r>
          </a:p>
          <a:p>
            <a:r>
              <a:rPr lang="en-US" dirty="0" smtClean="0"/>
              <a:t>Ken Rosenberg</a:t>
            </a:r>
            <a:r>
              <a:rPr lang="en-US" baseline="0" dirty="0" smtClean="0"/>
              <a:t> – OFH MCH Epidemiologist</a:t>
            </a:r>
            <a:r>
              <a:rPr lang="en-US" dirty="0" smtClean="0"/>
              <a:t> </a:t>
            </a:r>
          </a:p>
          <a:p>
            <a:r>
              <a:rPr lang="en-US" dirty="0" smtClean="0"/>
              <a:t>Bobbie Weber – Researcher from Child Care Research Partnership - OSU</a:t>
            </a:r>
            <a:endParaRPr lang="en-US" dirty="0"/>
          </a:p>
        </p:txBody>
      </p:sp>
      <p:sp>
        <p:nvSpPr>
          <p:cNvPr id="4" name="Slide Number Placeholder 3"/>
          <p:cNvSpPr>
            <a:spLocks noGrp="1"/>
          </p:cNvSpPr>
          <p:nvPr>
            <p:ph type="sldNum" sz="quarter" idx="10"/>
          </p:nvPr>
        </p:nvSpPr>
        <p:spPr/>
        <p:txBody>
          <a:bodyPr/>
          <a:lstStyle/>
          <a:p>
            <a:fld id="{C70C662C-3A94-44DA-A42D-A8F9C94423A4}"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None/>
              <a:tabLst/>
              <a:defRPr/>
            </a:pPr>
            <a:r>
              <a:rPr kumimoji="0" lang="en-US" sz="2300" b="0" i="0" u="none" strike="noStrike" kern="1200" cap="none" spc="0" normalizeH="0" baseline="0" noProof="0" dirty="0" smtClean="0">
                <a:ln>
                  <a:noFill/>
                </a:ln>
                <a:solidFill>
                  <a:schemeClr val="tx1"/>
                </a:solidFill>
                <a:effectLst/>
                <a:uLnTx/>
                <a:uFillTx/>
                <a:latin typeface="+mn-lt"/>
                <a:ea typeface="+mn-ea"/>
                <a:cs typeface="+mn-cs"/>
              </a:rPr>
              <a:t>Everything in pink indicates more of a risk factor than the average PRAMS-2 respondent (which is in blue).</a:t>
            </a: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None/>
              <a:tabLst/>
              <a:defRPr/>
            </a:pPr>
            <a:r>
              <a:rPr kumimoji="0" lang="en-US" sz="2300" b="0" i="0" u="none" strike="noStrike" kern="1200" cap="none" spc="0" normalizeH="0" baseline="0" noProof="0" dirty="0" smtClean="0">
                <a:ln>
                  <a:noFill/>
                </a:ln>
                <a:solidFill>
                  <a:schemeClr val="tx1"/>
                </a:solidFill>
                <a:effectLst/>
                <a:uLnTx/>
                <a:uFillTx/>
                <a:latin typeface="+mn-lt"/>
                <a:ea typeface="+mn-ea"/>
                <a:cs typeface="+mn-cs"/>
              </a:rPr>
              <a:t>Women using </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Informal</a:t>
            </a:r>
            <a:r>
              <a:rPr kumimoji="0" lang="en-US" sz="2300" b="1" i="0" u="none" strike="noStrike" kern="1200" cap="none" spc="0" normalizeH="0" noProof="0" dirty="0" smtClean="0">
                <a:ln>
                  <a:noFill/>
                </a:ln>
                <a:solidFill>
                  <a:schemeClr val="tx1"/>
                </a:solidFill>
                <a:effectLst/>
                <a:uLnTx/>
                <a:uFillTx/>
                <a:latin typeface="+mn-lt"/>
                <a:ea typeface="+mn-ea"/>
                <a:cs typeface="+mn-cs"/>
              </a:rPr>
              <a:t> Care </a:t>
            </a:r>
            <a:r>
              <a:rPr kumimoji="0" lang="en-US" sz="2300" i="0" u="none" strike="noStrike" kern="1200" cap="none" spc="0" normalizeH="0" noProof="0" dirty="0" smtClean="0">
                <a:ln>
                  <a:noFill/>
                </a:ln>
                <a:solidFill>
                  <a:schemeClr val="tx1"/>
                </a:solidFill>
                <a:effectLst/>
                <a:uLnTx/>
                <a:uFillTx/>
                <a:latin typeface="+mn-lt"/>
                <a:ea typeface="+mn-ea"/>
                <a:cs typeface="+mn-cs"/>
              </a:rPr>
              <a:t>are younger than women</a:t>
            </a:r>
            <a:r>
              <a:rPr kumimoji="0" lang="en-US" sz="2300" i="0" u="none" strike="noStrike" kern="1200" cap="none" spc="0" normalizeH="0" baseline="0" noProof="0" dirty="0" smtClean="0">
                <a:ln>
                  <a:noFill/>
                </a:ln>
                <a:solidFill>
                  <a:schemeClr val="tx1"/>
                </a:solidFill>
                <a:effectLst/>
                <a:uLnTx/>
                <a:uFillTx/>
                <a:latin typeface="+mn-lt"/>
                <a:ea typeface="+mn-ea"/>
                <a:cs typeface="+mn-cs"/>
              </a:rPr>
              <a:t> using formal care</a:t>
            </a:r>
            <a:r>
              <a:rPr kumimoji="0" lang="en-US" sz="2300" i="0" u="none" strike="noStrike" kern="1200" cap="none" spc="0" normalizeH="0" noProof="0" dirty="0" smtClean="0">
                <a:ln>
                  <a:noFill/>
                </a:ln>
                <a:solidFill>
                  <a:schemeClr val="tx1"/>
                </a:solidFill>
                <a:effectLst/>
                <a:uLnTx/>
                <a:uFillTx/>
                <a:latin typeface="+mn-lt"/>
                <a:ea typeface="+mn-ea"/>
                <a:cs typeface="+mn-cs"/>
              </a:rPr>
              <a:t>, and they were </a:t>
            </a:r>
            <a:r>
              <a:rPr lang="en-US" sz="2300" dirty="0" smtClean="0"/>
              <a:t>less likely </a:t>
            </a:r>
            <a:r>
              <a:rPr kumimoji="0" lang="en-US" sz="2300" i="0" u="none" strike="noStrike" kern="1200" cap="none" spc="0" normalizeH="0" noProof="0" dirty="0" smtClean="0">
                <a:ln>
                  <a:noFill/>
                </a:ln>
                <a:solidFill>
                  <a:schemeClr val="tx1"/>
                </a:solidFill>
                <a:effectLst/>
                <a:uLnTx/>
                <a:uFillTx/>
                <a:latin typeface="+mn-lt"/>
                <a:ea typeface="+mn-ea"/>
                <a:cs typeface="+mn-cs"/>
              </a:rPr>
              <a:t>to be married</a:t>
            </a:r>
            <a:r>
              <a:rPr lang="en-US" sz="2300" noProof="0" dirty="0" smtClean="0"/>
              <a:t> or have more than a high school education. </a:t>
            </a:r>
            <a:endParaRPr lang="en-US" sz="2300" dirty="0" smtClean="0"/>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None/>
              <a:tabLst/>
              <a:defRPr/>
            </a:pPr>
            <a:r>
              <a:rPr kumimoji="0" lang="en-US" sz="2300" b="0" i="0" u="none" strike="noStrike" kern="1200" cap="none" spc="0" normalizeH="0" baseline="0" noProof="0" dirty="0" smtClean="0">
                <a:ln>
                  <a:noFill/>
                </a:ln>
                <a:solidFill>
                  <a:schemeClr val="tx1"/>
                </a:solidFill>
                <a:effectLst/>
                <a:uLnTx/>
                <a:uFillTx/>
                <a:latin typeface="+mn-lt"/>
                <a:ea typeface="+mn-ea"/>
                <a:cs typeface="+mn-cs"/>
              </a:rPr>
              <a:t>Information about women using multiple types of care and no regular care is on the handout, but not the focus of this discussion. </a:t>
            </a: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None/>
              <a:tabLst/>
              <a:defRPr/>
            </a:pPr>
            <a:r>
              <a:rPr kumimoji="0" lang="en-US" sz="2300" b="0" i="0" u="none" strike="noStrike" kern="1200" cap="none" spc="0" normalizeH="0" baseline="0" noProof="0" dirty="0" smtClean="0">
                <a:ln>
                  <a:noFill/>
                </a:ln>
                <a:solidFill>
                  <a:schemeClr val="tx1"/>
                </a:solidFill>
                <a:effectLst/>
                <a:uLnTx/>
                <a:uFillTx/>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C70C662C-3A94-44DA-A42D-A8F9C94423A4}"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Kristen</a:t>
            </a:r>
          </a:p>
          <a:p>
            <a:endParaRPr lang="en-US" dirty="0" smtClean="0"/>
          </a:p>
          <a:p>
            <a:r>
              <a:rPr lang="en-US" dirty="0" smtClean="0"/>
              <a:t>Everyone starts high, but women</a:t>
            </a:r>
            <a:r>
              <a:rPr lang="en-US" baseline="0" dirty="0" smtClean="0"/>
              <a:t> using informal care drop to the lowest at 10 weeks, and stay low at 6 months. </a:t>
            </a:r>
          </a:p>
          <a:p>
            <a:endParaRPr lang="en-US" dirty="0"/>
          </a:p>
        </p:txBody>
      </p:sp>
      <p:sp>
        <p:nvSpPr>
          <p:cNvPr id="4" name="Slide Number Placeholder 3"/>
          <p:cNvSpPr>
            <a:spLocks noGrp="1"/>
          </p:cNvSpPr>
          <p:nvPr>
            <p:ph type="sldNum" sz="quarter" idx="10"/>
          </p:nvPr>
        </p:nvSpPr>
        <p:spPr/>
        <p:txBody>
          <a:bodyPr/>
          <a:lstStyle/>
          <a:p>
            <a:fld id="{C70C662C-3A94-44DA-A42D-A8F9C94423A4}"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Kristen</a:t>
            </a:r>
          </a:p>
          <a:p>
            <a:r>
              <a:rPr lang="en-US" dirty="0" smtClean="0"/>
              <a:t>Women</a:t>
            </a:r>
            <a:r>
              <a:rPr lang="en-US" baseline="0" dirty="0" smtClean="0"/>
              <a:t> using informal care are the most likely of any group to have a child that does NOT have a regular health care provider or to have a child that does NOT currently have insurance</a:t>
            </a:r>
            <a:endParaRPr lang="en-US" dirty="0"/>
          </a:p>
        </p:txBody>
      </p:sp>
      <p:sp>
        <p:nvSpPr>
          <p:cNvPr id="4" name="Slide Number Placeholder 3"/>
          <p:cNvSpPr>
            <a:spLocks noGrp="1"/>
          </p:cNvSpPr>
          <p:nvPr>
            <p:ph type="sldNum" sz="quarter" idx="10"/>
          </p:nvPr>
        </p:nvSpPr>
        <p:spPr/>
        <p:txBody>
          <a:bodyPr/>
          <a:lstStyle/>
          <a:p>
            <a:fld id="{C70C662C-3A94-44DA-A42D-A8F9C94423A4}"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Kristen</a:t>
            </a:r>
          </a:p>
          <a:p>
            <a:r>
              <a:rPr lang="en-US" dirty="0" smtClean="0"/>
              <a:t>Women using informal</a:t>
            </a:r>
            <a:r>
              <a:rPr lang="en-US" baseline="0" dirty="0" smtClean="0"/>
              <a:t> care are the most likely of any groups to have a two-year old who has NOT ever had a dental visit</a:t>
            </a:r>
            <a:endParaRPr lang="en-US" dirty="0"/>
          </a:p>
        </p:txBody>
      </p:sp>
      <p:sp>
        <p:nvSpPr>
          <p:cNvPr id="4" name="Slide Number Placeholder 3"/>
          <p:cNvSpPr>
            <a:spLocks noGrp="1"/>
          </p:cNvSpPr>
          <p:nvPr>
            <p:ph type="sldNum" sz="quarter" idx="10"/>
          </p:nvPr>
        </p:nvSpPr>
        <p:spPr/>
        <p:txBody>
          <a:bodyPr/>
          <a:lstStyle/>
          <a:p>
            <a:fld id="{C70C662C-3A94-44DA-A42D-A8F9C94423A4}"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Kristen</a:t>
            </a:r>
          </a:p>
          <a:p>
            <a:endParaRPr lang="en-US" dirty="0" smtClean="0"/>
          </a:p>
          <a:p>
            <a:r>
              <a:rPr lang="en-US" dirty="0" smtClean="0"/>
              <a:t>There are differences</a:t>
            </a:r>
            <a:r>
              <a:rPr lang="en-US" baseline="0" dirty="0" smtClean="0"/>
              <a:t> between groups. These are likely due to the characteristics of these groups, not something about this type of care. </a:t>
            </a:r>
            <a:r>
              <a:rPr lang="en-US" dirty="0" smtClean="0"/>
              <a:t>Stress not likely due to the type of care provided, but more likely due to the beliefs and practices of the group of women using this type of care. These women provide</a:t>
            </a:r>
            <a:r>
              <a:rPr lang="en-US" baseline="0" dirty="0" smtClean="0"/>
              <a:t> a group target group for information about health insurance and breastfeeding. </a:t>
            </a:r>
            <a:endParaRPr lang="en-US" dirty="0"/>
          </a:p>
        </p:txBody>
      </p:sp>
      <p:sp>
        <p:nvSpPr>
          <p:cNvPr id="4" name="Slide Number Placeholder 3"/>
          <p:cNvSpPr>
            <a:spLocks noGrp="1"/>
          </p:cNvSpPr>
          <p:nvPr>
            <p:ph type="sldNum" sz="quarter" idx="10"/>
          </p:nvPr>
        </p:nvSpPr>
        <p:spPr/>
        <p:txBody>
          <a:bodyPr/>
          <a:lstStyle/>
          <a:p>
            <a:fld id="{C70C662C-3A94-44DA-A42D-A8F9C94423A4}"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smtClean="0"/>
              <a:t>Dianna</a:t>
            </a:r>
          </a:p>
          <a:p>
            <a:endParaRPr lang="en-US" dirty="0" smtClean="0"/>
          </a:p>
          <a:p>
            <a:pPr marL="365760" lvl="2" indent="-256032">
              <a:spcBef>
                <a:spcPts val="400"/>
              </a:spcBef>
              <a:buClr>
                <a:schemeClr val="accent1"/>
              </a:buClr>
              <a:buSzPct val="68000"/>
              <a:buFont typeface="Wingdings 3"/>
              <a:buChar char=""/>
            </a:pPr>
            <a:r>
              <a:rPr lang="en-US" sz="2800" dirty="0" smtClean="0"/>
              <a:t>Offer training on breast feeding</a:t>
            </a:r>
          </a:p>
          <a:p>
            <a:pPr marL="365760" lvl="2" indent="-256032">
              <a:spcBef>
                <a:spcPts val="400"/>
              </a:spcBef>
              <a:buClr>
                <a:schemeClr val="accent1"/>
              </a:buClr>
              <a:buSzPct val="68000"/>
              <a:buFont typeface="Wingdings 3"/>
              <a:buChar char=""/>
            </a:pPr>
            <a:r>
              <a:rPr lang="en-US" sz="2800" dirty="0" smtClean="0"/>
              <a:t>Consult on breast feeding-friendly practices.</a:t>
            </a:r>
          </a:p>
          <a:p>
            <a:pPr marL="365760" lvl="2" indent="-256032">
              <a:spcBef>
                <a:spcPts val="400"/>
              </a:spcBef>
              <a:buClr>
                <a:schemeClr val="accent1"/>
              </a:buClr>
              <a:buSzPct val="68000"/>
              <a:buFont typeface="Wingdings 3"/>
              <a:buChar char=""/>
            </a:pPr>
            <a:r>
              <a:rPr lang="en-US" sz="2800" dirty="0" smtClean="0"/>
              <a:t>Promote child health insurance programs</a:t>
            </a:r>
          </a:p>
          <a:p>
            <a:pPr marL="365760" lvl="2" indent="-256032">
              <a:spcBef>
                <a:spcPts val="400"/>
              </a:spcBef>
              <a:buClr>
                <a:schemeClr val="accent1"/>
              </a:buClr>
              <a:buSzPct val="68000"/>
              <a:buFont typeface="Wingdings 3"/>
              <a:buChar char=""/>
            </a:pPr>
            <a:r>
              <a:rPr lang="en-US" sz="2800" dirty="0" smtClean="0"/>
              <a:t>Encourage child health record-keeping and  immunization up-dating processes</a:t>
            </a:r>
          </a:p>
          <a:p>
            <a:pPr lvl="0"/>
            <a:r>
              <a:rPr lang="en-US" sz="2800" dirty="0" smtClean="0"/>
              <a:t>Share what PRAMS data has revealed with others.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C70C662C-3A94-44DA-A42D-A8F9C94423A4}"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Article about</a:t>
            </a:r>
            <a:r>
              <a:rPr lang="en-US" baseline="0" dirty="0" smtClean="0"/>
              <a:t> possible approach to working with informal care providers during home visits.</a:t>
            </a:r>
            <a:endParaRPr lang="en-US" dirty="0"/>
          </a:p>
        </p:txBody>
      </p:sp>
      <p:sp>
        <p:nvSpPr>
          <p:cNvPr id="4" name="Slide Number Placeholder 3"/>
          <p:cNvSpPr>
            <a:spLocks noGrp="1"/>
          </p:cNvSpPr>
          <p:nvPr>
            <p:ph type="sldNum" sz="quarter" idx="10"/>
          </p:nvPr>
        </p:nvSpPr>
        <p:spPr/>
        <p:txBody>
          <a:bodyPr/>
          <a:lstStyle/>
          <a:p>
            <a:fld id="{C70C662C-3A94-44DA-A42D-A8F9C94423A4}"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0C662C-3A94-44DA-A42D-A8F9C94423A4}" type="slidenum">
              <a:rPr lang="en-US" smtClean="0"/>
              <a:pPr/>
              <a:t>17</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90000"/>
              </a:lnSpc>
            </a:pPr>
            <a:endParaRPr lang="en-US" sz="1200" dirty="0" smtClean="0"/>
          </a:p>
          <a:p>
            <a:pPr>
              <a:lnSpc>
                <a:spcPct val="90000"/>
              </a:lnSpc>
            </a:pPr>
            <a:r>
              <a:rPr lang="en-US" sz="1200" b="0" kern="1200" dirty="0" smtClean="0">
                <a:solidFill>
                  <a:schemeClr val="tx1"/>
                </a:solidFill>
                <a:latin typeface="+mn-lt"/>
                <a:ea typeface="+mn-ea"/>
                <a:cs typeface="+mn-cs"/>
              </a:rPr>
              <a:t>Monday October 26 at 10:45 am</a:t>
            </a:r>
          </a:p>
          <a:p>
            <a:pPr>
              <a:lnSpc>
                <a:spcPct val="90000"/>
              </a:lnSpc>
            </a:pPr>
            <a:r>
              <a:rPr lang="en-US" sz="1200" b="0" dirty="0" smtClean="0"/>
              <a:t>Childcare Arrangements for Oregon Two-Year Olds from a </a:t>
            </a:r>
            <a:br>
              <a:rPr lang="en-US" sz="1200" b="0" dirty="0" smtClean="0"/>
            </a:br>
            <a:r>
              <a:rPr lang="en-US" sz="1200" b="0" dirty="0" smtClean="0"/>
              <a:t>Population-Based 2007  Survey</a:t>
            </a:r>
          </a:p>
          <a:p>
            <a:pPr>
              <a:lnSpc>
                <a:spcPct val="90000"/>
              </a:lnSpc>
            </a:pPr>
            <a:endParaRPr lang="en-US" sz="1200" b="0" dirty="0" smtClean="0"/>
          </a:p>
          <a:p>
            <a:pPr>
              <a:lnSpc>
                <a:spcPct val="90000"/>
              </a:lnSpc>
            </a:pPr>
            <a:r>
              <a:rPr lang="en-US" sz="1200" b="0" dirty="0" smtClean="0"/>
              <a:t>Continued conversation:</a:t>
            </a:r>
          </a:p>
          <a:p>
            <a:pPr>
              <a:lnSpc>
                <a:spcPct val="90000"/>
              </a:lnSpc>
            </a:pPr>
            <a:r>
              <a:rPr lang="en-US" sz="1200" b="0" dirty="0" smtClean="0"/>
              <a:t>Highlights you’ll want to remember about child care in Oregon…</a:t>
            </a:r>
          </a:p>
        </p:txBody>
      </p:sp>
      <p:sp>
        <p:nvSpPr>
          <p:cNvPr id="4" name="Slide Number Placeholder 3"/>
          <p:cNvSpPr>
            <a:spLocks noGrp="1"/>
          </p:cNvSpPr>
          <p:nvPr>
            <p:ph type="sldNum" sz="quarter" idx="10"/>
          </p:nvPr>
        </p:nvSpPr>
        <p:spPr/>
        <p:txBody>
          <a:bodyPr/>
          <a:lstStyle/>
          <a:p>
            <a:fld id="{C70C662C-3A94-44DA-A42D-A8F9C94423A4}"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90000"/>
              </a:lnSpc>
            </a:pPr>
            <a:r>
              <a:rPr lang="en-US" sz="1200" dirty="0" smtClean="0"/>
              <a:t>We asked, “Whose tasking care of the kids?” and the conclusion was that there are many kinds of child care to fit the needs of many kinds of Oregon families.</a:t>
            </a:r>
          </a:p>
          <a:p>
            <a:pPr>
              <a:lnSpc>
                <a:spcPct val="90000"/>
              </a:lnSpc>
            </a:pPr>
            <a:endParaRPr lang="en-US" sz="1200" dirty="0" smtClean="0"/>
          </a:p>
          <a:p>
            <a:pPr>
              <a:lnSpc>
                <a:spcPct val="90000"/>
              </a:lnSpc>
            </a:pPr>
            <a:r>
              <a:rPr lang="en-US" sz="1200" dirty="0" smtClean="0"/>
              <a:t>When we look at preschoolers and their child care arrangements this is what we find (See slide)</a:t>
            </a:r>
          </a:p>
          <a:p>
            <a:pPr>
              <a:lnSpc>
                <a:spcPct val="90000"/>
              </a:lnSpc>
              <a:buFont typeface="Arial" pitchFamily="34" charset="0"/>
              <a:buChar char="•"/>
            </a:pPr>
            <a:r>
              <a:rPr lang="en-US" sz="1200" dirty="0" smtClean="0"/>
              <a:t>More 3-4 yo’s are in centers than</a:t>
            </a:r>
            <a:r>
              <a:rPr lang="en-US" sz="1200" baseline="0" dirty="0" smtClean="0"/>
              <a:t> 1-2 yo’s</a:t>
            </a:r>
          </a:p>
          <a:p>
            <a:pPr>
              <a:lnSpc>
                <a:spcPct val="90000"/>
              </a:lnSpc>
              <a:buFont typeface="Arial" pitchFamily="34" charset="0"/>
              <a:buChar char="•"/>
            </a:pPr>
            <a:r>
              <a:rPr lang="en-US" sz="1200" baseline="0" dirty="0" smtClean="0"/>
              <a:t>More families experiencing poverty whose moms work are cared for by relatives.</a:t>
            </a:r>
            <a:endParaRPr lang="en-US" sz="1200" dirty="0" smtClean="0"/>
          </a:p>
          <a:p>
            <a:pPr>
              <a:lnSpc>
                <a:spcPct val="90000"/>
              </a:lnSpc>
            </a:pPr>
            <a:endParaRPr lang="en-US" sz="1200" dirty="0" smtClean="0"/>
          </a:p>
          <a:p>
            <a:pPr>
              <a:lnSpc>
                <a:spcPct val="90000"/>
              </a:lnSpc>
            </a:pPr>
            <a:endParaRPr lang="en-US" sz="1200" dirty="0" smtClean="0"/>
          </a:p>
          <a:p>
            <a:pPr>
              <a:lnSpc>
                <a:spcPct val="90000"/>
              </a:lnSpc>
            </a:pPr>
            <a:r>
              <a:rPr lang="en-US" sz="1200" dirty="0" smtClean="0"/>
              <a:t>Also, it appears that a majority of children in regular childcare settings are in unlicensed settings.</a:t>
            </a:r>
          </a:p>
          <a:p>
            <a:pPr>
              <a:lnSpc>
                <a:spcPct val="90000"/>
              </a:lnSpc>
            </a:pPr>
            <a:endParaRPr lang="en-US" sz="1200" dirty="0" smtClean="0"/>
          </a:p>
          <a:p>
            <a:pPr marL="0" marR="0" indent="0" algn="l" defTabSz="914400" rtl="0" eaLnBrk="1" fontAlgn="auto" latinLnBrk="0" hangingPunct="1">
              <a:lnSpc>
                <a:spcPct val="90000"/>
              </a:lnSpc>
              <a:spcBef>
                <a:spcPts val="0"/>
              </a:spcBef>
              <a:spcAft>
                <a:spcPts val="0"/>
              </a:spcAft>
              <a:buClrTx/>
              <a:buSzTx/>
              <a:buFontTx/>
              <a:buNone/>
              <a:tabLst/>
              <a:defRPr/>
            </a:pPr>
            <a:endParaRPr lang="en-US" dirty="0" smtClean="0"/>
          </a:p>
          <a:p>
            <a:r>
              <a:rPr lang="en-US" dirty="0" smtClean="0"/>
              <a:t>Low-income children (living below 200% of the poverty level) are more likely to be in FFNcare</a:t>
            </a:r>
          </a:p>
          <a:p>
            <a:endParaRPr lang="en-US" dirty="0" smtClean="0"/>
          </a:p>
          <a:p>
            <a:r>
              <a:rPr lang="en-US" dirty="0" smtClean="0"/>
              <a:t>•Children of immigrants are more likely to be in FFNcare</a:t>
            </a:r>
          </a:p>
          <a:p>
            <a:endParaRPr lang="en-US" dirty="0" smtClean="0"/>
          </a:p>
          <a:p>
            <a:r>
              <a:rPr lang="en-US" dirty="0" smtClean="0"/>
              <a:t>•Nationally, about one-fifth (21 percent) of children receiving Child Care Development Block Grant (CCDBG) subsidies were served in legally unregulated care, although it varies by state</a:t>
            </a:r>
          </a:p>
          <a:p>
            <a:pPr>
              <a:lnSpc>
                <a:spcPct val="90000"/>
              </a:lnSpc>
            </a:pPr>
            <a:endParaRPr lang="en-US" sz="1200" dirty="0" smtClean="0"/>
          </a:p>
        </p:txBody>
      </p:sp>
      <p:sp>
        <p:nvSpPr>
          <p:cNvPr id="4" name="Slide Number Placeholder 3"/>
          <p:cNvSpPr>
            <a:spLocks noGrp="1"/>
          </p:cNvSpPr>
          <p:nvPr>
            <p:ph type="sldNum" sz="quarter" idx="10"/>
          </p:nvPr>
        </p:nvSpPr>
        <p:spPr/>
        <p:txBody>
          <a:bodyPr/>
          <a:lstStyle/>
          <a:p>
            <a:fld id="{C70C662C-3A94-44DA-A42D-A8F9C94423A4}"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838914-9808-42A5-BFD7-39E621D89DEB}" type="slidenum">
              <a:rPr lang="en-US"/>
              <a:pPr/>
              <a:t>4</a:t>
            </a:fld>
            <a:endParaRPr lang="en-US" dirty="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r>
              <a:rPr lang="en-US" dirty="0" smtClean="0"/>
              <a:t>In a nut shell – Oregon child care:</a:t>
            </a:r>
          </a:p>
          <a:p>
            <a:r>
              <a:rPr lang="en-US" b="1" i="1" dirty="0" smtClean="0"/>
              <a:t>Regulated care </a:t>
            </a:r>
            <a:r>
              <a:rPr lang="en-US" dirty="0" smtClean="0"/>
              <a:t>means paid care in centers or home-based care for more than more than</a:t>
            </a:r>
            <a:r>
              <a:rPr lang="en-US" baseline="0" dirty="0" smtClean="0"/>
              <a:t> 3</a:t>
            </a:r>
            <a:r>
              <a:rPr lang="en-US" dirty="0" smtClean="0"/>
              <a:t> children</a:t>
            </a:r>
            <a:r>
              <a:rPr lang="en-US" baseline="0" dirty="0" smtClean="0"/>
              <a:t>.  These providers receive health and safety inspections at regular intervals – certified every year, licensed every 2 years.</a:t>
            </a:r>
            <a:endParaRPr lang="en-US" dirty="0" smtClean="0"/>
          </a:p>
          <a:p>
            <a:endParaRPr lang="en-US" dirty="0" smtClean="0"/>
          </a:p>
          <a:p>
            <a:r>
              <a:rPr lang="en-US" b="1" i="1" dirty="0" smtClean="0"/>
              <a:t>Unregulated care  </a:t>
            </a:r>
            <a:r>
              <a:rPr lang="en-US" dirty="0" smtClean="0"/>
              <a:t>means a child care provider caring for 3 or fewer children not related to own family.</a:t>
            </a:r>
            <a:r>
              <a:rPr lang="en-US" baseline="0" dirty="0" smtClean="0"/>
              <a:t>  Often unpaid or bartered care. Other names:  </a:t>
            </a:r>
            <a:r>
              <a:rPr lang="en-US" b="1" i="1" baseline="0" dirty="0" smtClean="0"/>
              <a:t>Exempt care </a:t>
            </a:r>
            <a:r>
              <a:rPr lang="en-US" baseline="0" dirty="0" smtClean="0"/>
              <a:t>and </a:t>
            </a:r>
            <a:r>
              <a:rPr lang="en-US" b="1" i="1" baseline="0" dirty="0" smtClean="0"/>
              <a:t>Family Friends and Neighbors care</a:t>
            </a:r>
            <a:r>
              <a:rPr lang="en-US" baseline="0" dirty="0" smtClean="0"/>
              <a:t>.  Those receiving ERDC subsidies to care for children of families receiving TANF must complete a background check and attend 1 overview class about child care in Oregon (FFN kits).</a:t>
            </a:r>
          </a:p>
          <a:p>
            <a:endParaRPr lang="en-US" dirty="0" smtClean="0"/>
          </a:p>
          <a:p>
            <a:r>
              <a:rPr lang="en-US" dirty="0" smtClean="0"/>
              <a:t> Child Care and Education in Oregon</a:t>
            </a:r>
            <a:r>
              <a:rPr lang="en-US" baseline="0" dirty="0" smtClean="0"/>
              <a:t> and Its Counties 2008 – Lots of unregulated care in Oregon.  </a:t>
            </a:r>
            <a:r>
              <a:rPr lang="en-US" dirty="0" smtClean="0"/>
              <a:t>See Bobbie’s bar graph on paid care.  </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More</a:t>
            </a:r>
            <a:r>
              <a:rPr lang="en-US" baseline="0" dirty="0" smtClean="0"/>
              <a:t> than half</a:t>
            </a:r>
            <a:r>
              <a:rPr lang="en-US" dirty="0" smtClean="0"/>
              <a:t> of the children of families</a:t>
            </a:r>
            <a:r>
              <a:rPr lang="en-US" baseline="0" dirty="0" smtClean="0"/>
              <a:t> receiving TANF </a:t>
            </a:r>
            <a:r>
              <a:rPr lang="en-US" dirty="0" smtClean="0"/>
              <a:t>in Oregon are in unregulated home-based care.</a:t>
            </a:r>
            <a:endParaRPr lang="en-US" dirty="0"/>
          </a:p>
        </p:txBody>
      </p:sp>
      <p:sp>
        <p:nvSpPr>
          <p:cNvPr id="4" name="Slide Number Placeholder 3"/>
          <p:cNvSpPr>
            <a:spLocks noGrp="1"/>
          </p:cNvSpPr>
          <p:nvPr>
            <p:ph type="sldNum" sz="quarter" idx="10"/>
          </p:nvPr>
        </p:nvSpPr>
        <p:spPr/>
        <p:txBody>
          <a:bodyPr/>
          <a:lstStyle/>
          <a:p>
            <a:fld id="{C70C662C-3A94-44DA-A42D-A8F9C94423A4}"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now that you remember those things about child care in Oregon, we’d like to tell you what we learned about</a:t>
            </a:r>
            <a:r>
              <a:rPr lang="en-US" baseline="0" dirty="0" smtClean="0"/>
              <a:t> child care arrangements related to breastfeeding initiation and duration from PRAMS and PRAMS 2.   We started off looking only at breastfeeding but ended up finding that there are many differences by child care type. </a:t>
            </a:r>
            <a:endParaRPr lang="en-US" dirty="0"/>
          </a:p>
        </p:txBody>
      </p:sp>
      <p:sp>
        <p:nvSpPr>
          <p:cNvPr id="4" name="Slide Number Placeholder 3"/>
          <p:cNvSpPr>
            <a:spLocks noGrp="1"/>
          </p:cNvSpPr>
          <p:nvPr>
            <p:ph type="sldNum" sz="quarter" idx="10"/>
          </p:nvPr>
        </p:nvSpPr>
        <p:spPr/>
        <p:txBody>
          <a:bodyPr/>
          <a:lstStyle/>
          <a:p>
            <a:fld id="{C70C662C-3A94-44DA-A42D-A8F9C94423A4}"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Kristen</a:t>
            </a:r>
          </a:p>
          <a:p>
            <a:r>
              <a:rPr lang="en-US" dirty="0" smtClean="0"/>
              <a:t>Explain PRAMS and PRAMS-2.</a:t>
            </a:r>
            <a:r>
              <a:rPr lang="en-US" baseline="0" dirty="0" smtClean="0"/>
              <a:t> Both are weighted to represent the entire population of new moms in Oregon. </a:t>
            </a:r>
            <a:endParaRPr lang="en-US" dirty="0"/>
          </a:p>
        </p:txBody>
      </p:sp>
      <p:sp>
        <p:nvSpPr>
          <p:cNvPr id="4" name="Slide Number Placeholder 3"/>
          <p:cNvSpPr>
            <a:spLocks noGrp="1"/>
          </p:cNvSpPr>
          <p:nvPr>
            <p:ph type="sldNum" sz="quarter" idx="10"/>
          </p:nvPr>
        </p:nvSpPr>
        <p:spPr/>
        <p:txBody>
          <a:bodyPr/>
          <a:lstStyle/>
          <a:p>
            <a:fld id="{C70C662C-3A94-44DA-A42D-A8F9C94423A4}"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Kristen</a:t>
            </a:r>
          </a:p>
          <a:p>
            <a:r>
              <a:rPr lang="en-US" dirty="0" smtClean="0"/>
              <a:t>About half of respondents have regular childcare arrangements for their children. </a:t>
            </a:r>
          </a:p>
          <a:p>
            <a:r>
              <a:rPr lang="en-US" dirty="0" smtClean="0"/>
              <a:t>Most common are childcare center, grandparent,</a:t>
            </a:r>
            <a:r>
              <a:rPr lang="en-US" baseline="0" dirty="0" smtClean="0"/>
              <a:t> and non-relative’s home. About a third of respondents picked more than one category. The remaining frequencies are just people who chose one category. </a:t>
            </a:r>
            <a:endParaRPr lang="en-US" dirty="0" smtClean="0"/>
          </a:p>
        </p:txBody>
      </p:sp>
      <p:sp>
        <p:nvSpPr>
          <p:cNvPr id="4" name="Slide Number Placeholder 3"/>
          <p:cNvSpPr>
            <a:spLocks noGrp="1"/>
          </p:cNvSpPr>
          <p:nvPr>
            <p:ph type="sldNum" sz="quarter" idx="10"/>
          </p:nvPr>
        </p:nvSpPr>
        <p:spPr/>
        <p:txBody>
          <a:bodyPr/>
          <a:lstStyle/>
          <a:p>
            <a:fld id="{C70C662C-3A94-44DA-A42D-A8F9C94423A4}"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70C662C-3A94-44DA-A42D-A8F9C94423A4}"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DE2C8E6F-0E47-4164-805B-D74CE3D49C38}" type="datetimeFigureOut">
              <a:rPr lang="en-US" smtClean="0"/>
              <a:pPr/>
              <a:t>11/2/10</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7E568B6C-FAC5-4255-9D6E-CD5136759EF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2C8E6F-0E47-4164-805B-D74CE3D49C38}" type="datetimeFigureOut">
              <a:rPr lang="en-US" smtClean="0"/>
              <a:pPr/>
              <a:t>11/2/10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568B6C-FAC5-4255-9D6E-CD5136759EF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2C8E6F-0E47-4164-805B-D74CE3D49C38}" type="datetimeFigureOut">
              <a:rPr lang="en-US" smtClean="0"/>
              <a:pPr/>
              <a:t>11/2/10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568B6C-FAC5-4255-9D6E-CD5136759EF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2C8E6F-0E47-4164-805B-D74CE3D49C38}" type="datetimeFigureOut">
              <a:rPr lang="en-US" smtClean="0"/>
              <a:pPr/>
              <a:t>11/2/10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568B6C-FAC5-4255-9D6E-CD5136759EF7}" type="slidenum">
              <a:rPr lang="en-US" smtClean="0"/>
              <a:pPr/>
              <a:t>‹#›</a:t>
            </a:fld>
            <a:endParaRPr lang="en-US" dirty="0"/>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E2C8E6F-0E47-4164-805B-D74CE3D49C38}" type="datetimeFigureOut">
              <a:rPr lang="en-US" smtClean="0"/>
              <a:pPr/>
              <a:t>11/2/10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568B6C-FAC5-4255-9D6E-CD5136759EF7}"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E2C8E6F-0E47-4164-805B-D74CE3D49C38}" type="datetimeFigureOut">
              <a:rPr lang="en-US" smtClean="0"/>
              <a:pPr/>
              <a:t>11/2/10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568B6C-FAC5-4255-9D6E-CD5136759EF7}" type="slidenum">
              <a:rPr lang="en-US" smtClean="0"/>
              <a:pPr/>
              <a:t>‹#›</a:t>
            </a:fld>
            <a:endParaRPr lang="en-US" dirty="0"/>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E2C8E6F-0E47-4164-805B-D74CE3D49C38}" type="datetimeFigureOut">
              <a:rPr lang="en-US" smtClean="0"/>
              <a:pPr/>
              <a:t>11/2/10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E568B6C-FAC5-4255-9D6E-CD5136759EF7}"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E2C8E6F-0E47-4164-805B-D74CE3D49C38}" type="datetimeFigureOut">
              <a:rPr lang="en-US" smtClean="0"/>
              <a:pPr/>
              <a:t>11/2/10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E568B6C-FAC5-4255-9D6E-CD5136759EF7}" type="slidenum">
              <a:rPr lang="en-US" smtClean="0"/>
              <a:pPr/>
              <a:t>‹#›</a:t>
            </a:fld>
            <a:endParaRPr lang="en-US" dirty="0"/>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2C8E6F-0E47-4164-805B-D74CE3D49C38}" type="datetimeFigureOut">
              <a:rPr lang="en-US" smtClean="0"/>
              <a:pPr/>
              <a:t>11/2/10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E568B6C-FAC5-4255-9D6E-CD5136759EF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E2C8E6F-0E47-4164-805B-D74CE3D49C38}" type="datetimeFigureOut">
              <a:rPr lang="en-US" smtClean="0"/>
              <a:pPr/>
              <a:t>11/2/10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568B6C-FAC5-4255-9D6E-CD5136759EF7}"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DE2C8E6F-0E47-4164-805B-D74CE3D49C38}" type="datetimeFigureOut">
              <a:rPr lang="en-US" smtClean="0"/>
              <a:pPr/>
              <a:t>11/2/10</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7E568B6C-FAC5-4255-9D6E-CD5136759EF7}"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DE2C8E6F-0E47-4164-805B-D74CE3D49C38}" type="datetimeFigureOut">
              <a:rPr lang="en-US" smtClean="0"/>
              <a:pPr/>
              <a:t>11/2/10</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7E568B6C-FAC5-4255-9D6E-CD5136759EF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chart" Target="../charts/char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 Id="rId3" Type="http://schemas.openxmlformats.org/officeDocument/2006/relationships/chart" Target="../charts/char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 Id="rId3" Type="http://schemas.openxmlformats.org/officeDocument/2006/relationships/chart" Target="../charts/char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9.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0.jpeg"/></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hyperlink" Target="http://www.clasp.org/admin/site/publications/" TargetMode="External"/><Relationship Id="rId5" Type="http://schemas.openxmlformats.org/officeDocument/2006/relationships/image" Target="../media/image12.jpeg"/><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hyperlink" Target="mailto:dianna.l.pickett@state.or.us" TargetMode="External"/><Relationship Id="rId4" Type="http://schemas.openxmlformats.org/officeDocument/2006/relationships/hyperlink" Target="mailto:kristen.l.becker@state.or.us" TargetMode="External"/><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wmf"/><Relationship Id="rId5"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8.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762000"/>
            <a:ext cx="7772400" cy="2362200"/>
          </a:xfrm>
        </p:spPr>
        <p:style>
          <a:lnRef idx="2">
            <a:schemeClr val="accent1"/>
          </a:lnRef>
          <a:fillRef idx="1">
            <a:schemeClr val="lt1"/>
          </a:fillRef>
          <a:effectRef idx="0">
            <a:schemeClr val="accent1"/>
          </a:effectRef>
          <a:fontRef idx="minor">
            <a:schemeClr val="dk1"/>
          </a:fontRef>
        </p:style>
        <p:txBody>
          <a:bodyPr>
            <a:normAutofit/>
          </a:bodyPr>
          <a:lstStyle/>
          <a:p>
            <a:pPr algn="ctr"/>
            <a:r>
              <a:rPr lang="en-US" dirty="0" smtClean="0"/>
              <a:t>Relationships Between </a:t>
            </a:r>
            <a:br>
              <a:rPr lang="en-US" dirty="0" smtClean="0"/>
            </a:br>
            <a:r>
              <a:rPr lang="en-US" dirty="0" smtClean="0"/>
              <a:t>Child Care Type</a:t>
            </a:r>
            <a:br>
              <a:rPr lang="en-US" dirty="0" smtClean="0"/>
            </a:br>
            <a:r>
              <a:rPr lang="en-US" dirty="0" smtClean="0"/>
              <a:t>and Breast Feeding</a:t>
            </a:r>
            <a:endParaRPr lang="en-US" dirty="0"/>
          </a:p>
        </p:txBody>
      </p:sp>
      <p:sp>
        <p:nvSpPr>
          <p:cNvPr id="3" name="Subtitle 2"/>
          <p:cNvSpPr>
            <a:spLocks noGrp="1"/>
          </p:cNvSpPr>
          <p:nvPr>
            <p:ph type="subTitle" idx="1"/>
          </p:nvPr>
        </p:nvSpPr>
        <p:spPr>
          <a:xfrm>
            <a:off x="762000" y="3429000"/>
            <a:ext cx="7772400" cy="3200400"/>
          </a:xfrm>
        </p:spPr>
        <p:txBody>
          <a:bodyPr>
            <a:normAutofit/>
          </a:bodyPr>
          <a:lstStyle/>
          <a:p>
            <a:pPr algn="ctr"/>
            <a:r>
              <a:rPr lang="en-US" sz="1800" dirty="0" smtClean="0"/>
              <a:t>Dianna Pickett, Kristen Becker, Kathleen Anger, Ken Rosenberg, Bobbie Weber</a:t>
            </a:r>
          </a:p>
          <a:p>
            <a:pPr algn="ctr"/>
            <a:r>
              <a:rPr lang="en-US" sz="1800" dirty="0" smtClean="0"/>
              <a:t>Oregon Public Health Division, Office of Public Health; Oregon State University</a:t>
            </a:r>
          </a:p>
          <a:p>
            <a:pPr algn="ctr"/>
            <a:r>
              <a:rPr lang="en-US" sz="1800" dirty="0" smtClean="0"/>
              <a:t>Presented to the Oregon Public Health Association Annual Meeting</a:t>
            </a:r>
            <a:endParaRPr lang="en-US" sz="1800" dirty="0"/>
          </a:p>
        </p:txBody>
      </p:sp>
      <p:sp>
        <p:nvSpPr>
          <p:cNvPr id="4" name="TextBox 3"/>
          <p:cNvSpPr txBox="1"/>
          <p:nvPr/>
        </p:nvSpPr>
        <p:spPr>
          <a:xfrm>
            <a:off x="2743200" y="5867400"/>
            <a:ext cx="4346062" cy="707886"/>
          </a:xfrm>
          <a:prstGeom prst="rect">
            <a:avLst/>
          </a:prstGeom>
          <a:noFill/>
        </p:spPr>
        <p:txBody>
          <a:bodyPr wrap="none" rtlCol="0">
            <a:spAutoFit/>
          </a:bodyPr>
          <a:lstStyle/>
          <a:p>
            <a:r>
              <a:rPr lang="en-US" sz="4000" b="1" dirty="0" smtClean="0">
                <a:effectLst>
                  <a:outerShdw blurRad="38100" dist="38100" dir="2700000" algn="tl">
                    <a:srgbClr val="000000">
                      <a:alpha val="43137"/>
                    </a:srgbClr>
                  </a:outerShdw>
                </a:effectLst>
              </a:rPr>
              <a:t>October 19</a:t>
            </a:r>
            <a:r>
              <a:rPr lang="en-US" sz="4000" b="1" baseline="30000" dirty="0" smtClean="0">
                <a:effectLst>
                  <a:outerShdw blurRad="38100" dist="38100" dir="2700000" algn="tl">
                    <a:srgbClr val="000000">
                      <a:alpha val="43137"/>
                    </a:srgbClr>
                  </a:outerShdw>
                </a:effectLst>
              </a:rPr>
              <a:t>th</a:t>
            </a:r>
            <a:r>
              <a:rPr lang="en-US" sz="4000" b="1" dirty="0" smtClean="0">
                <a:effectLst>
                  <a:outerShdw blurRad="38100" dist="38100" dir="2700000" algn="tl">
                    <a:srgbClr val="000000">
                      <a:alpha val="43137"/>
                    </a:srgbClr>
                  </a:outerShdw>
                </a:effectLst>
              </a:rPr>
              <a:t>, 2010</a:t>
            </a:r>
            <a:endParaRPr lang="en-US" sz="40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t>Differences by Child Care Type</a:t>
            </a:r>
            <a:endParaRPr lang="en-US" sz="3200" dirty="0"/>
          </a:p>
        </p:txBody>
      </p:sp>
      <p:graphicFrame>
        <p:nvGraphicFramePr>
          <p:cNvPr id="5" name="Table 4"/>
          <p:cNvGraphicFramePr>
            <a:graphicFrameLocks noGrp="1"/>
          </p:cNvGraphicFramePr>
          <p:nvPr/>
        </p:nvGraphicFramePr>
        <p:xfrm>
          <a:off x="228600" y="1828800"/>
          <a:ext cx="8762998" cy="3241963"/>
        </p:xfrm>
        <a:graphic>
          <a:graphicData uri="http://schemas.openxmlformats.org/drawingml/2006/table">
            <a:tbl>
              <a:tblPr>
                <a:tableStyleId>{9DCAF9ED-07DC-4A11-8D7F-57B35C25682E}</a:tableStyleId>
              </a:tblPr>
              <a:tblGrid>
                <a:gridCol w="2514600"/>
                <a:gridCol w="1314610"/>
                <a:gridCol w="1178218"/>
                <a:gridCol w="1178218"/>
                <a:gridCol w="1281954"/>
                <a:gridCol w="1295398"/>
              </a:tblGrid>
              <a:tr h="1080655">
                <a:tc>
                  <a:txBody>
                    <a:bodyPr/>
                    <a:lstStyle/>
                    <a:p>
                      <a:pPr marL="0" marR="0">
                        <a:spcBef>
                          <a:spcPts val="0"/>
                        </a:spcBef>
                        <a:spcAft>
                          <a:spcPts val="0"/>
                        </a:spcAft>
                      </a:pPr>
                      <a:endParaRPr lang="en-US" sz="1400" dirty="0">
                        <a:latin typeface="Times New Roman"/>
                        <a:ea typeface="Times New Roman"/>
                        <a:cs typeface="Times New Roman"/>
                      </a:endParaRPr>
                    </a:p>
                  </a:txBody>
                  <a:tcPr marL="61472" marR="614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a:t>Average </a:t>
                      </a:r>
                      <a:r>
                        <a:rPr lang="en-US" sz="1800" dirty="0" smtClean="0"/>
                        <a:t>age</a:t>
                      </a:r>
                      <a:r>
                        <a:rPr lang="en-US" sz="1800" baseline="0" dirty="0" smtClean="0"/>
                        <a:t> </a:t>
                      </a:r>
                      <a:r>
                        <a:rPr lang="en-US" sz="1600" baseline="0" dirty="0" smtClean="0"/>
                        <a:t>*</a:t>
                      </a:r>
                    </a:p>
                  </a:txBody>
                  <a:tcPr marL="61472" marR="614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a:t>% High school or </a:t>
                      </a:r>
                      <a:r>
                        <a:rPr lang="en-US" sz="1800" dirty="0" smtClean="0"/>
                        <a:t>less*</a:t>
                      </a:r>
                      <a:endParaRPr lang="en-US" sz="1800" dirty="0">
                        <a:latin typeface="Times New Roman"/>
                        <a:ea typeface="Times New Roman"/>
                        <a:cs typeface="Times New Roman"/>
                      </a:endParaRPr>
                    </a:p>
                  </a:txBody>
                  <a:tcPr marL="61472" marR="614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a:t>% </a:t>
                      </a:r>
                      <a:r>
                        <a:rPr lang="en-US" sz="1800" dirty="0" smtClean="0"/>
                        <a:t>Non-white</a:t>
                      </a:r>
                      <a:endParaRPr lang="en-US" sz="1800" dirty="0">
                        <a:latin typeface="Times New Roman"/>
                        <a:ea typeface="Times New Roman"/>
                        <a:cs typeface="Times New Roman"/>
                      </a:endParaRPr>
                    </a:p>
                  </a:txBody>
                  <a:tcPr marL="61472" marR="614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a:t>% Not </a:t>
                      </a:r>
                      <a:r>
                        <a:rPr lang="en-US" sz="1800" dirty="0" smtClean="0"/>
                        <a:t>Married*</a:t>
                      </a:r>
                      <a:endParaRPr lang="en-US" sz="1800" dirty="0">
                        <a:latin typeface="Times New Roman"/>
                        <a:ea typeface="Times New Roman"/>
                        <a:cs typeface="Times New Roman"/>
                      </a:endParaRPr>
                    </a:p>
                  </a:txBody>
                  <a:tcPr marL="61472" marR="614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a:t>% &lt;100% </a:t>
                      </a:r>
                      <a:r>
                        <a:rPr lang="en-US" sz="1800" dirty="0" smtClean="0"/>
                        <a:t>FPL*</a:t>
                      </a:r>
                      <a:endParaRPr lang="en-US" sz="1400" dirty="0">
                        <a:latin typeface="Times New Roman"/>
                        <a:ea typeface="Times New Roman"/>
                        <a:cs typeface="Times New Roman"/>
                      </a:endParaRPr>
                    </a:p>
                  </a:txBody>
                  <a:tcPr marL="61472" marR="614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0436">
                <a:tc>
                  <a:txBody>
                    <a:bodyPr/>
                    <a:lstStyle/>
                    <a:p>
                      <a:pPr marL="0" marR="0">
                        <a:spcBef>
                          <a:spcPts val="0"/>
                        </a:spcBef>
                        <a:spcAft>
                          <a:spcPts val="0"/>
                        </a:spcAft>
                      </a:pPr>
                      <a:r>
                        <a:rPr lang="en-US" sz="1800" dirty="0"/>
                        <a:t>Women using </a:t>
                      </a:r>
                      <a:r>
                        <a:rPr lang="en-US" sz="2000" b="1" dirty="0" smtClean="0"/>
                        <a:t>FORMAL </a:t>
                      </a:r>
                      <a:r>
                        <a:rPr lang="en-US" sz="1800" dirty="0" smtClean="0"/>
                        <a:t>care</a:t>
                      </a:r>
                      <a:endParaRPr lang="en-US" sz="1800" dirty="0">
                        <a:latin typeface="Times New Roman"/>
                        <a:ea typeface="Times New Roman"/>
                        <a:cs typeface="Times New Roman"/>
                      </a:endParaRPr>
                    </a:p>
                  </a:txBody>
                  <a:tcPr marL="61472" marR="614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800" dirty="0" smtClean="0"/>
                        <a:t>30.93</a:t>
                      </a:r>
                      <a:endParaRPr lang="en-US" sz="1800" dirty="0">
                        <a:latin typeface="Times New Roman"/>
                        <a:ea typeface="Times New Roman"/>
                        <a:cs typeface="Times New Roman"/>
                      </a:endParaRPr>
                    </a:p>
                  </a:txBody>
                  <a:tcPr marL="61472" marR="614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800" dirty="0"/>
                        <a:t>21.2%</a:t>
                      </a:r>
                      <a:endParaRPr lang="en-US" sz="1800" dirty="0">
                        <a:latin typeface="Times New Roman"/>
                        <a:ea typeface="Times New Roman"/>
                        <a:cs typeface="Times New Roman"/>
                      </a:endParaRPr>
                    </a:p>
                  </a:txBody>
                  <a:tcPr marL="61472" marR="614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800" dirty="0"/>
                        <a:t>18.5%</a:t>
                      </a:r>
                      <a:endParaRPr lang="en-US" sz="1800" dirty="0">
                        <a:latin typeface="Times New Roman"/>
                        <a:ea typeface="Times New Roman"/>
                        <a:cs typeface="Times New Roman"/>
                      </a:endParaRPr>
                    </a:p>
                  </a:txBody>
                  <a:tcPr marL="61472" marR="614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800" dirty="0" smtClean="0"/>
                        <a:t>18.9</a:t>
                      </a:r>
                      <a:r>
                        <a:rPr lang="en-US" sz="1800" dirty="0"/>
                        <a:t>%</a:t>
                      </a:r>
                      <a:endParaRPr lang="en-US" sz="1800" dirty="0">
                        <a:latin typeface="Times New Roman"/>
                        <a:ea typeface="Times New Roman"/>
                        <a:cs typeface="Times New Roman"/>
                      </a:endParaRPr>
                    </a:p>
                  </a:txBody>
                  <a:tcPr marL="61472" marR="614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800" dirty="0" smtClean="0"/>
                        <a:t>11.0%</a:t>
                      </a:r>
                      <a:endParaRPr lang="en-US" sz="1800" dirty="0">
                        <a:latin typeface="Times New Roman"/>
                        <a:ea typeface="Times New Roman"/>
                        <a:cs typeface="Times New Roman"/>
                      </a:endParaRPr>
                    </a:p>
                  </a:txBody>
                  <a:tcPr marL="61472" marR="614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20436">
                <a:tc>
                  <a:txBody>
                    <a:bodyPr/>
                    <a:lstStyle/>
                    <a:p>
                      <a:pPr marL="0" marR="0">
                        <a:spcBef>
                          <a:spcPts val="0"/>
                        </a:spcBef>
                        <a:spcAft>
                          <a:spcPts val="0"/>
                        </a:spcAft>
                      </a:pPr>
                      <a:r>
                        <a:rPr lang="en-US" sz="1800" dirty="0"/>
                        <a:t>Women using </a:t>
                      </a:r>
                      <a:r>
                        <a:rPr lang="en-US" sz="2000" b="1" dirty="0" smtClean="0"/>
                        <a:t>INFORMAL </a:t>
                      </a:r>
                      <a:r>
                        <a:rPr lang="en-US" sz="1800" dirty="0" smtClean="0"/>
                        <a:t>care</a:t>
                      </a:r>
                      <a:endParaRPr lang="en-US" sz="1800" dirty="0">
                        <a:latin typeface="Times New Roman"/>
                        <a:ea typeface="Times New Roman"/>
                        <a:cs typeface="Times New Roman"/>
                      </a:endParaRPr>
                    </a:p>
                  </a:txBody>
                  <a:tcPr marL="61472" marR="614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800" dirty="0" smtClean="0"/>
                        <a:t>27.93</a:t>
                      </a:r>
                      <a:endParaRPr lang="en-US" sz="1800" dirty="0">
                        <a:latin typeface="Times New Roman"/>
                        <a:ea typeface="Times New Roman"/>
                        <a:cs typeface="Times New Roman"/>
                      </a:endParaRPr>
                    </a:p>
                  </a:txBody>
                  <a:tcPr marL="61472" marR="614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r">
                        <a:spcBef>
                          <a:spcPts val="0"/>
                        </a:spcBef>
                        <a:spcAft>
                          <a:spcPts val="0"/>
                        </a:spcAft>
                      </a:pPr>
                      <a:r>
                        <a:rPr lang="en-US" sz="1800" dirty="0"/>
                        <a:t>52.6%</a:t>
                      </a:r>
                      <a:endParaRPr lang="en-US" sz="1800" dirty="0">
                        <a:latin typeface="Times New Roman"/>
                        <a:ea typeface="Times New Roman"/>
                        <a:cs typeface="Times New Roman"/>
                      </a:endParaRPr>
                    </a:p>
                  </a:txBody>
                  <a:tcPr marL="61472" marR="614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r">
                        <a:spcBef>
                          <a:spcPts val="0"/>
                        </a:spcBef>
                        <a:spcAft>
                          <a:spcPts val="0"/>
                        </a:spcAft>
                      </a:pPr>
                      <a:r>
                        <a:rPr lang="en-US" sz="1800" dirty="0"/>
                        <a:t>24.6%</a:t>
                      </a:r>
                      <a:endParaRPr lang="en-US" sz="1800" dirty="0">
                        <a:latin typeface="Times New Roman"/>
                        <a:ea typeface="Times New Roman"/>
                        <a:cs typeface="Times New Roman"/>
                      </a:endParaRPr>
                    </a:p>
                  </a:txBody>
                  <a:tcPr marL="61472" marR="614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800" dirty="0"/>
                        <a:t>33.3%</a:t>
                      </a:r>
                      <a:endParaRPr lang="en-US" sz="1800" dirty="0">
                        <a:latin typeface="Times New Roman"/>
                        <a:ea typeface="Times New Roman"/>
                        <a:cs typeface="Times New Roman"/>
                      </a:endParaRPr>
                    </a:p>
                  </a:txBody>
                  <a:tcPr marL="61472" marR="614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r">
                        <a:spcBef>
                          <a:spcPts val="0"/>
                        </a:spcBef>
                        <a:spcAft>
                          <a:spcPts val="0"/>
                        </a:spcAft>
                      </a:pPr>
                      <a:r>
                        <a:rPr lang="en-US" sz="1800" dirty="0" smtClean="0"/>
                        <a:t>27.4%</a:t>
                      </a:r>
                      <a:endParaRPr lang="en-US" sz="1800" dirty="0">
                        <a:latin typeface="Times New Roman"/>
                        <a:ea typeface="Times New Roman"/>
                        <a:cs typeface="Times New Roman"/>
                      </a:endParaRPr>
                    </a:p>
                  </a:txBody>
                  <a:tcPr marL="61472" marR="614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20436">
                <a:tc>
                  <a:txBody>
                    <a:bodyPr/>
                    <a:lstStyle/>
                    <a:p>
                      <a:pPr marL="0" marR="0">
                        <a:spcBef>
                          <a:spcPts val="0"/>
                        </a:spcBef>
                        <a:spcAft>
                          <a:spcPts val="0"/>
                        </a:spcAft>
                      </a:pPr>
                      <a:r>
                        <a:rPr lang="en-US" sz="1800" dirty="0"/>
                        <a:t>ALL PRAMS-2 </a:t>
                      </a:r>
                      <a:r>
                        <a:rPr lang="en-US" sz="1800" dirty="0" smtClean="0"/>
                        <a:t>respondents**</a:t>
                      </a:r>
                      <a:endParaRPr lang="en-US" sz="1800" dirty="0">
                        <a:latin typeface="Times New Roman"/>
                        <a:ea typeface="Times New Roman"/>
                        <a:cs typeface="Times New Roman"/>
                      </a:endParaRPr>
                    </a:p>
                  </a:txBody>
                  <a:tcPr marL="61472" marR="614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r">
                        <a:spcBef>
                          <a:spcPts val="0"/>
                        </a:spcBef>
                        <a:spcAft>
                          <a:spcPts val="0"/>
                        </a:spcAft>
                      </a:pPr>
                      <a:r>
                        <a:rPr lang="en-US" sz="1800" dirty="0" smtClean="0">
                          <a:latin typeface="+mn-lt"/>
                          <a:ea typeface="+mn-ea"/>
                          <a:cs typeface="+mn-cs"/>
                        </a:rPr>
                        <a:t>28.68</a:t>
                      </a:r>
                      <a:endParaRPr lang="en-US" sz="1800" dirty="0">
                        <a:latin typeface="Times New Roman"/>
                        <a:ea typeface="Times New Roman"/>
                        <a:cs typeface="Times New Roman"/>
                      </a:endParaRPr>
                    </a:p>
                  </a:txBody>
                  <a:tcPr marL="61472" marR="614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r">
                        <a:spcBef>
                          <a:spcPts val="0"/>
                        </a:spcBef>
                        <a:spcAft>
                          <a:spcPts val="0"/>
                        </a:spcAft>
                      </a:pPr>
                      <a:r>
                        <a:rPr lang="en-US" sz="1800" dirty="0"/>
                        <a:t>49.0%</a:t>
                      </a:r>
                      <a:endParaRPr lang="en-US" sz="1800" dirty="0">
                        <a:latin typeface="Times New Roman"/>
                        <a:ea typeface="Times New Roman"/>
                        <a:cs typeface="Times New Roman"/>
                      </a:endParaRPr>
                    </a:p>
                  </a:txBody>
                  <a:tcPr marL="61472" marR="614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r">
                        <a:spcBef>
                          <a:spcPts val="0"/>
                        </a:spcBef>
                        <a:spcAft>
                          <a:spcPts val="0"/>
                        </a:spcAft>
                      </a:pPr>
                      <a:r>
                        <a:rPr lang="en-US" sz="1800" dirty="0"/>
                        <a:t>28.3%</a:t>
                      </a:r>
                      <a:endParaRPr lang="en-US" sz="1800" dirty="0">
                        <a:latin typeface="Times New Roman"/>
                        <a:ea typeface="Times New Roman"/>
                        <a:cs typeface="Times New Roman"/>
                      </a:endParaRPr>
                    </a:p>
                  </a:txBody>
                  <a:tcPr marL="61472" marR="614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r">
                        <a:spcBef>
                          <a:spcPts val="0"/>
                        </a:spcBef>
                        <a:spcAft>
                          <a:spcPts val="0"/>
                        </a:spcAft>
                      </a:pPr>
                      <a:r>
                        <a:rPr lang="en-US" sz="1800" dirty="0" smtClean="0"/>
                        <a:t>27.7%</a:t>
                      </a:r>
                      <a:endParaRPr lang="en-US" sz="1800" dirty="0">
                        <a:latin typeface="Times New Roman"/>
                        <a:ea typeface="Times New Roman"/>
                        <a:cs typeface="Times New Roman"/>
                      </a:endParaRPr>
                    </a:p>
                  </a:txBody>
                  <a:tcPr marL="61472" marR="614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r">
                        <a:spcBef>
                          <a:spcPts val="0"/>
                        </a:spcBef>
                        <a:spcAft>
                          <a:spcPts val="0"/>
                        </a:spcAft>
                      </a:pPr>
                      <a:r>
                        <a:rPr lang="en-US" sz="1800" dirty="0" smtClean="0"/>
                        <a:t>28.3%</a:t>
                      </a:r>
                      <a:endParaRPr lang="en-US" sz="1800" dirty="0">
                        <a:latin typeface="Times New Roman"/>
                        <a:ea typeface="Times New Roman"/>
                        <a:cs typeface="Times New Roman"/>
                      </a:endParaRPr>
                    </a:p>
                  </a:txBody>
                  <a:tcPr marL="61472" marR="614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bl>
          </a:graphicData>
        </a:graphic>
      </p:graphicFrame>
      <p:sp>
        <p:nvSpPr>
          <p:cNvPr id="7" name="Content Placeholder 8"/>
          <p:cNvSpPr txBox="1">
            <a:spLocks/>
          </p:cNvSpPr>
          <p:nvPr/>
        </p:nvSpPr>
        <p:spPr>
          <a:xfrm>
            <a:off x="0" y="6248400"/>
            <a:ext cx="8534400" cy="1828800"/>
          </a:xfrm>
          <a:prstGeom prst="rect">
            <a:avLst/>
          </a:prstGeom>
        </p:spPr>
        <p:txBody>
          <a:bodyPr vert="horz">
            <a:normAutofit/>
          </a:bodyPr>
          <a:lstStyle/>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endParaRPr kumimoji="0" lang="en-US" sz="2300" b="1" i="0" u="none" strike="noStrike" kern="1200" cap="none" spc="0" normalizeH="0" baseline="0" noProof="0" dirty="0">
              <a:ln>
                <a:noFill/>
              </a:ln>
              <a:solidFill>
                <a:schemeClr val="tx1"/>
              </a:solidFill>
              <a:effectLst/>
              <a:uLnTx/>
              <a:uFillTx/>
              <a:latin typeface="+mn-lt"/>
              <a:ea typeface="+mn-ea"/>
              <a:cs typeface="+mn-cs"/>
            </a:endParaRPr>
          </a:p>
        </p:txBody>
      </p:sp>
      <p:sp>
        <p:nvSpPr>
          <p:cNvPr id="6" name="TextBox 5"/>
          <p:cNvSpPr txBox="1"/>
          <p:nvPr/>
        </p:nvSpPr>
        <p:spPr>
          <a:xfrm>
            <a:off x="3886200" y="5534561"/>
            <a:ext cx="4953000" cy="830997"/>
          </a:xfrm>
          <a:prstGeom prst="rect">
            <a:avLst/>
          </a:prstGeom>
          <a:noFill/>
        </p:spPr>
        <p:txBody>
          <a:bodyPr wrap="square" rtlCol="0">
            <a:spAutoFit/>
          </a:bodyPr>
          <a:lstStyle/>
          <a:p>
            <a:r>
              <a:rPr lang="en-US" sz="1600" dirty="0" smtClean="0"/>
              <a:t>*At birth of index child</a:t>
            </a:r>
          </a:p>
          <a:p>
            <a:r>
              <a:rPr lang="en-US" sz="1600" dirty="0" smtClean="0"/>
              <a:t>**Includes women with multiple types of child care and no regular child care</a:t>
            </a:r>
            <a:endParaRPr lang="en-US" sz="1600" dirty="0"/>
          </a:p>
        </p:txBody>
      </p:sp>
      <p:sp>
        <p:nvSpPr>
          <p:cNvPr id="8" name="TextBox 7"/>
          <p:cNvSpPr txBox="1"/>
          <p:nvPr/>
        </p:nvSpPr>
        <p:spPr>
          <a:xfrm>
            <a:off x="6019800" y="6581001"/>
            <a:ext cx="2895600" cy="276999"/>
          </a:xfrm>
          <a:prstGeom prst="rect">
            <a:avLst/>
          </a:prstGeom>
          <a:noFill/>
        </p:spPr>
        <p:txBody>
          <a:bodyPr wrap="square" rtlCol="0">
            <a:spAutoFit/>
          </a:bodyPr>
          <a:lstStyle/>
          <a:p>
            <a:r>
              <a:rPr lang="en-US" sz="1200" i="1" dirty="0" smtClean="0"/>
              <a:t>PRAMS and PRAMS-2, 2004-2005 births</a:t>
            </a:r>
            <a:endParaRPr lang="en-US" sz="1200" i="1"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8" name="Content Placeholder 3"/>
          <p:cNvGraphicFramePr>
            <a:graphicFrameLocks noGrp="1"/>
          </p:cNvGraphicFramePr>
          <p:nvPr>
            <p:ph idx="1"/>
          </p:nvPr>
        </p:nvGraphicFramePr>
        <p:xfrm>
          <a:off x="457200" y="1481138"/>
          <a:ext cx="8534400" cy="4538662"/>
        </p:xfrm>
        <a:graphic>
          <a:graphicData uri="http://schemas.openxmlformats.org/drawingml/2006/chart">
            <c:chart xmlns:c="http://schemas.openxmlformats.org/drawingml/2006/chart" xmlns:r="http://schemas.openxmlformats.org/officeDocument/2006/relationships" r:id="rId3"/>
          </a:graphicData>
        </a:graphic>
      </p:graphicFrame>
      <p:sp>
        <p:nvSpPr>
          <p:cNvPr id="9" name="Title 2"/>
          <p:cNvSpPr>
            <a:spLocks noGrp="1"/>
          </p:cNvSpPr>
          <p:nvPr>
            <p:ph type="title"/>
          </p:nvPr>
        </p:nvSpPr>
        <p:spPr>
          <a:xfrm>
            <a:off x="457200" y="274638"/>
            <a:ext cx="8534400" cy="1249362"/>
          </a:xfrm>
        </p:spPr>
        <p:txBody>
          <a:bodyPr>
            <a:normAutofit/>
          </a:bodyPr>
          <a:lstStyle/>
          <a:p>
            <a:r>
              <a:rPr lang="en-US" sz="3200" dirty="0" smtClean="0"/>
              <a:t>Breastfeeding Rates by Childcare Type</a:t>
            </a:r>
            <a:endParaRPr lang="en-US" sz="3200" dirty="0"/>
          </a:p>
        </p:txBody>
      </p:sp>
      <p:sp>
        <p:nvSpPr>
          <p:cNvPr id="4" name="TextBox 3"/>
          <p:cNvSpPr txBox="1"/>
          <p:nvPr/>
        </p:nvSpPr>
        <p:spPr>
          <a:xfrm>
            <a:off x="6019800" y="6581001"/>
            <a:ext cx="2895600" cy="276999"/>
          </a:xfrm>
          <a:prstGeom prst="rect">
            <a:avLst/>
          </a:prstGeom>
          <a:noFill/>
        </p:spPr>
        <p:txBody>
          <a:bodyPr wrap="square" rtlCol="0">
            <a:spAutoFit/>
          </a:bodyPr>
          <a:lstStyle/>
          <a:p>
            <a:r>
              <a:rPr lang="en-US" sz="1200" i="1" dirty="0" smtClean="0"/>
              <a:t>PRAMS and PRAMS-2, 2004-2005 births</a:t>
            </a:r>
            <a:endParaRPr lang="en-US" sz="1200" i="1" dirty="0"/>
          </a:p>
        </p:txBody>
      </p:sp>
      <p:sp>
        <p:nvSpPr>
          <p:cNvPr id="5" name="TextBox 4"/>
          <p:cNvSpPr txBox="1"/>
          <p:nvPr/>
        </p:nvSpPr>
        <p:spPr>
          <a:xfrm>
            <a:off x="4267200" y="6248400"/>
            <a:ext cx="4953000" cy="461665"/>
          </a:xfrm>
          <a:prstGeom prst="rect">
            <a:avLst/>
          </a:prstGeom>
          <a:noFill/>
        </p:spPr>
        <p:txBody>
          <a:bodyPr wrap="square" rtlCol="0">
            <a:spAutoFit/>
          </a:bodyPr>
          <a:lstStyle/>
          <a:p>
            <a:r>
              <a:rPr lang="en-US" sz="1200" dirty="0" smtClean="0"/>
              <a:t>*Includes women with multiple types of child care and no regular child care</a:t>
            </a:r>
            <a:endParaRPr lang="en-US" sz="1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2" name="Content Placeholder 3"/>
          <p:cNvGraphicFramePr>
            <a:graphicFrameLocks/>
          </p:cNvGraphicFramePr>
          <p:nvPr/>
        </p:nvGraphicFramePr>
        <p:xfrm>
          <a:off x="457200" y="1481138"/>
          <a:ext cx="8686800" cy="4614862"/>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txBox="1">
            <a:spLocks/>
          </p:cNvSpPr>
          <p:nvPr/>
        </p:nvSpPr>
        <p:spPr>
          <a:xfrm>
            <a:off x="457200" y="274638"/>
            <a:ext cx="8458200" cy="1020762"/>
          </a:xfrm>
          <a:prstGeom prst="rect">
            <a:avLst/>
          </a:prstGeom>
        </p:spPr>
        <p:txBody>
          <a:bodyP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Health </a:t>
            </a:r>
            <a:r>
              <a:rPr lang="en-US" sz="2800" b="1" dirty="0" smtClean="0">
                <a:solidFill>
                  <a:schemeClr val="tx2"/>
                </a:solidFill>
                <a:effectLst>
                  <a:outerShdw blurRad="31750" dist="25400" dir="5400000" algn="tl" rotWithShape="0">
                    <a:srgbClr val="000000">
                      <a:alpha val="25000"/>
                    </a:srgbClr>
                  </a:outerShdw>
                </a:effectLst>
                <a:latin typeface="+mj-lt"/>
                <a:ea typeface="+mj-ea"/>
                <a:cs typeface="+mj-cs"/>
              </a:rPr>
              <a:t>C</a:t>
            </a:r>
            <a:r>
              <a:rPr kumimoji="0" lang="en-US"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are Differences by </a:t>
            </a:r>
            <a:r>
              <a:rPr lang="en-US" sz="2800" b="1" dirty="0" smtClean="0">
                <a:solidFill>
                  <a:schemeClr val="tx2"/>
                </a:solidFill>
                <a:effectLst>
                  <a:outerShdw blurRad="31750" dist="25400" dir="5400000" algn="tl" rotWithShape="0">
                    <a:srgbClr val="000000">
                      <a:alpha val="25000"/>
                    </a:srgbClr>
                  </a:outerShdw>
                </a:effectLst>
                <a:latin typeface="+mj-lt"/>
                <a:ea typeface="+mj-ea"/>
                <a:cs typeface="+mj-cs"/>
              </a:rPr>
              <a:t>Child</a:t>
            </a:r>
            <a:r>
              <a:rPr kumimoji="0" lang="en-US"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t>
            </a:r>
            <a:r>
              <a:rPr lang="en-US" sz="2800" b="1" dirty="0" smtClean="0">
                <a:solidFill>
                  <a:schemeClr val="tx2"/>
                </a:solidFill>
                <a:effectLst>
                  <a:outerShdw blurRad="31750" dist="25400" dir="5400000" algn="tl" rotWithShape="0">
                    <a:srgbClr val="000000">
                      <a:alpha val="25000"/>
                    </a:srgbClr>
                  </a:outerShdw>
                </a:effectLst>
                <a:latin typeface="+mj-lt"/>
                <a:ea typeface="+mj-ea"/>
                <a:cs typeface="+mj-cs"/>
              </a:rPr>
              <a:t>C</a:t>
            </a:r>
            <a:r>
              <a:rPr kumimoji="0" lang="en-US"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are Type</a:t>
            </a:r>
            <a:endParaRPr kumimoji="0" lang="en-US" sz="28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4" name="TextBox 3"/>
          <p:cNvSpPr txBox="1"/>
          <p:nvPr/>
        </p:nvSpPr>
        <p:spPr>
          <a:xfrm>
            <a:off x="6248400" y="6581001"/>
            <a:ext cx="2895600" cy="276999"/>
          </a:xfrm>
          <a:prstGeom prst="rect">
            <a:avLst/>
          </a:prstGeom>
          <a:noFill/>
        </p:spPr>
        <p:txBody>
          <a:bodyPr wrap="square" rtlCol="0">
            <a:spAutoFit/>
          </a:bodyPr>
          <a:lstStyle/>
          <a:p>
            <a:r>
              <a:rPr lang="en-US" sz="1200" i="1" dirty="0" smtClean="0"/>
              <a:t>PRAMS-2, 2004-2005 births</a:t>
            </a:r>
            <a:endParaRPr lang="en-US" sz="1200" i="1" dirty="0"/>
          </a:p>
        </p:txBody>
      </p:sp>
      <p:sp>
        <p:nvSpPr>
          <p:cNvPr id="5" name="TextBox 4"/>
          <p:cNvSpPr txBox="1"/>
          <p:nvPr/>
        </p:nvSpPr>
        <p:spPr>
          <a:xfrm>
            <a:off x="4267200" y="6248400"/>
            <a:ext cx="4953000" cy="461665"/>
          </a:xfrm>
          <a:prstGeom prst="rect">
            <a:avLst/>
          </a:prstGeom>
          <a:noFill/>
        </p:spPr>
        <p:txBody>
          <a:bodyPr wrap="square" rtlCol="0">
            <a:spAutoFit/>
          </a:bodyPr>
          <a:lstStyle/>
          <a:p>
            <a:r>
              <a:rPr lang="en-US" sz="1200" dirty="0" smtClean="0"/>
              <a:t>*Includes women with multiple types of child care and no regular child care</a:t>
            </a:r>
            <a:endParaRPr lang="en-US" sz="1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2"/>
          <p:cNvSpPr txBox="1">
            <a:spLocks/>
          </p:cNvSpPr>
          <p:nvPr/>
        </p:nvSpPr>
        <p:spPr>
          <a:xfrm>
            <a:off x="457200" y="274638"/>
            <a:ext cx="8458200" cy="868362"/>
          </a:xfrm>
          <a:prstGeom prst="rect">
            <a:avLst/>
          </a:prstGeom>
        </p:spPr>
        <p:txBody>
          <a:bodyP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Dental </a:t>
            </a:r>
            <a:r>
              <a:rPr lang="en-US" sz="2800" b="1" dirty="0" smtClean="0">
                <a:solidFill>
                  <a:schemeClr val="tx2"/>
                </a:solidFill>
                <a:effectLst>
                  <a:outerShdw blurRad="31750" dist="25400" dir="5400000" algn="tl" rotWithShape="0">
                    <a:srgbClr val="000000">
                      <a:alpha val="25000"/>
                    </a:srgbClr>
                  </a:outerShdw>
                </a:effectLst>
                <a:latin typeface="+mj-lt"/>
                <a:ea typeface="+mj-ea"/>
                <a:cs typeface="+mj-cs"/>
              </a:rPr>
              <a:t>Care Differences </a:t>
            </a:r>
            <a:r>
              <a:rPr kumimoji="0" lang="en-US"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by Child </a:t>
            </a:r>
            <a:r>
              <a:rPr lang="en-US" sz="2800" b="1" dirty="0" smtClean="0">
                <a:solidFill>
                  <a:schemeClr val="tx2"/>
                </a:solidFill>
                <a:effectLst>
                  <a:outerShdw blurRad="31750" dist="25400" dir="5400000" algn="tl" rotWithShape="0">
                    <a:srgbClr val="000000">
                      <a:alpha val="25000"/>
                    </a:srgbClr>
                  </a:outerShdw>
                </a:effectLst>
                <a:latin typeface="+mj-lt"/>
                <a:ea typeface="+mj-ea"/>
                <a:cs typeface="+mj-cs"/>
              </a:rPr>
              <a:t>C</a:t>
            </a:r>
            <a:r>
              <a:rPr kumimoji="0" lang="en-US"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are </a:t>
            </a:r>
            <a:r>
              <a:rPr lang="en-US" sz="2800" b="1" dirty="0" smtClean="0">
                <a:solidFill>
                  <a:schemeClr val="tx2"/>
                </a:solidFill>
                <a:effectLst>
                  <a:outerShdw blurRad="31750" dist="25400" dir="5400000" algn="tl" rotWithShape="0">
                    <a:srgbClr val="000000">
                      <a:alpha val="25000"/>
                    </a:srgbClr>
                  </a:outerShdw>
                </a:effectLst>
                <a:latin typeface="+mj-lt"/>
                <a:ea typeface="+mj-ea"/>
                <a:cs typeface="+mj-cs"/>
              </a:rPr>
              <a:t>Type</a:t>
            </a:r>
            <a:endParaRPr kumimoji="0" lang="en-US" sz="28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graphicFrame>
        <p:nvGraphicFramePr>
          <p:cNvPr id="3" name="Content Placeholder 3"/>
          <p:cNvGraphicFramePr>
            <a:graphicFrameLocks/>
          </p:cNvGraphicFramePr>
          <p:nvPr/>
        </p:nvGraphicFramePr>
        <p:xfrm>
          <a:off x="457200" y="1481138"/>
          <a:ext cx="8458200" cy="4614862"/>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6248400" y="6581001"/>
            <a:ext cx="2895600" cy="276999"/>
          </a:xfrm>
          <a:prstGeom prst="rect">
            <a:avLst/>
          </a:prstGeom>
          <a:noFill/>
        </p:spPr>
        <p:txBody>
          <a:bodyPr wrap="square" rtlCol="0">
            <a:spAutoFit/>
          </a:bodyPr>
          <a:lstStyle/>
          <a:p>
            <a:r>
              <a:rPr lang="en-US" sz="1200" i="1" dirty="0" smtClean="0"/>
              <a:t>PRAMS-2, 2004-2005 births</a:t>
            </a:r>
            <a:endParaRPr lang="en-US" sz="1200" i="1" dirty="0"/>
          </a:p>
        </p:txBody>
      </p:sp>
      <p:sp>
        <p:nvSpPr>
          <p:cNvPr id="5" name="TextBox 4"/>
          <p:cNvSpPr txBox="1"/>
          <p:nvPr/>
        </p:nvSpPr>
        <p:spPr>
          <a:xfrm>
            <a:off x="4343400" y="6248400"/>
            <a:ext cx="4953000" cy="461665"/>
          </a:xfrm>
          <a:prstGeom prst="rect">
            <a:avLst/>
          </a:prstGeom>
          <a:noFill/>
        </p:spPr>
        <p:txBody>
          <a:bodyPr wrap="square" rtlCol="0">
            <a:spAutoFit/>
          </a:bodyPr>
          <a:lstStyle/>
          <a:p>
            <a:r>
              <a:rPr lang="en-US" sz="1200" dirty="0" smtClean="0"/>
              <a:t>*Includes women with multiple types of child care and no regular child care</a:t>
            </a:r>
            <a:endParaRPr lang="en-US" sz="1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229600" cy="4724400"/>
          </a:xfrm>
        </p:spPr>
        <p:txBody>
          <a:bodyPr>
            <a:normAutofit/>
          </a:bodyPr>
          <a:lstStyle/>
          <a:p>
            <a:r>
              <a:rPr lang="en-US" sz="2800" dirty="0" smtClean="0"/>
              <a:t>We are not claiming that childcare type causes differences in breastfeeding rates. </a:t>
            </a:r>
          </a:p>
          <a:p>
            <a:r>
              <a:rPr lang="en-US" sz="2800" dirty="0" smtClean="0"/>
              <a:t>There are differences in the characteristics of women using different types of child care.</a:t>
            </a:r>
          </a:p>
          <a:p>
            <a:r>
              <a:rPr lang="en-US" sz="2800" dirty="0" smtClean="0"/>
              <a:t>Women using informal care appear to be more vulnerable than other groups in the areas of:</a:t>
            </a:r>
          </a:p>
          <a:p>
            <a:pPr lvl="1"/>
            <a:r>
              <a:rPr lang="en-US" sz="2800" dirty="0" smtClean="0"/>
              <a:t>Breastfeeding</a:t>
            </a:r>
          </a:p>
          <a:p>
            <a:pPr lvl="1"/>
            <a:r>
              <a:rPr lang="en-US" sz="2800" dirty="0" smtClean="0"/>
              <a:t>Having a regular health care provider </a:t>
            </a:r>
          </a:p>
          <a:p>
            <a:pPr marL="620713" lvl="1" indent="3175">
              <a:buNone/>
            </a:pPr>
            <a:r>
              <a:rPr lang="en-US" sz="2800" dirty="0" smtClean="0"/>
              <a:t>for their child</a:t>
            </a:r>
          </a:p>
          <a:p>
            <a:pPr lvl="1"/>
            <a:r>
              <a:rPr lang="en-US" sz="2800" dirty="0" smtClean="0"/>
              <a:t>Dental care for their child</a:t>
            </a:r>
            <a:endParaRPr lang="en-US" sz="2800" dirty="0"/>
          </a:p>
        </p:txBody>
      </p:sp>
      <p:sp>
        <p:nvSpPr>
          <p:cNvPr id="3" name="Title 2"/>
          <p:cNvSpPr>
            <a:spLocks noGrp="1"/>
          </p:cNvSpPr>
          <p:nvPr>
            <p:ph type="title"/>
          </p:nvPr>
        </p:nvSpPr>
        <p:spPr/>
        <p:txBody>
          <a:bodyPr>
            <a:normAutofit/>
          </a:bodyPr>
          <a:lstStyle/>
          <a:p>
            <a:pPr algn="ctr"/>
            <a:r>
              <a:rPr lang="en-US" sz="3600" dirty="0" smtClean="0"/>
              <a:t>Summary of PRAMS Findings</a:t>
            </a:r>
            <a:endParaRPr lang="en-US" sz="3600" dirty="0"/>
          </a:p>
        </p:txBody>
      </p:sp>
      <p:pic>
        <p:nvPicPr>
          <p:cNvPr id="1043" name="Picture 19" descr="C:\Users\admin\AppData\Local\Microsoft\Windows\Temporary Internet Files\Content.IE5\8V1YALMH\MP900178844[1].jpg"/>
          <p:cNvPicPr>
            <a:picLocks noChangeAspect="1" noChangeArrowheads="1"/>
          </p:cNvPicPr>
          <p:nvPr/>
        </p:nvPicPr>
        <p:blipFill>
          <a:blip r:embed="rId3" cstate="print"/>
          <a:srcRect/>
          <a:stretch>
            <a:fillRect/>
          </a:stretch>
        </p:blipFill>
        <p:spPr bwMode="auto">
          <a:xfrm>
            <a:off x="6400800" y="4953000"/>
            <a:ext cx="2590800" cy="1718564"/>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400" cy="5029200"/>
          </a:xfrm>
        </p:spPr>
        <p:txBody>
          <a:bodyPr>
            <a:normAutofit lnSpcReduction="10000"/>
          </a:bodyPr>
          <a:lstStyle/>
          <a:p>
            <a:pPr algn="ctr">
              <a:buNone/>
            </a:pPr>
            <a:r>
              <a:rPr lang="en-US" sz="3600" b="1" dirty="0" smtClean="0">
                <a:solidFill>
                  <a:schemeClr val="accent1">
                    <a:lumMod val="75000"/>
                  </a:schemeClr>
                </a:solidFill>
              </a:rPr>
              <a:t> </a:t>
            </a:r>
          </a:p>
          <a:p>
            <a:pPr algn="ctr">
              <a:buNone/>
            </a:pPr>
            <a:r>
              <a:rPr lang="en-US" sz="3600" b="1" dirty="0" smtClean="0">
                <a:solidFill>
                  <a:schemeClr val="accent1">
                    <a:lumMod val="75000"/>
                  </a:schemeClr>
                </a:solidFill>
              </a:rPr>
              <a:t>Prevention and health promotion for informal child care providers </a:t>
            </a:r>
          </a:p>
          <a:p>
            <a:pPr algn="ctr">
              <a:buNone/>
            </a:pPr>
            <a:endParaRPr lang="en-US" sz="3600" b="1" dirty="0" smtClean="0">
              <a:solidFill>
                <a:schemeClr val="accent1">
                  <a:lumMod val="75000"/>
                </a:schemeClr>
              </a:solidFill>
            </a:endParaRPr>
          </a:p>
          <a:p>
            <a:pPr marL="365760" lvl="2" indent="-256032">
              <a:spcBef>
                <a:spcPts val="400"/>
              </a:spcBef>
              <a:buClr>
                <a:schemeClr val="accent1"/>
              </a:buClr>
              <a:buSzPct val="68000"/>
              <a:buFont typeface="Wingdings 3"/>
              <a:buChar char=""/>
            </a:pPr>
            <a:r>
              <a:rPr lang="en-US" sz="2800" dirty="0" smtClean="0"/>
              <a:t>Offer training on breast feeding</a:t>
            </a:r>
          </a:p>
          <a:p>
            <a:pPr marL="365760" lvl="2" indent="-256032">
              <a:spcBef>
                <a:spcPts val="400"/>
              </a:spcBef>
              <a:buClr>
                <a:schemeClr val="accent1"/>
              </a:buClr>
              <a:buSzPct val="68000"/>
              <a:buFont typeface="Wingdings 3"/>
              <a:buChar char=""/>
            </a:pPr>
            <a:r>
              <a:rPr lang="en-US" sz="2800" dirty="0" smtClean="0"/>
              <a:t>Consult on breast feeding-friendly practices.</a:t>
            </a:r>
          </a:p>
          <a:p>
            <a:pPr marL="365760" lvl="2" indent="-256032">
              <a:spcBef>
                <a:spcPts val="400"/>
              </a:spcBef>
              <a:buClr>
                <a:schemeClr val="accent1"/>
              </a:buClr>
              <a:buSzPct val="68000"/>
              <a:buFont typeface="Wingdings 3"/>
              <a:buChar char=""/>
            </a:pPr>
            <a:r>
              <a:rPr lang="en-US" sz="2800" dirty="0" smtClean="0"/>
              <a:t>Promote child health insurance programs</a:t>
            </a:r>
          </a:p>
          <a:p>
            <a:pPr marL="365760" lvl="2" indent="-256032">
              <a:spcBef>
                <a:spcPts val="400"/>
              </a:spcBef>
              <a:buClr>
                <a:schemeClr val="accent1"/>
              </a:buClr>
              <a:buSzPct val="68000"/>
              <a:buFont typeface="Wingdings 3"/>
              <a:buChar char=""/>
            </a:pPr>
            <a:r>
              <a:rPr lang="en-US" sz="2800" dirty="0" smtClean="0"/>
              <a:t>Encourage child health record-keeping and  immunization up-dating processes</a:t>
            </a:r>
          </a:p>
          <a:p>
            <a:pPr lvl="0"/>
            <a:r>
              <a:rPr lang="en-US" sz="2800" dirty="0" smtClean="0"/>
              <a:t>Share what PRAMS data has revealed with others. </a:t>
            </a:r>
          </a:p>
          <a:p>
            <a:endParaRPr lang="en-US" dirty="0"/>
          </a:p>
        </p:txBody>
      </p:sp>
      <p:sp>
        <p:nvSpPr>
          <p:cNvPr id="3" name="Title 2"/>
          <p:cNvSpPr>
            <a:spLocks noGrp="1"/>
          </p:cNvSpPr>
          <p:nvPr>
            <p:ph type="title"/>
          </p:nvPr>
        </p:nvSpPr>
        <p:spPr/>
        <p:txBody>
          <a:bodyPr/>
          <a:lstStyle/>
          <a:p>
            <a:pPr algn="ctr"/>
            <a:r>
              <a:rPr lang="en-US" sz="4400" dirty="0" smtClean="0">
                <a:solidFill>
                  <a:schemeClr val="accent1">
                    <a:lumMod val="75000"/>
                  </a:schemeClr>
                </a:solidFill>
              </a:rPr>
              <a:t>Target</a:t>
            </a:r>
            <a:endParaRPr lang="en-US" dirty="0"/>
          </a:p>
        </p:txBody>
      </p:sp>
      <p:sp>
        <p:nvSpPr>
          <p:cNvPr id="4" name="Rectangle 3"/>
          <p:cNvSpPr/>
          <p:nvPr/>
        </p:nvSpPr>
        <p:spPr>
          <a:xfrm>
            <a:off x="10287000" y="685800"/>
            <a:ext cx="1981200" cy="1200329"/>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7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endParaRPr lang="en-US" sz="7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6147" name="Picture 3" descr="C:\Users\admin\AppData\Local\Microsoft\Windows\Temporary Internet Files\Content.IE5\EDE55UG4\MP900448695[1].jpg"/>
          <p:cNvPicPr>
            <a:picLocks noChangeAspect="1" noChangeArrowheads="1"/>
          </p:cNvPicPr>
          <p:nvPr/>
        </p:nvPicPr>
        <p:blipFill>
          <a:blip r:embed="rId3" cstate="print"/>
          <a:srcRect/>
          <a:stretch>
            <a:fillRect/>
          </a:stretch>
        </p:blipFill>
        <p:spPr bwMode="auto">
          <a:xfrm>
            <a:off x="6019800" y="304800"/>
            <a:ext cx="986561" cy="1482461"/>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a:stretch>
            <a:fillRect/>
          </a:stretch>
        </p:blipFill>
        <p:spPr bwMode="auto">
          <a:xfrm rot="1006820">
            <a:off x="3879547" y="502230"/>
            <a:ext cx="4265936" cy="5334000"/>
          </a:xfrm>
          <a:prstGeom prst="rect">
            <a:avLst/>
          </a:prstGeom>
          <a:noFill/>
          <a:ln w="9525">
            <a:noFill/>
            <a:miter lim="800000"/>
            <a:headEnd/>
            <a:tailEnd/>
          </a:ln>
          <a:effectLst/>
        </p:spPr>
      </p:pic>
      <p:sp>
        <p:nvSpPr>
          <p:cNvPr id="3" name="Rectangle 2"/>
          <p:cNvSpPr/>
          <p:nvPr/>
        </p:nvSpPr>
        <p:spPr>
          <a:xfrm>
            <a:off x="2743200" y="5934670"/>
            <a:ext cx="7162800" cy="830997"/>
          </a:xfrm>
          <a:prstGeom prst="rect">
            <a:avLst/>
          </a:prstGeom>
        </p:spPr>
        <p:txBody>
          <a:bodyPr wrap="square">
            <a:spAutoFit/>
          </a:bodyPr>
          <a:lstStyle/>
          <a:p>
            <a:pPr algn="ctr"/>
            <a:r>
              <a:rPr lang="en-US" sz="1600" dirty="0" smtClean="0"/>
              <a:t>Full report available at: </a:t>
            </a:r>
            <a:r>
              <a:rPr lang="en-US" sz="1600" dirty="0" smtClean="0">
                <a:hlinkClick r:id="rId4"/>
              </a:rPr>
              <a:t>http://www.clasp.org/</a:t>
            </a:r>
          </a:p>
          <a:p>
            <a:pPr algn="ctr"/>
            <a:r>
              <a:rPr lang="en-US" sz="1600" dirty="0" smtClean="0">
                <a:hlinkClick r:id="rId4"/>
              </a:rPr>
              <a:t>admin/site/publications/</a:t>
            </a:r>
            <a:endParaRPr lang="en-US" sz="1600" dirty="0" smtClean="0"/>
          </a:p>
          <a:p>
            <a:pPr algn="ctr"/>
            <a:r>
              <a:rPr lang="en-US" sz="1600" dirty="0" smtClean="0"/>
              <a:t>files/homevisitingkinshipffn.pdf</a:t>
            </a:r>
            <a:endParaRPr lang="en-US" sz="1600" dirty="0"/>
          </a:p>
        </p:txBody>
      </p:sp>
      <p:pic>
        <p:nvPicPr>
          <p:cNvPr id="5" name="Picture 20" descr="C:\Users\admin\AppData\Local\Microsoft\Windows\Temporary Internet Files\Content.IE5\WO2818S2\MP900438799[1].jpg"/>
          <p:cNvPicPr>
            <a:picLocks noChangeAspect="1" noChangeArrowheads="1"/>
          </p:cNvPicPr>
          <p:nvPr/>
        </p:nvPicPr>
        <p:blipFill>
          <a:blip r:embed="rId5" cstate="print"/>
          <a:srcRect/>
          <a:stretch>
            <a:fillRect/>
          </a:stretch>
        </p:blipFill>
        <p:spPr bwMode="auto">
          <a:xfrm rot="20507207">
            <a:off x="1224725" y="696755"/>
            <a:ext cx="3302000" cy="49530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0"/>
            <a:ext cx="7772400" cy="1828800"/>
          </a:xfrm>
        </p:spPr>
        <p:style>
          <a:lnRef idx="2">
            <a:schemeClr val="accent1"/>
          </a:lnRef>
          <a:fillRef idx="1">
            <a:schemeClr val="lt1"/>
          </a:fillRef>
          <a:effectRef idx="0">
            <a:schemeClr val="accent1"/>
          </a:effectRef>
          <a:fontRef idx="minor">
            <a:schemeClr val="dk1"/>
          </a:fontRef>
        </p:style>
        <p:txBody>
          <a:bodyPr>
            <a:normAutofit/>
          </a:bodyPr>
          <a:lstStyle/>
          <a:p>
            <a:pPr algn="ctr"/>
            <a:r>
              <a:rPr lang="en-US" sz="3600" dirty="0" smtClean="0"/>
              <a:t>Relationships Between </a:t>
            </a:r>
            <a:br>
              <a:rPr lang="en-US" sz="3600" dirty="0" smtClean="0"/>
            </a:br>
            <a:r>
              <a:rPr lang="en-US" sz="3600" dirty="0" smtClean="0"/>
              <a:t>Child Care Type</a:t>
            </a:r>
            <a:br>
              <a:rPr lang="en-US" sz="3600" dirty="0" smtClean="0"/>
            </a:br>
            <a:r>
              <a:rPr lang="en-US" sz="3600" dirty="0" smtClean="0"/>
              <a:t>and Breast Feeding</a:t>
            </a:r>
            <a:endParaRPr lang="en-US" sz="3600" dirty="0"/>
          </a:p>
        </p:txBody>
      </p:sp>
      <p:sp>
        <p:nvSpPr>
          <p:cNvPr id="3" name="Subtitle 2"/>
          <p:cNvSpPr>
            <a:spLocks noGrp="1"/>
          </p:cNvSpPr>
          <p:nvPr>
            <p:ph type="subTitle" idx="1"/>
          </p:nvPr>
        </p:nvSpPr>
        <p:spPr>
          <a:xfrm>
            <a:off x="685800" y="2286000"/>
            <a:ext cx="7772400" cy="2525311"/>
          </a:xfrm>
        </p:spPr>
        <p:txBody>
          <a:bodyPr>
            <a:normAutofit fontScale="62500" lnSpcReduction="20000"/>
          </a:bodyPr>
          <a:lstStyle/>
          <a:p>
            <a:pPr algn="l"/>
            <a:r>
              <a:rPr lang="en-US" dirty="0" smtClean="0"/>
              <a:t>Dianna Pickett , Healthy Child Care Oregon </a:t>
            </a:r>
          </a:p>
          <a:p>
            <a:pPr algn="l"/>
            <a:r>
              <a:rPr lang="en-US" dirty="0" smtClean="0"/>
              <a:t>Office of Family Health</a:t>
            </a:r>
          </a:p>
          <a:p>
            <a:pPr algn="l"/>
            <a:r>
              <a:rPr lang="en-US" dirty="0" smtClean="0"/>
              <a:t>971-673-0259</a:t>
            </a:r>
          </a:p>
          <a:p>
            <a:pPr algn="l"/>
            <a:r>
              <a:rPr lang="en-US" dirty="0" smtClean="0">
                <a:hlinkClick r:id="rId3"/>
              </a:rPr>
              <a:t>dianna.l.pickett@state.or.us</a:t>
            </a:r>
            <a:endParaRPr lang="en-US" dirty="0" smtClean="0"/>
          </a:p>
          <a:p>
            <a:pPr algn="l"/>
            <a:endParaRPr lang="en-US" dirty="0" smtClean="0"/>
          </a:p>
          <a:p>
            <a:pPr algn="l"/>
            <a:r>
              <a:rPr lang="en-US" dirty="0" smtClean="0"/>
              <a:t>Kristen Becker, Research Analyst</a:t>
            </a:r>
          </a:p>
          <a:p>
            <a:pPr algn="l"/>
            <a:r>
              <a:rPr lang="en-US" dirty="0" smtClean="0"/>
              <a:t>Office of Family Health</a:t>
            </a:r>
          </a:p>
          <a:p>
            <a:pPr algn="l"/>
            <a:r>
              <a:rPr lang="en-US" dirty="0" smtClean="0"/>
              <a:t>971-673-0345</a:t>
            </a:r>
            <a:br>
              <a:rPr lang="en-US" dirty="0" smtClean="0"/>
            </a:br>
            <a:r>
              <a:rPr lang="en-US" dirty="0" smtClean="0">
                <a:hlinkClick r:id="rId4"/>
              </a:rPr>
              <a:t>kristen.l.becker@state.or.us</a:t>
            </a:r>
            <a:endParaRPr lang="en-US" dirty="0" smtClean="0"/>
          </a:p>
          <a:p>
            <a:pPr algn="l"/>
            <a:endParaRPr lang="en-US" dirty="0" smtClean="0"/>
          </a:p>
          <a:p>
            <a:pPr algn="l"/>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D49E806-9E37-4E5D-91BD-FF52EDD1581F}" type="slidenum">
              <a:rPr lang="en-US"/>
              <a:pPr/>
              <a:t>2</a:t>
            </a:fld>
            <a:endParaRPr lang="en-US" dirty="0"/>
          </a:p>
        </p:txBody>
      </p:sp>
      <p:sp>
        <p:nvSpPr>
          <p:cNvPr id="17410" name="Rectangle 2"/>
          <p:cNvSpPr>
            <a:spLocks noGrp="1" noChangeArrowheads="1"/>
          </p:cNvSpPr>
          <p:nvPr>
            <p:ph type="title"/>
          </p:nvPr>
        </p:nvSpPr>
        <p:spPr/>
        <p:txBody>
          <a:bodyPr>
            <a:noAutofit/>
          </a:bodyPr>
          <a:lstStyle/>
          <a:p>
            <a:pPr algn="ctr"/>
            <a:r>
              <a:rPr lang="en-US" sz="4400" dirty="0" smtClean="0">
                <a:latin typeface="Chiller" pitchFamily="82" charset="0"/>
              </a:rPr>
              <a:t>Let’s go back in time to the</a:t>
            </a:r>
            <a:br>
              <a:rPr lang="en-US" sz="4400" dirty="0" smtClean="0">
                <a:latin typeface="Chiller" pitchFamily="82" charset="0"/>
              </a:rPr>
            </a:br>
            <a:r>
              <a:rPr lang="en-US" sz="4400" dirty="0" smtClean="0">
                <a:latin typeface="Chiller" pitchFamily="82" charset="0"/>
              </a:rPr>
              <a:t>OPHA Conference 2009</a:t>
            </a:r>
            <a:endParaRPr lang="en-US" sz="4400" dirty="0">
              <a:latin typeface="Chiller" pitchFamily="82" charset="0"/>
            </a:endParaRPr>
          </a:p>
        </p:txBody>
      </p:sp>
      <p:pic>
        <p:nvPicPr>
          <p:cNvPr id="1026" name="Picture 2" descr="C:\Documents and Settings\dpickett.STATE-6D0250DFF\Local Settings\Temporary Internet Files\Content.IE5\XPPZ50ZF\MC900083295[1].wmf"/>
          <p:cNvPicPr>
            <a:picLocks noChangeAspect="1" noChangeArrowheads="1"/>
          </p:cNvPicPr>
          <p:nvPr/>
        </p:nvPicPr>
        <p:blipFill>
          <a:blip r:embed="rId3" cstate="print"/>
          <a:srcRect/>
          <a:stretch>
            <a:fillRect/>
          </a:stretch>
        </p:blipFill>
        <p:spPr bwMode="auto">
          <a:xfrm>
            <a:off x="1981200" y="1371600"/>
            <a:ext cx="5486400" cy="4890589"/>
          </a:xfrm>
          <a:prstGeom prst="rect">
            <a:avLst/>
          </a:prstGeom>
          <a:noFill/>
        </p:spPr>
      </p:pic>
      <p:grpSp>
        <p:nvGrpSpPr>
          <p:cNvPr id="10" name="Group 9"/>
          <p:cNvGrpSpPr/>
          <p:nvPr/>
        </p:nvGrpSpPr>
        <p:grpSpPr>
          <a:xfrm>
            <a:off x="6096000" y="1905000"/>
            <a:ext cx="2158669" cy="1751428"/>
            <a:chOff x="6070931" y="1752600"/>
            <a:chExt cx="2158669" cy="1751428"/>
          </a:xfrm>
        </p:grpSpPr>
        <p:sp>
          <p:nvSpPr>
            <p:cNvPr id="8" name="Isosceles Triangle 7"/>
            <p:cNvSpPr/>
            <p:nvPr/>
          </p:nvSpPr>
          <p:spPr>
            <a:xfrm rot="14405839">
              <a:off x="5997779" y="2516476"/>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p:nvPr/>
          </p:nvGrpSpPr>
          <p:grpSpPr>
            <a:xfrm>
              <a:off x="6400800" y="1752600"/>
              <a:ext cx="1828800" cy="1600200"/>
              <a:chOff x="7315200" y="1295400"/>
              <a:chExt cx="1676400" cy="1447800"/>
            </a:xfrm>
          </p:grpSpPr>
          <p:sp>
            <p:nvSpPr>
              <p:cNvPr id="7" name="Oval 6"/>
              <p:cNvSpPr/>
              <p:nvPr/>
            </p:nvSpPr>
            <p:spPr>
              <a:xfrm>
                <a:off x="7315200" y="1295400"/>
                <a:ext cx="1676400" cy="1447800"/>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7543800" y="1600200"/>
                <a:ext cx="1238250" cy="867229"/>
              </a:xfrm>
              <a:prstGeom prst="rect">
                <a:avLst/>
              </a:prstGeom>
              <a:solidFill>
                <a:schemeClr val="accent1">
                  <a:lumMod val="60000"/>
                  <a:lumOff val="40000"/>
                </a:schemeClr>
              </a:solidFill>
            </p:spPr>
            <p:txBody>
              <a:bodyPr wrap="square" rtlCol="0">
                <a:spAutoFit/>
              </a:bodyPr>
              <a:lstStyle/>
              <a:p>
                <a:r>
                  <a:rPr lang="en-US" dirty="0" smtClean="0">
                    <a:latin typeface="Bauhaus 93" pitchFamily="82" charset="0"/>
                  </a:rPr>
                  <a:t>Monday </a:t>
                </a:r>
              </a:p>
              <a:p>
                <a:r>
                  <a:rPr lang="en-US" dirty="0" smtClean="0">
                    <a:latin typeface="Bauhaus 93" pitchFamily="82" charset="0"/>
                  </a:rPr>
                  <a:t>October 26 </a:t>
                </a:r>
              </a:p>
              <a:p>
                <a:r>
                  <a:rPr lang="en-US" dirty="0" smtClean="0">
                    <a:latin typeface="Bauhaus 93" pitchFamily="82" charset="0"/>
                  </a:rPr>
                  <a:t>10:45 am</a:t>
                </a:r>
                <a:endParaRPr lang="en-US" dirty="0">
                  <a:latin typeface="Bauhaus 93" pitchFamily="82" charset="0"/>
                </a:endParaRPr>
              </a:p>
            </p:txBody>
          </p:sp>
        </p:gr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24366A67-3D26-4987-B3FF-0BA5A3DA409E}" type="slidenum">
              <a:rPr lang="en-US"/>
              <a:pPr>
                <a:defRPr/>
              </a:pPr>
              <a:t>3</a:t>
            </a:fld>
            <a:endParaRPr lang="en-US" dirty="0"/>
          </a:p>
        </p:txBody>
      </p:sp>
      <p:sp>
        <p:nvSpPr>
          <p:cNvPr id="181251" name="Rectangle 3"/>
          <p:cNvSpPr>
            <a:spLocks noGrp="1" noChangeArrowheads="1"/>
          </p:cNvSpPr>
          <p:nvPr>
            <p:ph type="body" idx="1"/>
          </p:nvPr>
        </p:nvSpPr>
        <p:spPr>
          <a:xfrm>
            <a:off x="762000" y="1447800"/>
            <a:ext cx="7772400" cy="4038600"/>
          </a:xfrm>
        </p:spPr>
        <p:txBody>
          <a:bodyPr>
            <a:normAutofit fontScale="92500"/>
          </a:bodyPr>
          <a:lstStyle/>
          <a:p>
            <a:pPr eaLnBrk="1" hangingPunct="1">
              <a:defRPr/>
            </a:pPr>
            <a:r>
              <a:rPr lang="en-US" sz="3600" dirty="0" smtClean="0"/>
              <a:t>Among preschoolers in general, there is a higher proportion of </a:t>
            </a:r>
            <a:r>
              <a:rPr lang="en-US" sz="3600" b="1" dirty="0" smtClean="0">
                <a:solidFill>
                  <a:schemeClr val="accent1">
                    <a:lumMod val="75000"/>
                  </a:schemeClr>
                </a:solidFill>
              </a:rPr>
              <a:t>3-4 year olds in child care centers</a:t>
            </a:r>
            <a:r>
              <a:rPr lang="en-US" sz="3600" dirty="0" smtClean="0"/>
              <a:t> than 1-2 year olds.</a:t>
            </a:r>
          </a:p>
          <a:p>
            <a:pPr>
              <a:defRPr/>
            </a:pPr>
            <a:r>
              <a:rPr lang="en-US" sz="3600" dirty="0" smtClean="0"/>
              <a:t>Families in poverty with employed mothers and preschoolers use relative care more often than centers care. </a:t>
            </a:r>
          </a:p>
        </p:txBody>
      </p:sp>
      <p:sp>
        <p:nvSpPr>
          <p:cNvPr id="181252" name="Rectangle 4"/>
          <p:cNvSpPr>
            <a:spLocks noChangeArrowheads="1"/>
          </p:cNvSpPr>
          <p:nvPr/>
        </p:nvSpPr>
        <p:spPr bwMode="auto">
          <a:xfrm>
            <a:off x="2895600" y="5657671"/>
            <a:ext cx="3886200" cy="1200329"/>
          </a:xfrm>
          <a:prstGeom prst="rect">
            <a:avLst/>
          </a:prstGeom>
          <a:noFill/>
          <a:ln w="9525">
            <a:noFill/>
            <a:miter lim="800000"/>
            <a:headEnd/>
            <a:tailEnd/>
          </a:ln>
          <a:effectLst/>
        </p:spPr>
        <p:txBody>
          <a:bodyPr wrap="square">
            <a:spAutoFit/>
          </a:bodyPr>
          <a:lstStyle/>
          <a:p>
            <a:pPr>
              <a:defRPr/>
            </a:pPr>
            <a:r>
              <a:rPr lang="en-US" i="1" dirty="0">
                <a:solidFill>
                  <a:schemeClr val="tx2"/>
                </a:solidFill>
                <a:effectLst>
                  <a:outerShdw blurRad="38100" dist="38100" dir="2700000" algn="tl">
                    <a:srgbClr val="000000"/>
                  </a:outerShdw>
                </a:effectLst>
              </a:rPr>
              <a:t>CENSUS REPORT ON CHILD CARE (data from 2002, published 2005)</a:t>
            </a:r>
            <a:br>
              <a:rPr lang="en-US" i="1" dirty="0">
                <a:solidFill>
                  <a:schemeClr val="tx2"/>
                </a:solidFill>
                <a:effectLst>
                  <a:outerShdw blurRad="38100" dist="38100" dir="2700000" algn="tl">
                    <a:srgbClr val="000000"/>
                  </a:outerShdw>
                </a:effectLst>
              </a:rPr>
            </a:br>
            <a:endParaRPr lang="en-US" i="1" dirty="0">
              <a:solidFill>
                <a:schemeClr val="tx2"/>
              </a:solidFill>
              <a:effectLst>
                <a:outerShdw blurRad="38100" dist="38100" dir="2700000" algn="tl">
                  <a:srgbClr val="000000"/>
                </a:outerShdw>
              </a:effectLst>
            </a:endParaRPr>
          </a:p>
        </p:txBody>
      </p:sp>
      <p:sp>
        <p:nvSpPr>
          <p:cNvPr id="7" name="Title 6"/>
          <p:cNvSpPr>
            <a:spLocks noGrp="1"/>
          </p:cNvSpPr>
          <p:nvPr>
            <p:ph type="title"/>
          </p:nvPr>
        </p:nvSpPr>
        <p:spPr/>
        <p:txBody>
          <a:bodyPr>
            <a:normAutofit fontScale="90000"/>
          </a:bodyPr>
          <a:lstStyle/>
          <a:p>
            <a:pPr algn="ctr"/>
            <a:r>
              <a:rPr lang="en-US" dirty="0" smtClean="0">
                <a:solidFill>
                  <a:schemeClr val="tx1"/>
                </a:solidFill>
              </a:rPr>
              <a:t>Who’s taking care of the kids </a:t>
            </a:r>
            <a:br>
              <a:rPr lang="en-US" dirty="0" smtClean="0">
                <a:solidFill>
                  <a:schemeClr val="tx1"/>
                </a:solidFill>
              </a:rPr>
            </a:br>
            <a:r>
              <a:rPr lang="en-US" dirty="0" smtClean="0">
                <a:solidFill>
                  <a:schemeClr val="tx1"/>
                </a:solidFill>
              </a:rPr>
              <a:t>in Oregon?</a:t>
            </a:r>
            <a:endParaRPr lang="en-US" dirty="0"/>
          </a:p>
        </p:txBody>
      </p:sp>
      <p:pic>
        <p:nvPicPr>
          <p:cNvPr id="6" name="Picture 2" descr="C:\Users\admin\AppData\Local\Microsoft\Windows\Temporary Internet Files\Content.IE5\8V1YALMH\MC900338082[1].wmf"/>
          <p:cNvPicPr>
            <a:picLocks noChangeAspect="1" noChangeArrowheads="1"/>
          </p:cNvPicPr>
          <p:nvPr/>
        </p:nvPicPr>
        <p:blipFill>
          <a:blip r:embed="rId3" cstate="print"/>
          <a:srcRect/>
          <a:stretch>
            <a:fillRect/>
          </a:stretch>
        </p:blipFill>
        <p:spPr bwMode="auto">
          <a:xfrm>
            <a:off x="7239000" y="4572000"/>
            <a:ext cx="1337767" cy="1840687"/>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a:xfrm>
            <a:off x="533400" y="1295400"/>
            <a:ext cx="8229600" cy="5334000"/>
          </a:xfrm>
        </p:spPr>
        <p:txBody>
          <a:bodyPr>
            <a:normAutofit/>
          </a:bodyPr>
          <a:lstStyle/>
          <a:p>
            <a:pPr algn="ctr">
              <a:lnSpc>
                <a:spcPct val="90000"/>
              </a:lnSpc>
              <a:buNone/>
            </a:pPr>
            <a:endParaRPr lang="en-US" dirty="0" smtClean="0"/>
          </a:p>
          <a:p>
            <a:pPr>
              <a:lnSpc>
                <a:spcPct val="90000"/>
              </a:lnSpc>
              <a:buNone/>
            </a:pPr>
            <a:r>
              <a:rPr lang="en-US" sz="4000" b="1" dirty="0" smtClean="0">
                <a:solidFill>
                  <a:schemeClr val="accent1">
                    <a:lumMod val="75000"/>
                  </a:schemeClr>
                </a:solidFill>
              </a:rPr>
              <a:t>      1/3</a:t>
            </a:r>
            <a:r>
              <a:rPr lang="en-US" dirty="0" smtClean="0"/>
              <a:t> of children in care are </a:t>
            </a:r>
          </a:p>
          <a:p>
            <a:pPr>
              <a:lnSpc>
                <a:spcPct val="90000"/>
              </a:lnSpc>
              <a:buNone/>
            </a:pPr>
            <a:r>
              <a:rPr lang="en-US" dirty="0" smtClean="0"/>
              <a:t>          in </a:t>
            </a:r>
            <a:r>
              <a:rPr lang="en-US" dirty="0"/>
              <a:t>paid </a:t>
            </a:r>
            <a:r>
              <a:rPr lang="en-US" dirty="0" smtClean="0"/>
              <a:t>care: </a:t>
            </a:r>
            <a:r>
              <a:rPr lang="en-US" sz="4000" b="1" dirty="0" smtClean="0">
                <a:solidFill>
                  <a:schemeClr val="accent1">
                    <a:lumMod val="75000"/>
                  </a:schemeClr>
                </a:solidFill>
              </a:rPr>
              <a:t>32.9%</a:t>
            </a:r>
            <a:endParaRPr lang="en-US" sz="4000" dirty="0" smtClean="0"/>
          </a:p>
          <a:p>
            <a:pPr>
              <a:lnSpc>
                <a:spcPct val="90000"/>
              </a:lnSpc>
              <a:buNone/>
            </a:pPr>
            <a:r>
              <a:rPr lang="en-US" dirty="0" smtClean="0"/>
              <a:t>                                                            </a:t>
            </a:r>
            <a:endParaRPr lang="en-US" sz="4000" b="1" dirty="0" smtClean="0">
              <a:solidFill>
                <a:schemeClr val="accent1">
                  <a:lumMod val="75000"/>
                </a:schemeClr>
              </a:solidFill>
            </a:endParaRPr>
          </a:p>
          <a:p>
            <a:pPr algn="r">
              <a:lnSpc>
                <a:spcPct val="90000"/>
              </a:lnSpc>
              <a:buNone/>
            </a:pPr>
            <a:r>
              <a:rPr lang="en-US" dirty="0" smtClean="0"/>
              <a:t>    </a:t>
            </a:r>
            <a:r>
              <a:rPr lang="en-US" sz="4000" b="1" dirty="0" smtClean="0">
                <a:solidFill>
                  <a:schemeClr val="accent1">
                    <a:lumMod val="75000"/>
                  </a:schemeClr>
                </a:solidFill>
              </a:rPr>
              <a:t>2/3</a:t>
            </a:r>
            <a:r>
              <a:rPr lang="en-US" dirty="0" smtClean="0"/>
              <a:t> unpaid care… </a:t>
            </a:r>
          </a:p>
          <a:p>
            <a:pPr algn="ctr">
              <a:lnSpc>
                <a:spcPct val="90000"/>
              </a:lnSpc>
              <a:buNone/>
            </a:pPr>
            <a:r>
              <a:rPr lang="en-US" dirty="0" smtClean="0"/>
              <a:t>                                                             Think</a:t>
            </a:r>
          </a:p>
          <a:p>
            <a:pPr algn="r">
              <a:lnSpc>
                <a:spcPct val="90000"/>
              </a:lnSpc>
              <a:buNone/>
            </a:pPr>
            <a:r>
              <a:rPr lang="en-US" dirty="0" smtClean="0"/>
              <a:t> “unregulated” care:</a:t>
            </a:r>
          </a:p>
          <a:p>
            <a:pPr algn="r">
              <a:lnSpc>
                <a:spcPct val="90000"/>
              </a:lnSpc>
              <a:buNone/>
            </a:pPr>
            <a:r>
              <a:rPr lang="en-US" sz="4000" b="1" dirty="0" smtClean="0">
                <a:solidFill>
                  <a:schemeClr val="accent1">
                    <a:lumMod val="75000"/>
                  </a:schemeClr>
                </a:solidFill>
              </a:rPr>
              <a:t>67.1%</a:t>
            </a:r>
          </a:p>
        </p:txBody>
      </p:sp>
      <p:sp>
        <p:nvSpPr>
          <p:cNvPr id="4" name="Slide Number Placeholder 5"/>
          <p:cNvSpPr>
            <a:spLocks noGrp="1"/>
          </p:cNvSpPr>
          <p:nvPr>
            <p:ph type="sldNum" sz="quarter" idx="12"/>
          </p:nvPr>
        </p:nvSpPr>
        <p:spPr/>
        <p:txBody>
          <a:bodyPr/>
          <a:lstStyle/>
          <a:p>
            <a:fld id="{F4509EB7-277F-4089-BFE0-7677D29068E4}" type="slidenum">
              <a:rPr lang="en-US"/>
              <a:pPr/>
              <a:t>4</a:t>
            </a:fld>
            <a:endParaRPr lang="en-US" dirty="0"/>
          </a:p>
        </p:txBody>
      </p:sp>
      <p:sp>
        <p:nvSpPr>
          <p:cNvPr id="7" name="Title 6"/>
          <p:cNvSpPr>
            <a:spLocks noGrp="1"/>
          </p:cNvSpPr>
          <p:nvPr>
            <p:ph type="title"/>
          </p:nvPr>
        </p:nvSpPr>
        <p:spPr/>
        <p:txBody>
          <a:bodyPr>
            <a:normAutofit fontScale="90000"/>
          </a:bodyPr>
          <a:lstStyle/>
          <a:p>
            <a:pPr algn="ctr"/>
            <a:r>
              <a:rPr lang="en-US" dirty="0" smtClean="0">
                <a:solidFill>
                  <a:schemeClr val="tx1"/>
                </a:solidFill>
                <a:latin typeface="+mn-lt"/>
              </a:rPr>
              <a:t>Who’s taking care of the kids </a:t>
            </a:r>
            <a:br>
              <a:rPr lang="en-US" dirty="0" smtClean="0">
                <a:solidFill>
                  <a:schemeClr val="tx1"/>
                </a:solidFill>
                <a:latin typeface="+mn-lt"/>
              </a:rPr>
            </a:br>
            <a:r>
              <a:rPr lang="en-US" dirty="0" smtClean="0">
                <a:solidFill>
                  <a:schemeClr val="tx1"/>
                </a:solidFill>
                <a:latin typeface="+mn-lt"/>
              </a:rPr>
              <a:t>in Oregon?</a:t>
            </a:r>
            <a:endParaRPr lang="en-US" dirty="0">
              <a:latin typeface="+mn-lt"/>
            </a:endParaRPr>
          </a:p>
        </p:txBody>
      </p:sp>
      <p:pic>
        <p:nvPicPr>
          <p:cNvPr id="1027" name="Picture 3" descr="C:\Documents and Settings\dpickett.STATE-6D0250DFF\Local Settings\Temporary Internet Files\Content.IE5\XJIJ4DV9\MC900297943[1].wmf"/>
          <p:cNvPicPr>
            <a:picLocks noChangeAspect="1" noChangeArrowheads="1"/>
          </p:cNvPicPr>
          <p:nvPr/>
        </p:nvPicPr>
        <p:blipFill>
          <a:blip r:embed="rId3" cstate="print"/>
          <a:srcRect/>
          <a:stretch>
            <a:fillRect/>
          </a:stretch>
        </p:blipFill>
        <p:spPr bwMode="auto">
          <a:xfrm>
            <a:off x="457200" y="1752600"/>
            <a:ext cx="791870" cy="1829714"/>
          </a:xfrm>
          <a:prstGeom prst="rect">
            <a:avLst/>
          </a:prstGeom>
          <a:noFill/>
        </p:spPr>
      </p:pic>
      <p:pic>
        <p:nvPicPr>
          <p:cNvPr id="1028" name="Picture 4" descr="C:\Documents and Settings\dpickett.STATE-6D0250DFF\Local Settings\Temporary Internet Files\Content.IE5\COF729OY\MC900297941[1].wmf"/>
          <p:cNvPicPr>
            <a:picLocks noChangeAspect="1" noChangeArrowheads="1"/>
          </p:cNvPicPr>
          <p:nvPr/>
        </p:nvPicPr>
        <p:blipFill>
          <a:blip r:embed="rId4" cstate="print"/>
          <a:srcRect/>
          <a:stretch>
            <a:fillRect/>
          </a:stretch>
        </p:blipFill>
        <p:spPr bwMode="auto">
          <a:xfrm>
            <a:off x="4572000" y="3352800"/>
            <a:ext cx="793699" cy="1813255"/>
          </a:xfrm>
          <a:prstGeom prst="rect">
            <a:avLst/>
          </a:prstGeom>
          <a:noFill/>
        </p:spPr>
      </p:pic>
      <p:sp>
        <p:nvSpPr>
          <p:cNvPr id="10" name="Rectangle 9"/>
          <p:cNvSpPr/>
          <p:nvPr/>
        </p:nvSpPr>
        <p:spPr>
          <a:xfrm>
            <a:off x="3581400" y="6019800"/>
            <a:ext cx="5562600" cy="646331"/>
          </a:xfrm>
          <a:prstGeom prst="rect">
            <a:avLst/>
          </a:prstGeom>
        </p:spPr>
        <p:txBody>
          <a:bodyPr wrap="square">
            <a:spAutoFit/>
          </a:bodyPr>
          <a:lstStyle/>
          <a:p>
            <a:pPr>
              <a:spcBef>
                <a:spcPct val="20000"/>
              </a:spcBef>
              <a:buClr>
                <a:schemeClr val="accent1"/>
              </a:buClr>
              <a:defRPr/>
            </a:pPr>
            <a:r>
              <a:rPr lang="en-US" i="1" dirty="0" smtClean="0">
                <a:effectLst>
                  <a:outerShdw blurRad="38100" dist="38100" dir="2700000" algn="tl">
                    <a:srgbClr val="000000"/>
                  </a:outerShdw>
                </a:effectLst>
              </a:rPr>
              <a:t>Child Care and Education in Oregon and Its Counties: 2008 Oregon Child Care Research Partnership June 2009</a:t>
            </a:r>
            <a:endParaRPr lang="en-US" i="1" dirty="0">
              <a:effectLst>
                <a:outerShdw blurRad="38100" dist="38100" dir="2700000" algn="tl">
                  <a:srgbClr val="000000"/>
                </a:outerShdw>
              </a:effectLst>
            </a:endParaRPr>
          </a:p>
        </p:txBody>
      </p:sp>
      <p:pic>
        <p:nvPicPr>
          <p:cNvPr id="5125" name="Picture 5" descr="C:\Users\admin\AppData\Local\Microsoft\Windows\Temporary Internet Files\Content.IE5\8V1YALMH\MP900284919[1].jpg"/>
          <p:cNvPicPr>
            <a:picLocks noChangeAspect="1" noChangeArrowheads="1"/>
          </p:cNvPicPr>
          <p:nvPr/>
        </p:nvPicPr>
        <p:blipFill>
          <a:blip r:embed="rId5" cstate="print"/>
          <a:srcRect/>
          <a:stretch>
            <a:fillRect/>
          </a:stretch>
        </p:blipFill>
        <p:spPr bwMode="auto">
          <a:xfrm>
            <a:off x="914400" y="3657600"/>
            <a:ext cx="3314700" cy="22098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14288" y="966788"/>
            <a:ext cx="9115425" cy="49244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0" name="Picture 2" descr="C:\Documents and Settings\dpickett.STATE-6D0250DFF\Local Settings\Temporary Internet Files\Content.IE5\XPPZ50ZF\MC900016659[1].wmf"/>
          <p:cNvPicPr>
            <a:picLocks noChangeAspect="1" noChangeArrowheads="1"/>
          </p:cNvPicPr>
          <p:nvPr/>
        </p:nvPicPr>
        <p:blipFill>
          <a:blip r:embed="rId3" cstate="print"/>
          <a:srcRect/>
          <a:stretch>
            <a:fillRect/>
          </a:stretch>
        </p:blipFill>
        <p:spPr bwMode="auto">
          <a:xfrm rot="20439798">
            <a:off x="2113803" y="-246949"/>
            <a:ext cx="6009092" cy="6027702"/>
          </a:xfrm>
          <a:prstGeom prst="rect">
            <a:avLst/>
          </a:prstGeom>
          <a:noFill/>
        </p:spPr>
      </p:pic>
      <p:sp>
        <p:nvSpPr>
          <p:cNvPr id="5" name="Content Placeholder 4"/>
          <p:cNvSpPr>
            <a:spLocks noGrp="1"/>
          </p:cNvSpPr>
          <p:nvPr>
            <p:ph idx="1"/>
          </p:nvPr>
        </p:nvSpPr>
        <p:spPr>
          <a:xfrm>
            <a:off x="457200" y="4648200"/>
            <a:ext cx="8229600" cy="1719072"/>
          </a:xfrm>
        </p:spPr>
        <p:txBody>
          <a:bodyPr>
            <a:normAutofit/>
          </a:bodyPr>
          <a:lstStyle/>
          <a:p>
            <a:pPr algn="ctr">
              <a:buNone/>
            </a:pPr>
            <a:r>
              <a:rPr lang="en-US" sz="2800" dirty="0" smtClean="0"/>
              <a:t>Using PRAMS and PRAMS 2 data we looked at breast feeding initiation and duration </a:t>
            </a:r>
          </a:p>
          <a:p>
            <a:pPr algn="ctr">
              <a:buNone/>
            </a:pPr>
            <a:r>
              <a:rPr lang="en-US" sz="2800" dirty="0" smtClean="0"/>
              <a:t>related to child care arrangements.</a:t>
            </a:r>
            <a:endParaRPr lang="en-US" sz="2800" dirty="0"/>
          </a:p>
        </p:txBody>
      </p:sp>
      <p:sp>
        <p:nvSpPr>
          <p:cNvPr id="7" name="Title 6"/>
          <p:cNvSpPr>
            <a:spLocks noGrp="1"/>
          </p:cNvSpPr>
          <p:nvPr>
            <p:ph type="title"/>
          </p:nvPr>
        </p:nvSpPr>
        <p:spPr>
          <a:xfrm>
            <a:off x="1981200" y="1371600"/>
            <a:ext cx="4114800" cy="1828800"/>
          </a:xfrm>
        </p:spPr>
        <p:txBody>
          <a:bodyPr>
            <a:normAutofit fontScale="90000"/>
          </a:bodyPr>
          <a:lstStyle/>
          <a:p>
            <a:pPr algn="ctr"/>
            <a:r>
              <a:rPr lang="en-US" sz="2800" dirty="0" smtClean="0"/>
              <a:t>How does the </a:t>
            </a:r>
            <a:br>
              <a:rPr lang="en-US" sz="2800" dirty="0" smtClean="0"/>
            </a:br>
            <a:r>
              <a:rPr lang="en-US" sz="2800" dirty="0" smtClean="0"/>
              <a:t>breastfeeding </a:t>
            </a:r>
            <a:br>
              <a:rPr lang="en-US" sz="2800" dirty="0" smtClean="0"/>
            </a:br>
            <a:r>
              <a:rPr lang="en-US" sz="2800" dirty="0" smtClean="0"/>
              <a:t>infant fare in </a:t>
            </a:r>
            <a:br>
              <a:rPr lang="en-US" sz="2800" dirty="0" smtClean="0"/>
            </a:br>
            <a:r>
              <a:rPr lang="en-US" sz="2800" dirty="0" smtClean="0"/>
              <a:t>child care?</a:t>
            </a:r>
            <a:br>
              <a:rPr lang="en-US" sz="2800" dirty="0" smtClean="0"/>
            </a:b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457200" y="1481328"/>
            <a:ext cx="8229600" cy="4690872"/>
          </a:xfrm>
        </p:spPr>
        <p:txBody>
          <a:bodyPr>
            <a:normAutofit fontScale="85000" lnSpcReduction="10000"/>
          </a:bodyPr>
          <a:lstStyle/>
          <a:p>
            <a:r>
              <a:rPr lang="en-US" sz="2800" dirty="0"/>
              <a:t>Oregon </a:t>
            </a:r>
            <a:r>
              <a:rPr lang="en-US" sz="2800" dirty="0" smtClean="0"/>
              <a:t>PRAMS :</a:t>
            </a:r>
            <a:endParaRPr lang="en-US" sz="2800" dirty="0"/>
          </a:p>
          <a:p>
            <a:pPr lvl="1"/>
            <a:r>
              <a:rPr lang="en-US" sz="2400" dirty="0" smtClean="0"/>
              <a:t>Stratified random sample of live births to Oregon resident women</a:t>
            </a:r>
          </a:p>
          <a:p>
            <a:pPr lvl="1"/>
            <a:r>
              <a:rPr lang="en-US" sz="2400" dirty="0" smtClean="0"/>
              <a:t>Women participate by mail or phone when their infant is 2-3 months old</a:t>
            </a:r>
          </a:p>
          <a:p>
            <a:pPr lvl="1"/>
            <a:r>
              <a:rPr lang="en-US" sz="2400" dirty="0" smtClean="0"/>
              <a:t>Approximately 75% weighted response rate in 2004 and 2005</a:t>
            </a:r>
          </a:p>
          <a:p>
            <a:pPr lvl="1"/>
            <a:r>
              <a:rPr lang="en-US" sz="2400" dirty="0" smtClean="0"/>
              <a:t>Results are weighted </a:t>
            </a:r>
          </a:p>
          <a:p>
            <a:endParaRPr lang="en-US" sz="2000" dirty="0"/>
          </a:p>
          <a:p>
            <a:r>
              <a:rPr lang="en-US" sz="2800" dirty="0" smtClean="0"/>
              <a:t>Oregon PRAMS-2</a:t>
            </a:r>
          </a:p>
          <a:p>
            <a:pPr lvl="1"/>
            <a:r>
              <a:rPr lang="en-US" sz="2400" dirty="0" smtClean="0"/>
              <a:t>Follow-up survey for PRAMS respondents when their child is 2 years old</a:t>
            </a:r>
          </a:p>
          <a:p>
            <a:pPr lvl="1"/>
            <a:r>
              <a:rPr lang="en-US" sz="2400" dirty="0" smtClean="0"/>
              <a:t>Women participate by mail or phone</a:t>
            </a:r>
          </a:p>
          <a:p>
            <a:pPr lvl="1"/>
            <a:r>
              <a:rPr lang="en-US" sz="2400" dirty="0" smtClean="0"/>
              <a:t>Approximately 57% response rate for 2004 and 2005 births (weighted back to original PRAMS sample)</a:t>
            </a:r>
          </a:p>
          <a:p>
            <a:pPr lvl="1"/>
            <a:r>
              <a:rPr lang="en-US" sz="2400" dirty="0" smtClean="0"/>
              <a:t>Results are weighted</a:t>
            </a:r>
          </a:p>
          <a:p>
            <a:pPr>
              <a:buFontTx/>
              <a:buNone/>
            </a:pPr>
            <a:endParaRPr lang="en-US" sz="2800" dirty="0"/>
          </a:p>
        </p:txBody>
      </p:sp>
      <p:sp>
        <p:nvSpPr>
          <p:cNvPr id="5" name="Slide Number Placeholder 5"/>
          <p:cNvSpPr>
            <a:spLocks noGrp="1"/>
          </p:cNvSpPr>
          <p:nvPr>
            <p:ph type="sldNum" sz="quarter" idx="12"/>
          </p:nvPr>
        </p:nvSpPr>
        <p:spPr>
          <a:xfrm>
            <a:off x="8647272" y="6407944"/>
            <a:ext cx="365760" cy="365125"/>
          </a:xfrm>
        </p:spPr>
        <p:txBody>
          <a:bodyPr/>
          <a:lstStyle/>
          <a:p>
            <a:fld id="{F8BCE70A-BCEC-4F0C-AA60-E8B44F8A03B5}" type="slidenum">
              <a:rPr lang="en-US"/>
              <a:pPr/>
              <a:t>7</a:t>
            </a:fld>
            <a:endParaRPr lang="en-US" dirty="0"/>
          </a:p>
        </p:txBody>
      </p:sp>
      <p:sp>
        <p:nvSpPr>
          <p:cNvPr id="6" name="Rectangle 2"/>
          <p:cNvSpPr>
            <a:spLocks noGrp="1" noChangeArrowheads="1"/>
          </p:cNvSpPr>
          <p:nvPr>
            <p:ph type="title"/>
          </p:nvPr>
        </p:nvSpPr>
        <p:spPr>
          <a:xfrm>
            <a:off x="685800" y="228600"/>
            <a:ext cx="7772400" cy="1162050"/>
          </a:xfrm>
        </p:spPr>
        <p:txBody>
          <a:bodyPr>
            <a:normAutofit fontScale="90000"/>
          </a:bodyPr>
          <a:lstStyle/>
          <a:p>
            <a:pPr algn="ctr"/>
            <a:r>
              <a:rPr lang="en-US" sz="4000" dirty="0"/>
              <a:t>Oregon PRAMS: Pregnancy Risk Assessment Monitoring System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219200" y="2971800"/>
          <a:ext cx="6934200" cy="3383280"/>
        </p:xfrm>
        <a:graphic>
          <a:graphicData uri="http://schemas.openxmlformats.org/drawingml/2006/table">
            <a:tbl>
              <a:tblPr firstRow="1" bandRow="1">
                <a:tableStyleId>{5C22544A-7EE6-4342-B048-85BDC9FD1C3A}</a:tableStyleId>
              </a:tblPr>
              <a:tblGrid>
                <a:gridCol w="5136445"/>
                <a:gridCol w="1797755"/>
              </a:tblGrid>
              <a:tr h="457200">
                <a:tc>
                  <a:txBody>
                    <a:bodyPr/>
                    <a:lstStyle/>
                    <a:p>
                      <a:r>
                        <a:rPr lang="en-US" dirty="0" smtClean="0"/>
                        <a:t>What are your childcare arrangements? </a:t>
                      </a:r>
                      <a:endParaRPr lang="en-US" dirty="0"/>
                    </a:p>
                  </a:txBody>
                  <a:tcPr/>
                </a:tc>
                <a:tc>
                  <a:txBody>
                    <a:bodyPr/>
                    <a:lstStyle/>
                    <a:p>
                      <a:r>
                        <a:rPr lang="en-US" dirty="0" smtClean="0"/>
                        <a:t>%</a:t>
                      </a:r>
                      <a:endParaRPr lang="en-US" dirty="0"/>
                    </a:p>
                  </a:txBody>
                  <a:tcPr/>
                </a:tc>
              </a:tr>
              <a:tr h="359508">
                <a:tc>
                  <a:txBody>
                    <a:bodyPr/>
                    <a:lstStyle/>
                    <a:p>
                      <a:r>
                        <a:rPr lang="en-US" dirty="0" smtClean="0"/>
                        <a:t>Childcare center</a:t>
                      </a:r>
                      <a:endParaRPr lang="en-US" dirty="0"/>
                    </a:p>
                  </a:txBody>
                  <a:tcPr/>
                </a:tc>
                <a:tc>
                  <a:txBody>
                    <a:bodyPr/>
                    <a:lstStyle/>
                    <a:p>
                      <a:pPr algn="r"/>
                      <a:r>
                        <a:rPr lang="en-US" dirty="0" smtClean="0"/>
                        <a:t>15.2%</a:t>
                      </a:r>
                      <a:endParaRPr lang="en-US" dirty="0"/>
                    </a:p>
                  </a:txBody>
                  <a:tcPr/>
                </a:tc>
              </a:tr>
              <a:tr h="359508">
                <a:tc>
                  <a:txBody>
                    <a:bodyPr/>
                    <a:lstStyle/>
                    <a:p>
                      <a:r>
                        <a:rPr lang="en-US" dirty="0" smtClean="0"/>
                        <a:t>Child’s grandparent</a:t>
                      </a:r>
                      <a:endParaRPr lang="en-US" dirty="0"/>
                    </a:p>
                  </a:txBody>
                  <a:tcPr/>
                </a:tc>
                <a:tc>
                  <a:txBody>
                    <a:bodyPr/>
                    <a:lstStyle/>
                    <a:p>
                      <a:pPr algn="r"/>
                      <a:r>
                        <a:rPr lang="en-US" dirty="0" smtClean="0"/>
                        <a:t>14.6%</a:t>
                      </a:r>
                      <a:endParaRPr lang="en-US" dirty="0"/>
                    </a:p>
                  </a:txBody>
                  <a:tcPr/>
                </a:tc>
              </a:tr>
              <a:tr h="359508">
                <a:tc>
                  <a:txBody>
                    <a:bodyPr/>
                    <a:lstStyle/>
                    <a:p>
                      <a:r>
                        <a:rPr lang="en-US" dirty="0" smtClean="0"/>
                        <a:t>Childcare in non-relative’s home</a:t>
                      </a:r>
                      <a:endParaRPr lang="en-US" dirty="0"/>
                    </a:p>
                  </a:txBody>
                  <a:tcPr/>
                </a:tc>
                <a:tc>
                  <a:txBody>
                    <a:bodyPr/>
                    <a:lstStyle/>
                    <a:p>
                      <a:pPr algn="r"/>
                      <a:r>
                        <a:rPr lang="en-US" dirty="0" smtClean="0"/>
                        <a:t>13.0%</a:t>
                      </a:r>
                      <a:endParaRPr lang="en-US" dirty="0"/>
                    </a:p>
                  </a:txBody>
                  <a:tcPr/>
                </a:tc>
              </a:tr>
              <a:tr h="359508">
                <a:tc>
                  <a:txBody>
                    <a:bodyPr/>
                    <a:lstStyle/>
                    <a:p>
                      <a:r>
                        <a:rPr lang="en-US" dirty="0" smtClean="0"/>
                        <a:t>Other </a:t>
                      </a:r>
                      <a:endParaRPr lang="en-US" dirty="0"/>
                    </a:p>
                  </a:txBody>
                  <a:tcPr/>
                </a:tc>
                <a:tc>
                  <a:txBody>
                    <a:bodyPr/>
                    <a:lstStyle/>
                    <a:p>
                      <a:pPr algn="r"/>
                      <a:r>
                        <a:rPr lang="en-US" dirty="0" smtClean="0"/>
                        <a:t>7.2%</a:t>
                      </a:r>
                      <a:endParaRPr lang="en-US" dirty="0"/>
                    </a:p>
                  </a:txBody>
                  <a:tcPr/>
                </a:tc>
              </a:tr>
              <a:tr h="359508">
                <a:tc>
                  <a:txBody>
                    <a:bodyPr/>
                    <a:lstStyle/>
                    <a:p>
                      <a:r>
                        <a:rPr lang="en-US" dirty="0" smtClean="0"/>
                        <a:t>Paid care in your home</a:t>
                      </a:r>
                      <a:endParaRPr lang="en-US" dirty="0"/>
                    </a:p>
                  </a:txBody>
                  <a:tcPr/>
                </a:tc>
                <a:tc>
                  <a:txBody>
                    <a:bodyPr/>
                    <a:lstStyle/>
                    <a:p>
                      <a:pPr algn="r"/>
                      <a:r>
                        <a:rPr lang="en-US" dirty="0" smtClean="0"/>
                        <a:t>6.8%</a:t>
                      </a:r>
                      <a:endParaRPr lang="en-US" dirty="0"/>
                    </a:p>
                  </a:txBody>
                  <a:tcPr/>
                </a:tc>
              </a:tr>
              <a:tr h="359508">
                <a:tc>
                  <a:txBody>
                    <a:bodyPr/>
                    <a:lstStyle/>
                    <a:p>
                      <a:r>
                        <a:rPr lang="en-US" dirty="0" smtClean="0"/>
                        <a:t>Other relative</a:t>
                      </a:r>
                      <a:endParaRPr lang="en-US" dirty="0"/>
                    </a:p>
                  </a:txBody>
                  <a:tcPr/>
                </a:tc>
                <a:tc>
                  <a:txBody>
                    <a:bodyPr/>
                    <a:lstStyle/>
                    <a:p>
                      <a:pPr algn="r"/>
                      <a:r>
                        <a:rPr lang="en-US" dirty="0" smtClean="0"/>
                        <a:t>3.5%</a:t>
                      </a:r>
                      <a:endParaRPr lang="en-US" dirty="0"/>
                    </a:p>
                  </a:txBody>
                  <a:tcPr/>
                </a:tc>
              </a:tr>
              <a:tr h="359508">
                <a:tc>
                  <a:txBody>
                    <a:bodyPr/>
                    <a:lstStyle/>
                    <a:p>
                      <a:r>
                        <a:rPr lang="en-US" dirty="0" smtClean="0"/>
                        <a:t>Babysitter/friend/neighbor</a:t>
                      </a:r>
                      <a:endParaRPr lang="en-US" dirty="0"/>
                    </a:p>
                  </a:txBody>
                  <a:tcPr/>
                </a:tc>
                <a:tc>
                  <a:txBody>
                    <a:bodyPr/>
                    <a:lstStyle/>
                    <a:p>
                      <a:pPr algn="r"/>
                      <a:r>
                        <a:rPr lang="en-US" dirty="0" smtClean="0"/>
                        <a:t>3.4%</a:t>
                      </a:r>
                      <a:endParaRPr lang="en-US" dirty="0"/>
                    </a:p>
                  </a:txBody>
                  <a:tcPr/>
                </a:tc>
              </a:tr>
              <a:tr h="359508">
                <a:tc>
                  <a:txBody>
                    <a:bodyPr/>
                    <a:lstStyle/>
                    <a:p>
                      <a:r>
                        <a:rPr lang="en-US" i="1" dirty="0" smtClean="0"/>
                        <a:t>Chose more than one response</a:t>
                      </a:r>
                      <a:endParaRPr lang="en-US" i="1" dirty="0"/>
                    </a:p>
                  </a:txBody>
                  <a:tcPr/>
                </a:tc>
                <a:tc>
                  <a:txBody>
                    <a:bodyPr/>
                    <a:lstStyle/>
                    <a:p>
                      <a:pPr algn="r"/>
                      <a:r>
                        <a:rPr lang="en-US" i="1" dirty="0" smtClean="0"/>
                        <a:t>36.2%</a:t>
                      </a:r>
                      <a:endParaRPr lang="en-US" i="1" dirty="0"/>
                    </a:p>
                  </a:txBody>
                  <a:tcPr/>
                </a:tc>
              </a:tr>
            </a:tbl>
          </a:graphicData>
        </a:graphic>
      </p:graphicFrame>
      <p:sp>
        <p:nvSpPr>
          <p:cNvPr id="5" name="Title 2"/>
          <p:cNvSpPr>
            <a:spLocks noGrp="1"/>
          </p:cNvSpPr>
          <p:nvPr>
            <p:ph type="title"/>
          </p:nvPr>
        </p:nvSpPr>
        <p:spPr>
          <a:xfrm>
            <a:off x="457200" y="274638"/>
            <a:ext cx="8229600" cy="1143000"/>
          </a:xfrm>
        </p:spPr>
        <p:txBody>
          <a:bodyPr>
            <a:noAutofit/>
          </a:bodyPr>
          <a:lstStyle/>
          <a:p>
            <a:pPr algn="ctr"/>
            <a:r>
              <a:rPr lang="en-US" sz="3400" dirty="0" smtClean="0"/>
              <a:t>Childcare Arrangement (PRAMS-2)</a:t>
            </a:r>
            <a:endParaRPr lang="en-US" sz="3400" dirty="0"/>
          </a:p>
        </p:txBody>
      </p:sp>
      <p:graphicFrame>
        <p:nvGraphicFramePr>
          <p:cNvPr id="6" name="Content Placeholder 3"/>
          <p:cNvGraphicFramePr>
            <a:graphicFrameLocks/>
          </p:cNvGraphicFramePr>
          <p:nvPr/>
        </p:nvGraphicFramePr>
        <p:xfrm>
          <a:off x="1219200" y="1371600"/>
          <a:ext cx="6934200" cy="1371600"/>
        </p:xfrm>
        <a:graphic>
          <a:graphicData uri="http://schemas.openxmlformats.org/drawingml/2006/table">
            <a:tbl>
              <a:tblPr firstRow="1" bandRow="1">
                <a:tableStyleId>{5C22544A-7EE6-4342-B048-85BDC9FD1C3A}</a:tableStyleId>
              </a:tblPr>
              <a:tblGrid>
                <a:gridCol w="5791200"/>
                <a:gridCol w="1143000"/>
              </a:tblGrid>
              <a:tr h="426720">
                <a:tc>
                  <a:txBody>
                    <a:bodyPr/>
                    <a:lstStyle/>
                    <a:p>
                      <a:r>
                        <a:rPr lang="en-US" dirty="0" smtClean="0"/>
                        <a:t>Do you have regular childcare arrangements for your two-year–old now?</a:t>
                      </a:r>
                      <a:endParaRPr lang="en-US" dirty="0"/>
                    </a:p>
                  </a:txBody>
                  <a:tcPr/>
                </a:tc>
                <a:tc>
                  <a:txBody>
                    <a:bodyPr/>
                    <a:lstStyle/>
                    <a:p>
                      <a:r>
                        <a:rPr lang="en-US" dirty="0" smtClean="0"/>
                        <a:t>%</a:t>
                      </a:r>
                      <a:endParaRPr lang="en-US" dirty="0"/>
                    </a:p>
                  </a:txBody>
                  <a:tcPr/>
                </a:tc>
              </a:tr>
              <a:tr h="323744">
                <a:tc>
                  <a:txBody>
                    <a:bodyPr/>
                    <a:lstStyle/>
                    <a:p>
                      <a:r>
                        <a:rPr lang="en-US" dirty="0" smtClean="0"/>
                        <a:t>YES</a:t>
                      </a:r>
                      <a:endParaRPr lang="en-US" dirty="0"/>
                    </a:p>
                  </a:txBody>
                  <a:tcPr/>
                </a:tc>
                <a:tc>
                  <a:txBody>
                    <a:bodyPr/>
                    <a:lstStyle/>
                    <a:p>
                      <a:r>
                        <a:rPr lang="en-US" dirty="0" smtClean="0"/>
                        <a:t>51.1%</a:t>
                      </a:r>
                      <a:endParaRPr lang="en-US" dirty="0"/>
                    </a:p>
                  </a:txBody>
                  <a:tcPr/>
                </a:tc>
              </a:tr>
              <a:tr h="323744">
                <a:tc>
                  <a:txBody>
                    <a:bodyPr/>
                    <a:lstStyle/>
                    <a:p>
                      <a:r>
                        <a:rPr lang="en-US" dirty="0" smtClean="0"/>
                        <a:t>NO</a:t>
                      </a:r>
                      <a:endParaRPr lang="en-US" dirty="0"/>
                    </a:p>
                  </a:txBody>
                  <a:tcPr/>
                </a:tc>
                <a:tc>
                  <a:txBody>
                    <a:bodyPr/>
                    <a:lstStyle/>
                    <a:p>
                      <a:r>
                        <a:rPr lang="en-US" dirty="0" smtClean="0"/>
                        <a:t>48.9%</a:t>
                      </a:r>
                      <a:endParaRPr lang="en-US"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smtClean="0"/>
              <a:t>Who uses which </a:t>
            </a:r>
            <a:br>
              <a:rPr lang="en-US" dirty="0" smtClean="0"/>
            </a:br>
            <a:r>
              <a:rPr lang="en-US" dirty="0" smtClean="0"/>
              <a:t>types of child care</a:t>
            </a:r>
            <a:endParaRPr lang="en-US" dirty="0"/>
          </a:p>
        </p:txBody>
      </p:sp>
      <p:sp>
        <p:nvSpPr>
          <p:cNvPr id="9" name="Content Placeholder 8"/>
          <p:cNvSpPr>
            <a:spLocks noGrp="1"/>
          </p:cNvSpPr>
          <p:nvPr>
            <p:ph idx="1"/>
          </p:nvPr>
        </p:nvSpPr>
        <p:spPr>
          <a:xfrm>
            <a:off x="304800" y="1524000"/>
            <a:ext cx="8534400" cy="3733800"/>
          </a:xfrm>
        </p:spPr>
        <p:txBody>
          <a:bodyPr>
            <a:normAutofit/>
          </a:bodyPr>
          <a:lstStyle/>
          <a:p>
            <a:pPr algn="ctr">
              <a:buNone/>
            </a:pPr>
            <a:r>
              <a:rPr lang="en-US" dirty="0" smtClean="0"/>
              <a:t>We grouped respondents based on </a:t>
            </a:r>
          </a:p>
          <a:p>
            <a:pPr algn="ctr">
              <a:buNone/>
            </a:pPr>
            <a:r>
              <a:rPr lang="en-US" dirty="0" smtClean="0"/>
              <a:t>age, race, education, and breastfeeding duration.</a:t>
            </a:r>
          </a:p>
          <a:p>
            <a:pPr algn="ctr">
              <a:buNone/>
            </a:pPr>
            <a:endParaRPr lang="en-US" dirty="0" smtClean="0"/>
          </a:p>
          <a:p>
            <a:pPr algn="ctr">
              <a:buNone/>
            </a:pPr>
            <a:endParaRPr lang="en-US" dirty="0" smtClean="0"/>
          </a:p>
          <a:p>
            <a:pPr>
              <a:buNone/>
            </a:pPr>
            <a:endParaRPr lang="en-US" dirty="0" smtClean="0"/>
          </a:p>
          <a:p>
            <a:pPr lvl="1"/>
            <a:endParaRPr lang="en-US" dirty="0"/>
          </a:p>
        </p:txBody>
      </p:sp>
      <p:sp>
        <p:nvSpPr>
          <p:cNvPr id="7" name="Content Placeholder 9"/>
          <p:cNvSpPr txBox="1">
            <a:spLocks/>
          </p:cNvSpPr>
          <p:nvPr/>
        </p:nvSpPr>
        <p:spPr>
          <a:xfrm>
            <a:off x="304800" y="2590800"/>
            <a:ext cx="3733800" cy="3124200"/>
          </a:xfrm>
          <a:prstGeom prst="rect">
            <a:avLst/>
          </a:prstGeom>
        </p:spPr>
        <p:txBody>
          <a:bodyPr vert="horz" numCol="1">
            <a:normAutofit fontScale="92500"/>
          </a:bodyPr>
          <a:lstStyle/>
          <a:p>
            <a:pPr marL="365760" indent="-256032">
              <a:spcBef>
                <a:spcPts val="400"/>
              </a:spcBef>
              <a:buClr>
                <a:schemeClr val="accent1"/>
              </a:buClr>
              <a:buSzPct val="68000"/>
              <a:defRPr/>
            </a:pPr>
            <a:endParaRPr kumimoji="0" lang="en-US" sz="2400" b="1" i="0" u="sng" strike="noStrike" kern="1200" cap="none" spc="0" normalizeH="0" baseline="0" noProof="0" dirty="0" smtClean="0">
              <a:ln>
                <a:noFill/>
              </a:ln>
              <a:solidFill>
                <a:schemeClr val="tx1"/>
              </a:solidFill>
              <a:effectLst/>
              <a:uLnTx/>
              <a:uFillTx/>
              <a:latin typeface="+mn-lt"/>
              <a:ea typeface="+mn-ea"/>
              <a:cs typeface="+mn-cs"/>
            </a:endParaRPr>
          </a:p>
          <a:p>
            <a:pPr marL="365760" indent="-256032">
              <a:spcBef>
                <a:spcPts val="400"/>
              </a:spcBef>
              <a:buClr>
                <a:schemeClr val="accent1"/>
              </a:buClr>
              <a:buSzPct val="68000"/>
              <a:defRPr/>
            </a:pPr>
            <a:r>
              <a:rPr kumimoji="0" lang="en-US" sz="2400" b="1" i="0" u="sng" strike="noStrike" kern="1200" cap="none" spc="0" normalizeH="0" baseline="0" noProof="0" dirty="0" smtClean="0">
                <a:ln>
                  <a:noFill/>
                </a:ln>
                <a:solidFill>
                  <a:schemeClr val="tx1"/>
                </a:solidFill>
                <a:effectLst/>
                <a:uLnTx/>
                <a:uFillTx/>
                <a:latin typeface="+mn-lt"/>
                <a:ea typeface="+mn-ea"/>
                <a:cs typeface="+mn-cs"/>
              </a:rPr>
              <a:t>LEAST</a:t>
            </a:r>
            <a:r>
              <a:rPr kumimoji="0" lang="en-US" sz="2400" b="0" i="0" u="sng" strike="noStrike" kern="1200" cap="none" spc="0" normalizeH="0" baseline="0" noProof="0" dirty="0" smtClean="0">
                <a:ln>
                  <a:noFill/>
                </a:ln>
                <a:solidFill>
                  <a:schemeClr val="tx1"/>
                </a:solidFill>
                <a:effectLst/>
                <a:uLnTx/>
                <a:uFillTx/>
                <a:latin typeface="+mn-lt"/>
                <a:ea typeface="+mn-ea"/>
                <a:cs typeface="+mn-cs"/>
              </a:rPr>
              <a:t> </a:t>
            </a:r>
            <a:r>
              <a:rPr kumimoji="0" lang="en-US" sz="2400" b="0" i="0" strike="noStrike" kern="1200" cap="none" spc="0" normalizeH="0" baseline="0" noProof="0" dirty="0" smtClean="0">
                <a:ln>
                  <a:noFill/>
                </a:ln>
                <a:solidFill>
                  <a:schemeClr val="tx1"/>
                </a:solidFill>
                <a:effectLst/>
                <a:uLnTx/>
                <a:uFillTx/>
                <a:latin typeface="+mn-lt"/>
                <a:ea typeface="+mn-ea"/>
                <a:cs typeface="+mn-cs"/>
              </a:rPr>
              <a:t>likely to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have risk factors used</a:t>
            </a:r>
            <a:r>
              <a:rPr kumimoji="0" lang="en-US" sz="2400" b="0" i="0" u="none" strike="noStrike" kern="1200" cap="none" spc="0" normalizeH="0" baseline="0" noProof="0" dirty="0" smtClean="0">
                <a:ln>
                  <a:noFill/>
                </a:ln>
                <a:solidFill>
                  <a:srgbClr val="4AD2D2"/>
                </a:solidFill>
                <a:effectLst/>
                <a:uLnTx/>
                <a:uFillTx/>
                <a:latin typeface="+mn-lt"/>
                <a:ea typeface="+mn-ea"/>
                <a:cs typeface="+mn-cs"/>
              </a:rPr>
              <a:t> </a:t>
            </a:r>
            <a:r>
              <a:rPr lang="en-US" sz="2400" b="1" dirty="0" smtClean="0">
                <a:solidFill>
                  <a:srgbClr val="4AD2D2"/>
                </a:solidFill>
              </a:rPr>
              <a:t>FORMAL</a:t>
            </a:r>
            <a:r>
              <a:rPr lang="en-US" sz="2400" dirty="0" smtClean="0">
                <a:solidFill>
                  <a:srgbClr val="4AD2D2"/>
                </a:solidFill>
              </a:rPr>
              <a:t> </a:t>
            </a:r>
            <a:r>
              <a:rPr lang="en-US" sz="2400" dirty="0" smtClean="0"/>
              <a:t>care settings</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t>
            </a:r>
          </a:p>
          <a:p>
            <a:pPr marL="365760" indent="-256032">
              <a:spcBef>
                <a:spcPts val="400"/>
              </a:spcBef>
              <a:buClr>
                <a:schemeClr val="accent1"/>
              </a:buClr>
              <a:buSzPct val="68000"/>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-Childcare center</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-Paid in-home care</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-Non-relative’s home</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TextBox 7"/>
          <p:cNvSpPr txBox="1"/>
          <p:nvPr/>
        </p:nvSpPr>
        <p:spPr>
          <a:xfrm>
            <a:off x="4953000" y="2590800"/>
            <a:ext cx="3810000" cy="4062651"/>
          </a:xfrm>
          <a:prstGeom prst="rect">
            <a:avLst/>
          </a:prstGeom>
          <a:noFill/>
        </p:spPr>
        <p:txBody>
          <a:bodyPr wrap="square" rtlCol="0">
            <a:spAutoFit/>
          </a:bodyPr>
          <a:lstStyle/>
          <a:p>
            <a:endParaRPr lang="en-US" sz="2400" b="1" u="sng" dirty="0" smtClean="0"/>
          </a:p>
          <a:p>
            <a:r>
              <a:rPr lang="en-US" sz="2400" b="1" u="sng" dirty="0" smtClean="0"/>
              <a:t>MOST</a:t>
            </a:r>
            <a:r>
              <a:rPr lang="en-US" sz="2400" dirty="0" smtClean="0"/>
              <a:t> likely to have risk factors used </a:t>
            </a:r>
            <a:r>
              <a:rPr lang="en-US" sz="2400" b="1" dirty="0" smtClean="0">
                <a:solidFill>
                  <a:srgbClr val="00B050"/>
                </a:solidFill>
              </a:rPr>
              <a:t>INFORMAL</a:t>
            </a:r>
            <a:r>
              <a:rPr lang="en-US" sz="2400" dirty="0" smtClean="0"/>
              <a:t> care settings:</a:t>
            </a:r>
          </a:p>
          <a:p>
            <a:endParaRPr lang="en-US" sz="2400" dirty="0" smtClean="0"/>
          </a:p>
          <a:p>
            <a:pPr>
              <a:buNone/>
            </a:pPr>
            <a:r>
              <a:rPr lang="en-US" sz="2400" dirty="0" smtClean="0"/>
              <a:t>-Other relatives</a:t>
            </a:r>
          </a:p>
          <a:p>
            <a:pPr>
              <a:buNone/>
            </a:pPr>
            <a:r>
              <a:rPr lang="en-US" sz="2400" dirty="0" smtClean="0"/>
              <a:t>-Grandparents</a:t>
            </a:r>
          </a:p>
          <a:p>
            <a:pPr>
              <a:buNone/>
            </a:pPr>
            <a:r>
              <a:rPr lang="en-US" sz="2400" dirty="0" smtClean="0"/>
              <a:t>-Babysitter/Friend</a:t>
            </a:r>
          </a:p>
          <a:p>
            <a:pPr>
              <a:buNone/>
            </a:pPr>
            <a:r>
              <a:rPr lang="en-US" sz="2400" dirty="0" smtClean="0"/>
              <a:t>Neighbor</a:t>
            </a:r>
          </a:p>
          <a:p>
            <a:pPr>
              <a:buNone/>
            </a:pPr>
            <a:r>
              <a:rPr lang="en-US" sz="2400" dirty="0" smtClean="0"/>
              <a:t>-Other</a:t>
            </a:r>
          </a:p>
          <a:p>
            <a:endParaRPr lang="en-US" dirty="0"/>
          </a:p>
        </p:txBody>
      </p:sp>
      <p:sp>
        <p:nvSpPr>
          <p:cNvPr id="6" name="Rectangle 5"/>
          <p:cNvSpPr/>
          <p:nvPr/>
        </p:nvSpPr>
        <p:spPr>
          <a:xfrm>
            <a:off x="6553200" y="685800"/>
            <a:ext cx="1087628" cy="92333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1136</TotalTime>
  <Words>1694</Words>
  <Application>Microsoft Macintosh PowerPoint</Application>
  <PresentationFormat>On-screen Show (4:3)</PresentationFormat>
  <Paragraphs>232</Paragraphs>
  <Slides>17</Slides>
  <Notes>17</Notes>
  <HiddenSlides>0</HiddenSlides>
  <MMClips>0</MMClips>
  <ScaleCrop>false</ScaleCrop>
  <HeadingPairs>
    <vt:vector size="4" baseType="variant">
      <vt:variant>
        <vt:lpstr>Design Template</vt:lpstr>
      </vt:variant>
      <vt:variant>
        <vt:i4>1</vt:i4>
      </vt:variant>
      <vt:variant>
        <vt:lpstr>Slide Titles</vt:lpstr>
      </vt:variant>
      <vt:variant>
        <vt:i4>17</vt:i4>
      </vt:variant>
    </vt:vector>
  </HeadingPairs>
  <TitlesOfParts>
    <vt:vector size="18" baseType="lpstr">
      <vt:lpstr>Concourse</vt:lpstr>
      <vt:lpstr>Relationships Between  Child Care Type and Breast Feeding</vt:lpstr>
      <vt:lpstr>Let’s go back in time to the OPHA Conference 2009</vt:lpstr>
      <vt:lpstr>Who’s taking care of the kids  in Oregon?</vt:lpstr>
      <vt:lpstr>Who’s taking care of the kids  in Oregon?</vt:lpstr>
      <vt:lpstr>Slide 5</vt:lpstr>
      <vt:lpstr>How does the  breastfeeding  infant fare in  child care? </vt:lpstr>
      <vt:lpstr>Oregon PRAMS: Pregnancy Risk Assessment Monitoring System</vt:lpstr>
      <vt:lpstr>Childcare Arrangement (PRAMS-2)</vt:lpstr>
      <vt:lpstr>Who uses which  types of child care</vt:lpstr>
      <vt:lpstr>Differences by Child Care Type</vt:lpstr>
      <vt:lpstr>Breastfeeding Rates by Childcare Type</vt:lpstr>
      <vt:lpstr>Slide 12</vt:lpstr>
      <vt:lpstr>Slide 13</vt:lpstr>
      <vt:lpstr>Summary of PRAMS Findings</vt:lpstr>
      <vt:lpstr>Target</vt:lpstr>
      <vt:lpstr>Slide 16</vt:lpstr>
      <vt:lpstr>Relationships Between  Child Care Type and Breast Feeding</vt:lpstr>
    </vt:vector>
  </TitlesOfParts>
  <Company>DHS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DHS</dc:creator>
  <cp:lastModifiedBy>Mary Peaslee</cp:lastModifiedBy>
  <cp:revision>84</cp:revision>
  <dcterms:created xsi:type="dcterms:W3CDTF">2010-11-03T04:47:07Z</dcterms:created>
  <dcterms:modified xsi:type="dcterms:W3CDTF">2010-11-03T04:47:28Z</dcterms:modified>
</cp:coreProperties>
</file>