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notesSlides/notesSlide14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71" r:id="rId6"/>
    <p:sldId id="260" r:id="rId7"/>
    <p:sldId id="272" r:id="rId8"/>
    <p:sldId id="264" r:id="rId9"/>
    <p:sldId id="273" r:id="rId10"/>
    <p:sldId id="261" r:id="rId11"/>
    <p:sldId id="262" r:id="rId12"/>
    <p:sldId id="263" r:id="rId13"/>
    <p:sldId id="265" r:id="rId14"/>
    <p:sldId id="266" r:id="rId15"/>
    <p:sldId id="267" r:id="rId16"/>
    <p:sldId id="268" r:id="rId17"/>
    <p:sldId id="269" r:id="rId18"/>
    <p:sldId id="270" r:id="rId19"/>
    <p:sldId id="274" r:id="rId20"/>
    <p:sldId id="275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10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7F185-F1E4-4E43-8F90-31B5FF99D1D8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D7335-FEC9-413C-8807-C27E6A9863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EB1170-F9C9-4A9F-8599-C4F5722DDD56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E751AA-35F1-4298-9A92-00780F06D9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Only 2 respondents identified</a:t>
            </a:r>
            <a:r>
              <a:rPr lang="en-US" baseline="0" dirty="0" smtClean="0"/>
              <a:t> as Intersex—they were dropped in subgroup analysis by gender. Likewise, individuals who identified as heterosexual (n=1), undecided (n=12), or asexual (n=6) were excluded from subgroup analysis by SO.</a:t>
            </a:r>
          </a:p>
          <a:p>
            <a:r>
              <a:rPr lang="en-US" baseline="0" dirty="0" smtClean="0"/>
              <a:t>TG (n=50), GQ (n=61), bisexual (n=95), queer (n=184)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2001-2008 Massachusetts BRFSS, n=65,000+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N=close to 80,000;</a:t>
            </a:r>
            <a:r>
              <a:rPr lang="en-US" baseline="0" dirty="0" smtClean="0"/>
              <a:t> </a:t>
            </a:r>
            <a:r>
              <a:rPr lang="en-US" dirty="0" smtClean="0"/>
              <a:t> 2003-2006 Wash BRFSS (close to 2,000 LGB)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751AA-35F1-4298-9A92-00780F06D90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BEF9-0462-4FC5-8EDF-AF0C1B27B74E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F4E081-651D-4CA3-AEE1-B476999C77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BEF9-0462-4FC5-8EDF-AF0C1B27B74E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E081-651D-4CA3-AEE1-B476999C7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8F4E081-651D-4CA3-AEE1-B476999C77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BEF9-0462-4FC5-8EDF-AF0C1B27B74E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BEF9-0462-4FC5-8EDF-AF0C1B27B74E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8F4E081-651D-4CA3-AEE1-B476999C77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BEF9-0462-4FC5-8EDF-AF0C1B27B74E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F4E081-651D-4CA3-AEE1-B476999C77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25DBEF9-0462-4FC5-8EDF-AF0C1B27B74E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E081-651D-4CA3-AEE1-B476999C77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BEF9-0462-4FC5-8EDF-AF0C1B27B74E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8F4E081-651D-4CA3-AEE1-B476999C77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BEF9-0462-4FC5-8EDF-AF0C1B27B74E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8F4E081-651D-4CA3-AEE1-B476999C7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BEF9-0462-4FC5-8EDF-AF0C1B27B74E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F4E081-651D-4CA3-AEE1-B476999C7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F4E081-651D-4CA3-AEE1-B476999C77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BEF9-0462-4FC5-8EDF-AF0C1B27B74E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8F4E081-651D-4CA3-AEE1-B476999C77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25DBEF9-0462-4FC5-8EDF-AF0C1B27B74E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25DBEF9-0462-4FC5-8EDF-AF0C1B27B74E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F4E081-651D-4CA3-AEE1-B476999C77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2819400"/>
            <a:ext cx="5334000" cy="175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Linda Drach</a:t>
            </a:r>
          </a:p>
          <a:p>
            <a:r>
              <a:rPr lang="en-US" dirty="0" smtClean="0"/>
              <a:t>Christopher Gray</a:t>
            </a:r>
          </a:p>
          <a:p>
            <a:r>
              <a:rPr lang="en-US" dirty="0" smtClean="0"/>
              <a:t>Angie Tissi</a:t>
            </a:r>
          </a:p>
          <a:p>
            <a:r>
              <a:rPr lang="en-US" dirty="0" smtClean="0"/>
              <a:t>…And friends!</a:t>
            </a:r>
          </a:p>
          <a:p>
            <a:endParaRPr lang="en-US" dirty="0" smtClean="0"/>
          </a:p>
          <a:p>
            <a:r>
              <a:rPr lang="en-US" dirty="0" smtClean="0"/>
              <a:t>Linda.drach@state.or.us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and Addressing Health Disparities Based on Gender Identity and Sexual Orientation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Local Example of Going Beyond the 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Speak Out 2009 was a survey conducted among sexual and gender minorities in the Portland metropolitan area (and Benton County):</a:t>
            </a:r>
          </a:p>
          <a:p>
            <a:pPr lvl="1"/>
            <a:r>
              <a:rPr lang="en-US" dirty="0" smtClean="0"/>
              <a:t>Conducted online June-July 2009</a:t>
            </a:r>
          </a:p>
          <a:p>
            <a:pPr lvl="1"/>
            <a:r>
              <a:rPr lang="en-US" dirty="0" smtClean="0"/>
              <a:t>Used combination of outcropping and network sampling to recruit participants (e.g., computers at Gay PRIDE, e-mails to various lists, Facebook, craigslist)</a:t>
            </a:r>
          </a:p>
          <a:p>
            <a:pPr lvl="1"/>
            <a:r>
              <a:rPr lang="en-US" dirty="0" smtClean="0"/>
              <a:t>Eligibility:  18 and older, identify as gender and/or sexual minority, resident of Multnomah, Washington, Clackamas (or Benton) Counties in OR; Clark Co in WA</a:t>
            </a:r>
          </a:p>
          <a:p>
            <a:pPr lvl="1"/>
            <a:r>
              <a:rPr lang="en-US" dirty="0" smtClean="0"/>
              <a:t>Additional outreach efforts to elders, people of color, and transgender individuals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 Out 2009,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Survey instrument covered broad range of topics:</a:t>
            </a:r>
          </a:p>
          <a:p>
            <a:pPr lvl="1"/>
            <a:r>
              <a:rPr lang="en-US" dirty="0" smtClean="0"/>
              <a:t>Health outcomes (e.g., mental and physical health conditions)</a:t>
            </a:r>
          </a:p>
          <a:p>
            <a:pPr lvl="1"/>
            <a:r>
              <a:rPr lang="en-US" dirty="0" smtClean="0"/>
              <a:t>Health behaviors (e.g., use of alcohol, tobacco, and other drugs; physical activity and nutrition)</a:t>
            </a:r>
          </a:p>
          <a:p>
            <a:pPr lvl="1"/>
            <a:r>
              <a:rPr lang="en-US" dirty="0" smtClean="0"/>
              <a:t>Social determinants (e.g., discrimination and harassment, experiences growing up, community connection)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Survey sample was 843 individuals in the Portland metropolitan area (</a:t>
            </a:r>
            <a:r>
              <a:rPr lang="en-US" sz="2000" dirty="0" smtClean="0"/>
              <a:t>Benton County analyzed separately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Gender and Sexual Orientation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Speak Out offered:</a:t>
            </a:r>
          </a:p>
          <a:p>
            <a:pPr lvl="1"/>
            <a:r>
              <a:rPr lang="en-US" dirty="0" smtClean="0"/>
              <a:t> 7 categories for sexual orientation, including lesbian, gay, bisexual, queer, heterosexual, asexual, and undecided</a:t>
            </a:r>
          </a:p>
          <a:p>
            <a:pPr lvl="1"/>
            <a:r>
              <a:rPr lang="en-US" dirty="0" smtClean="0"/>
              <a:t>7 categories for gender identity, including transgender (MTF, FTM, and not M or F), intersex, genderqueer, male, and female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For subgroup analysis, categories were pooled into:</a:t>
            </a:r>
          </a:p>
          <a:p>
            <a:pPr lvl="1"/>
            <a:r>
              <a:rPr lang="en-US" dirty="0" smtClean="0"/>
              <a:t>4 gender categories (male, female, transgender, and genderqueer)</a:t>
            </a:r>
          </a:p>
          <a:p>
            <a:pPr lvl="1"/>
            <a:r>
              <a:rPr lang="en-US" dirty="0" smtClean="0"/>
              <a:t>3 orientation categories (gay/lesbian, bisexual, and queer)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Build It, They Will Come…</a:t>
            </a:r>
            <a:endParaRPr lang="en-US" dirty="0"/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>
            <p:ph sz="quarter" idx="1"/>
          </p:nvPr>
        </p:nvGraphicFramePr>
        <p:xfrm>
          <a:off x="381001" y="1524000"/>
          <a:ext cx="4114800" cy="4572000"/>
        </p:xfrm>
        <a:graphic>
          <a:graphicData uri="http://schemas.openxmlformats.org/presentationml/2006/ole">
            <p:oleObj spid="_x0000_s1026" name="Chart" r:id="rId4" imgW="8928100" imgH="9156700" progId="MSGraph.Chart.8">
              <p:embed followColorScheme="full"/>
            </p:oleObj>
          </a:graphicData>
        </a:graphic>
      </p:graphicFrame>
      <p:graphicFrame>
        <p:nvGraphicFramePr>
          <p:cNvPr id="1027" name="Object 8"/>
          <p:cNvGraphicFramePr>
            <a:graphicFrameLocks noChangeAspect="1"/>
          </p:cNvGraphicFramePr>
          <p:nvPr/>
        </p:nvGraphicFramePr>
        <p:xfrm>
          <a:off x="4419600" y="1600200"/>
          <a:ext cx="3629025" cy="4921250"/>
        </p:xfrm>
        <a:graphic>
          <a:graphicData uri="http://schemas.openxmlformats.org/presentationml/2006/ole">
            <p:oleObj spid="_x0000_s1027" name="Chart" r:id="rId5" imgW="4292600" imgH="5816600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Speak Out Findings—Broad Brush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Reported many risk factors for poor health; some similar to general population; elevated prevalence in some areas:</a:t>
            </a:r>
          </a:p>
          <a:p>
            <a:pPr lvl="1"/>
            <a:r>
              <a:rPr lang="en-US" dirty="0" smtClean="0"/>
              <a:t>For example, like most Americans, Speak Out respondents reported eating fewer fruits and vegetables than recommended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On the other hand, mental health issues (depression, anxiety, and PTSD) and experiences of violence were prevalent, and rates appeared higher than general population rates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Speak Out Findings—Broad Brush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Family support around sexual orientation and community connection were related to reports of better overall physical health.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People with fewer experiences of social isolation reported better overall physical health.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People who received more social support growing up reported less depression.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 by Gender and/or Sexual 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statistically significant differences noted between groups, suggesting that there are different health risks and experiences within the community related to gender and sexual orientation.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Transgender-identified people reported less access to health care and more days of mental and physical disability</a:t>
            </a:r>
          </a:p>
          <a:p>
            <a:pPr lvl="1"/>
            <a:r>
              <a:rPr lang="en-US" dirty="0" smtClean="0"/>
              <a:t>Bisexual and queer respondents reported higher rates of mental health diagnoses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 on Speak Out 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Please check out our report for much greater detail on survey items, methods, and findings.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Full report available at: www.co.multnomah.or.us/health/hra/reports/speakout_2009.pdf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Fabulous Example of Population-Based Work, 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Conron</a:t>
            </a:r>
            <a:r>
              <a:rPr lang="en-US" dirty="0" smtClean="0"/>
              <a:t>, </a:t>
            </a:r>
            <a:r>
              <a:rPr lang="en-US" dirty="0" err="1" smtClean="0"/>
              <a:t>Mimiaga</a:t>
            </a:r>
            <a:r>
              <a:rPr lang="en-US" dirty="0" smtClean="0"/>
              <a:t> &amp; Landers. A population-based study of sexual orientation identity and gender differences in adult health. AJPH 2010 Oct; 100(10): 1953-60.</a:t>
            </a:r>
          </a:p>
          <a:p>
            <a:pPr lvl="1"/>
            <a:r>
              <a:rPr lang="en-US" sz="2300" dirty="0" smtClean="0"/>
              <a:t>Compared with heterosexuals, sexual minorities (i.e., gays/lesbians, 2% of sample; bisexuals, 1%) more likely to report activity limitation, tension or worry, smoking, drug use, asthma, lifetime sexual victimization, and HIV testing.</a:t>
            </a:r>
          </a:p>
          <a:p>
            <a:pPr lvl="1"/>
            <a:r>
              <a:rPr lang="en-US" sz="2300" dirty="0" smtClean="0"/>
              <a:t>Did not differ on 3-year Pap tests, lifetime mammography, diabetes or heart disease. </a:t>
            </a:r>
          </a:p>
          <a:p>
            <a:pPr lvl="1"/>
            <a:r>
              <a:rPr lang="en-US" sz="2300" dirty="0" smtClean="0"/>
              <a:t>Sexual orientation disparities in chronic disease risk, victimization, health care access, mental health, and smoking merit increased attention. </a:t>
            </a:r>
          </a:p>
          <a:p>
            <a:pPr lvl="1"/>
            <a:r>
              <a:rPr lang="en-US" sz="2300" dirty="0" smtClean="0"/>
              <a:t>More research on heterogeneity in health and health determinants among sexual minorities is needed.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Fabulous Example of Population-Based Work, II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Dilley, Simmons, </a:t>
            </a:r>
            <a:r>
              <a:rPr lang="en-US" sz="2400" dirty="0" err="1" smtClean="0"/>
              <a:t>Boysun</a:t>
            </a:r>
            <a:r>
              <a:rPr lang="en-US" sz="2400" dirty="0" smtClean="0"/>
              <a:t>, Pizacani &amp; Stark. Demonstrating the importance and feasibility of including sexual orientation in public health surveys: Health disparities in the Pacific NW. AJPH 2010 Mar; 100(3): 460-7.</a:t>
            </a:r>
          </a:p>
          <a:p>
            <a:pPr lvl="1"/>
            <a:r>
              <a:rPr lang="en-US" dirty="0" smtClean="0"/>
              <a:t>Many health disparities noted for lesbians, gay men, and bisexuals compared to heterosexuals. Bisexuals of both genders reported greatest number and magnitude of health disparities compared to heterosexuals.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Sexual orientation can be effectively included as a standard demographic variable in public health surveillance systems: justification to go beyond “don’t ask, don’t tell” surveillance.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Gender, Sexual Orientation, and Public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Gender and sexuality are explicitly or subtly present in much of our public health work.</a:t>
            </a:r>
          </a:p>
          <a:p>
            <a:pPr lvl="1"/>
            <a:r>
              <a:rPr lang="en-US" dirty="0" smtClean="0"/>
              <a:t>Anybody here deal with issues of gender or sexuality in their  professional lives?</a:t>
            </a:r>
          </a:p>
          <a:p>
            <a:pPr lvl="1"/>
            <a:r>
              <a:rPr lang="en-US" dirty="0" smtClean="0"/>
              <a:t>But…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Public health data systems and other evaluation/assessment tools generally are limited in their ability to capture the full range of gender and sexual expression.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Overview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Gay &amp; Lesbian Medical Association. Healthy People 2010 Companion Document for Lesbian, Gay, Bisexual and Transgender Health. San Francisco, CA: GLMA, 2001.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Johnson, </a:t>
            </a:r>
            <a:r>
              <a:rPr lang="en-US" dirty="0" err="1" smtClean="0"/>
              <a:t>Mimiaga</a:t>
            </a:r>
            <a:r>
              <a:rPr lang="en-US" dirty="0" smtClean="0"/>
              <a:t>, &amp; Bradford. Healthcare issues among lesbian, gay, bisexual, transgender, and intersex (LGBTI) populations in the United States: introduction. J of Homosexuality 2008; 54(3): 213-24.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Mayer, Bradford, </a:t>
            </a:r>
            <a:r>
              <a:rPr lang="en-US" dirty="0" err="1" smtClean="0"/>
              <a:t>Makadon</a:t>
            </a:r>
            <a:r>
              <a:rPr lang="en-US" dirty="0" smtClean="0"/>
              <a:t>, et al. Sexual and gender minority health:  What we know and what needs to be done. AJPH 2008; 98(6): 989-95.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Boxes:  The Binary Bind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Gender and sexual orientation are different.</a:t>
            </a:r>
          </a:p>
          <a:p>
            <a:pPr lvl="1"/>
            <a:r>
              <a:rPr lang="en-US" dirty="0" smtClean="0"/>
              <a:t>Compressing them into one category is generally a mess.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Gender or ‘sex’ is a standard demographic variable, collected by virtually all.</a:t>
            </a:r>
          </a:p>
          <a:p>
            <a:pPr lvl="1"/>
            <a:r>
              <a:rPr lang="en-US" dirty="0" smtClean="0"/>
              <a:t>Almost universally conceptualized as binary (Male or Female)</a:t>
            </a:r>
          </a:p>
          <a:p>
            <a:endParaRPr lang="en-US" dirty="0" smtClean="0"/>
          </a:p>
          <a:p>
            <a:r>
              <a:rPr lang="en-US" dirty="0" smtClean="0"/>
              <a:t>Sexual orientation is now included in some large datasets; usually limited to 3 categories (hetero-, homo-, and bisexual) :</a:t>
            </a:r>
          </a:p>
          <a:p>
            <a:pPr lvl="1"/>
            <a:r>
              <a:rPr lang="en-US" dirty="0" smtClean="0"/>
              <a:t>Oregon and Washington BRFSS (since ‘03)</a:t>
            </a:r>
          </a:p>
          <a:p>
            <a:pPr lvl="1"/>
            <a:r>
              <a:rPr lang="en-US" dirty="0" smtClean="0"/>
              <a:t>Oregon Healthy Teens (since ‘06)</a:t>
            </a:r>
          </a:p>
          <a:p>
            <a:pPr lvl="1"/>
            <a:r>
              <a:rPr lang="en-US" dirty="0" smtClean="0"/>
              <a:t>National Health Interview Study, Nurses’ Health Study II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this a Measurement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Gender and sexuality are flexible social constructs that vary across location, culture, and time.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Solarz</a:t>
            </a:r>
            <a:r>
              <a:rPr lang="en-US" dirty="0" smtClean="0"/>
              <a:t> et al say sexuality can be expressed in 3 ways: identity, behavior/activity, and orientation/desire. Mann added a 4</a:t>
            </a:r>
            <a:r>
              <a:rPr lang="en-US" baseline="30000" dirty="0" smtClean="0"/>
              <a:t>th</a:t>
            </a:r>
            <a:r>
              <a:rPr lang="en-US" dirty="0" smtClean="0"/>
              <a:t> dimension of participation in community and social groups.</a:t>
            </a:r>
          </a:p>
          <a:p>
            <a:pPr lvl="1"/>
            <a:r>
              <a:rPr lang="en-US" dirty="0" smtClean="0"/>
              <a:t>Sexual identity and behavior don’t always play nice with 2x2 tables.</a:t>
            </a:r>
          </a:p>
          <a:p>
            <a:pPr lvl="1"/>
            <a:r>
              <a:rPr lang="en-US" dirty="0" smtClean="0"/>
              <a:t>So, is your 3-category orientation variable measuring what you think it’s measuring?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Gender is similarly complex.</a:t>
            </a:r>
          </a:p>
          <a:p>
            <a:pPr lvl="1"/>
            <a:r>
              <a:rPr lang="en-US" dirty="0" smtClean="0"/>
              <a:t>A ‘Male’ or ‘Female’ category may include people with a different gender assigned at birth and/or who do not identify with the given category.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Queer the Census Example</a:t>
            </a:r>
            <a:endParaRPr lang="en-US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81000" y="1524000"/>
            <a:ext cx="3886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876800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No sexual orientation or expanded gender ID items on 2010 Census, but measures same sex partnership and same-sex legal marriages.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QtC</a:t>
            </a:r>
            <a:r>
              <a:rPr lang="en-US" dirty="0" smtClean="0"/>
              <a:t> instructed respondents to “</a:t>
            </a:r>
            <a:r>
              <a:rPr lang="en-US" i="1" dirty="0" smtClean="0"/>
              <a:t>tell your truth as you know it</a:t>
            </a:r>
            <a:r>
              <a:rPr lang="en-US" dirty="0" smtClean="0"/>
              <a:t>” because “</a:t>
            </a:r>
            <a:r>
              <a:rPr lang="en-US" i="1" dirty="0" smtClean="0"/>
              <a:t>there is no wrong answer.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Politically legitimate: “</a:t>
            </a:r>
            <a:r>
              <a:rPr lang="en-US" i="1" dirty="0" smtClean="0"/>
              <a:t>We are developing the new portrait of America</a:t>
            </a:r>
            <a:r>
              <a:rPr lang="en-US" dirty="0" smtClean="0"/>
              <a:t>” </a:t>
            </a:r>
          </a:p>
          <a:p>
            <a:pPr lvl="1"/>
            <a:r>
              <a:rPr lang="en-US" dirty="0" smtClean="0"/>
              <a:t>But increases potential for measurement error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this a Public Health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Existing data point to significant health disparities based on gender identity and sexual orientation.</a:t>
            </a:r>
          </a:p>
          <a:p>
            <a:pPr lvl="1"/>
            <a:r>
              <a:rPr lang="en-US" dirty="0" smtClean="0"/>
              <a:t>Historically, these data were from convenience samples:  suggestive, but problematic </a:t>
            </a:r>
          </a:p>
          <a:p>
            <a:pPr lvl="1"/>
            <a:r>
              <a:rPr lang="en-US" dirty="0" smtClean="0"/>
              <a:t>Now, growing evidence base from population-based datasets (mostly for differences by sexual orientation)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Without good data:</a:t>
            </a:r>
          </a:p>
          <a:p>
            <a:pPr lvl="1"/>
            <a:r>
              <a:rPr lang="en-US" dirty="0" smtClean="0"/>
              <a:t>Health and other social disparities among gender and sexual minorities will remain unrecognized and unaddressed</a:t>
            </a:r>
          </a:p>
          <a:p>
            <a:pPr lvl="1"/>
            <a:r>
              <a:rPr lang="en-US" dirty="0" smtClean="0"/>
              <a:t>Important differences </a:t>
            </a:r>
            <a:r>
              <a:rPr lang="en-US" u="sng" dirty="0" smtClean="0"/>
              <a:t>within</a:t>
            </a:r>
            <a:r>
              <a:rPr lang="en-US" dirty="0" smtClean="0"/>
              <a:t> the diverse LGBTQ community cannot be recognized and addressed</a:t>
            </a:r>
          </a:p>
          <a:p>
            <a:pPr lvl="1"/>
            <a:r>
              <a:rPr lang="en-US" dirty="0" smtClean="0"/>
              <a:t>Funding for this health disparity work will be lacking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People are We Talking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Lack of good population estimates, but…</a:t>
            </a:r>
          </a:p>
          <a:p>
            <a:r>
              <a:rPr lang="en-US" dirty="0" smtClean="0"/>
              <a:t>3.3% Portland metro area residents identified as LGB (</a:t>
            </a:r>
            <a:r>
              <a:rPr lang="en-US" sz="2000" dirty="0" smtClean="0"/>
              <a:t>based on ‘03-’05 OR/WA BRFSS</a:t>
            </a:r>
            <a:r>
              <a:rPr lang="en-US" dirty="0" smtClean="0"/>
              <a:t>)</a:t>
            </a:r>
          </a:p>
          <a:p>
            <a:r>
              <a:rPr lang="en-US" dirty="0" smtClean="0"/>
              <a:t>Nationally, 565,000 same sex couples (</a:t>
            </a:r>
            <a:r>
              <a:rPr lang="en-US" sz="2000" dirty="0" smtClean="0"/>
              <a:t>2008 ACS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1 in 6 live in rural areas</a:t>
            </a:r>
          </a:p>
          <a:p>
            <a:pPr lvl="1"/>
            <a:r>
              <a:rPr lang="en-US" dirty="0" smtClean="0"/>
              <a:t>20% nonwhite</a:t>
            </a:r>
          </a:p>
          <a:p>
            <a:pPr lvl="1"/>
            <a:r>
              <a:rPr lang="en-US" dirty="0" smtClean="0"/>
              <a:t>65,000 individuals who are in same-sex couples serve in the military</a:t>
            </a:r>
          </a:p>
          <a:p>
            <a:r>
              <a:rPr lang="en-US" dirty="0" smtClean="0"/>
              <a:t>Same sex couples live in 99.3% of U.S. counties; LGBT parents live in 97% of U.S. counties (</a:t>
            </a:r>
            <a:r>
              <a:rPr lang="en-US" sz="2000" dirty="0" smtClean="0"/>
              <a:t>2000 Census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Queer:  New Frontier?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Queer</a:t>
            </a:r>
            <a:r>
              <a:rPr lang="en-US" dirty="0" smtClean="0"/>
              <a:t>:  Claimed by some LGBT as term of self-empowerment; re-appropriated to describe S.O. or gender identity/expression that does not conform to heteronormative society</a:t>
            </a:r>
          </a:p>
          <a:p>
            <a:pPr lvl="1"/>
            <a:r>
              <a:rPr lang="en-US" dirty="0" smtClean="0"/>
              <a:t>Still seen as offensive to some, particularly older LGB who may have experienced the term as derogatory (as it was indeed used through much of the 20</a:t>
            </a:r>
            <a:r>
              <a:rPr lang="en-US" baseline="30000" dirty="0" smtClean="0"/>
              <a:t>th</a:t>
            </a:r>
            <a:r>
              <a:rPr lang="en-US" dirty="0" smtClean="0"/>
              <a:t> century)</a:t>
            </a:r>
          </a:p>
          <a:p>
            <a:pPr lvl="1"/>
            <a:r>
              <a:rPr lang="en-US" dirty="0" smtClean="0"/>
              <a:t>Wikipedia says:  some use as “inclusive, unifying, sociopolitical umbrella term” (!)</a:t>
            </a:r>
          </a:p>
          <a:p>
            <a:pPr lvl="1"/>
            <a:r>
              <a:rPr lang="en-US" dirty="0" smtClean="0"/>
              <a:t>Preferred by many </a:t>
            </a:r>
            <a:r>
              <a:rPr lang="en-US" u="sng" dirty="0" smtClean="0"/>
              <a:t>because of</a:t>
            </a:r>
            <a:r>
              <a:rPr lang="en-US" dirty="0" smtClean="0"/>
              <a:t> its ambiguity and breadth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Genderqueer:  New Frontier?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Genderqueer</a:t>
            </a:r>
            <a:r>
              <a:rPr lang="en-US" dirty="0" smtClean="0"/>
              <a:t>:  Umbrella term for all genders that are not male or female</a:t>
            </a:r>
          </a:p>
          <a:p>
            <a:pPr lvl="1"/>
            <a:r>
              <a:rPr lang="en-US" dirty="0" smtClean="0"/>
              <a:t>People who identify as genderqueer may identify as </a:t>
            </a:r>
            <a:r>
              <a:rPr lang="en-US" u="sng" dirty="0" smtClean="0"/>
              <a:t>both</a:t>
            </a:r>
            <a:r>
              <a:rPr lang="en-US" dirty="0" smtClean="0"/>
              <a:t> male and female, </a:t>
            </a:r>
            <a:r>
              <a:rPr lang="en-US" u="sng" dirty="0" smtClean="0"/>
              <a:t>neither</a:t>
            </a:r>
            <a:r>
              <a:rPr lang="en-US" dirty="0" smtClean="0"/>
              <a:t> male nor female, or </a:t>
            </a:r>
            <a:r>
              <a:rPr lang="en-US" u="sng" dirty="0" smtClean="0"/>
              <a:t>outside of </a:t>
            </a:r>
            <a:r>
              <a:rPr lang="en-US" dirty="0" smtClean="0"/>
              <a:t>the currently-understood gender continuum altogether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Emergent term (since 1990s):  some like it, some don’t. Some may prefer “gender variant” or “gender nonconforming”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May include people who are transgender or intersex, but not necessarily and not interchangeable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479</TotalTime>
  <Words>1800</Words>
  <Application>Microsoft Macintosh PowerPoint</Application>
  <PresentationFormat>On-screen Show (4:3)</PresentationFormat>
  <Paragraphs>153</Paragraphs>
  <Slides>20</Slides>
  <Notes>19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Civic</vt:lpstr>
      <vt:lpstr>Chart</vt:lpstr>
      <vt:lpstr>Measuring and Addressing Health Disparities Based on Gender Identity and Sexual Orientation</vt:lpstr>
      <vt:lpstr>Gender, Sexual Orientation, and Public Health</vt:lpstr>
      <vt:lpstr>Checking Boxes:  The Binary Bind</vt:lpstr>
      <vt:lpstr>How is this a Measurement Problem?</vt:lpstr>
      <vt:lpstr>Queer the Census Example</vt:lpstr>
      <vt:lpstr>How is this a Public Health Problem?</vt:lpstr>
      <vt:lpstr>How Many People are We Talking About?</vt:lpstr>
      <vt:lpstr>Queer:  New Frontier?</vt:lpstr>
      <vt:lpstr> Genderqueer:  New Frontier?</vt:lpstr>
      <vt:lpstr>A Local Example of Going Beyond the Binary</vt:lpstr>
      <vt:lpstr>Speak Out 2009, continued</vt:lpstr>
      <vt:lpstr>Gender and Sexual Orientation Categories</vt:lpstr>
      <vt:lpstr>If You Build It, They Will Come…</vt:lpstr>
      <vt:lpstr>Overall Speak Out Findings—Broad Brush I</vt:lpstr>
      <vt:lpstr>Overall Speak Out Findings—Broad Brush II</vt:lpstr>
      <vt:lpstr>Differences by Gender and/or Sexual Orientation</vt:lpstr>
      <vt:lpstr>For More Info on Speak Out 2009</vt:lpstr>
      <vt:lpstr>Fabulous Example of Population-Based Work, I</vt:lpstr>
      <vt:lpstr>Fabulous Example of Population-Based Work, II</vt:lpstr>
      <vt:lpstr>Additional Overview Reading</vt:lpstr>
    </vt:vector>
  </TitlesOfParts>
  <Company>DHS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and Addressing Health Disparities Based on Gender Identity and Sexual Orientation</dc:title>
  <dc:creator>Linda Drach</dc:creator>
  <cp:lastModifiedBy>Mary Peaslee</cp:lastModifiedBy>
  <cp:revision>64</cp:revision>
  <dcterms:created xsi:type="dcterms:W3CDTF">2010-10-22T04:44:22Z</dcterms:created>
  <dcterms:modified xsi:type="dcterms:W3CDTF">2010-10-22T04:44:59Z</dcterms:modified>
</cp:coreProperties>
</file>