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oleObject1.bin" ContentType="application/vnd.openxmlformats-officedocument.oleObject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64" r:id="rId4"/>
    <p:sldId id="273" r:id="rId5"/>
    <p:sldId id="258" r:id="rId6"/>
    <p:sldId id="262" r:id="rId7"/>
    <p:sldId id="259" r:id="rId8"/>
    <p:sldId id="274" r:id="rId9"/>
    <p:sldId id="260" r:id="rId10"/>
    <p:sldId id="275" r:id="rId11"/>
    <p:sldId id="265" r:id="rId12"/>
    <p:sldId id="266" r:id="rId13"/>
    <p:sldId id="267" r:id="rId14"/>
    <p:sldId id="272" r:id="rId15"/>
    <p:sldId id="268" r:id="rId16"/>
    <p:sldId id="269" r:id="rId17"/>
    <p:sldId id="271" r:id="rId18"/>
    <p:sldId id="270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5DF4-04F0-46A2-8B4C-78D3B03C437F}" type="datetimeFigureOut">
              <a:rPr lang="en-US" smtClean="0"/>
              <a:pPr/>
              <a:t>10/21/10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4A79F-4549-4865-82A8-5CDE16A68B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eh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National Conversation on Public Health and Chemical Exposures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 smtClean="0"/>
              <a:t>“ . . develop an action agenda that will outline how the United States can manage chemicals in ways that are safe and healthy for all people.” 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National Environmental Health Association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Centers for Disease Control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Agency for Toxic Substances and Disease Registry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4: Many groups, from government to businesses to nonprofit organizations, have a part in protecting the public from harmful chemical exposures. After listening to the personal accounts you jus heard, or other experiences, share your thoughts on </a:t>
            </a:r>
            <a:r>
              <a:rPr lang="en-US" b="1" dirty="0" smtClean="0"/>
              <a:t>step</a:t>
            </a:r>
            <a:r>
              <a:rPr lang="en-US" dirty="0" smtClean="0"/>
              <a:t>s one or more of these groups might take to prevent harmful exposures.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MAIN CONCERNS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Safe food</a:t>
            </a:r>
          </a:p>
          <a:p>
            <a:r>
              <a:rPr lang="en-US" dirty="0" smtClean="0"/>
              <a:t>Pesticides</a:t>
            </a:r>
          </a:p>
          <a:p>
            <a:r>
              <a:rPr lang="en-US" dirty="0" smtClean="0"/>
              <a:t>Toxics in consumer products</a:t>
            </a:r>
          </a:p>
          <a:p>
            <a:r>
              <a:rPr lang="en-US" dirty="0" smtClean="0"/>
              <a:t>Inadvertant or unknowing exposure</a:t>
            </a:r>
          </a:p>
          <a:p>
            <a:r>
              <a:rPr lang="en-US" dirty="0" smtClean="0"/>
              <a:t>Multiple, aggregate, and/or synergistic exposures</a:t>
            </a:r>
          </a:p>
          <a:p>
            <a:r>
              <a:rPr lang="en-US" smtClean="0"/>
              <a:t>Bioaccumulation</a:t>
            </a:r>
            <a:endParaRPr lang="en-US" dirty="0" smtClean="0"/>
          </a:p>
          <a:p>
            <a:r>
              <a:rPr lang="en-US" dirty="0" smtClean="0"/>
              <a:t>Air quality, both outdoor and indoor</a:t>
            </a:r>
          </a:p>
          <a:p>
            <a:r>
              <a:rPr lang="en-US" dirty="0" smtClean="0"/>
              <a:t>Cancer </a:t>
            </a:r>
          </a:p>
          <a:p>
            <a:r>
              <a:rPr lang="en-US" dirty="0" smtClean="0"/>
              <a:t>Autism</a:t>
            </a:r>
          </a:p>
          <a:p>
            <a:r>
              <a:rPr lang="en-US" dirty="0" smtClean="0"/>
              <a:t>Parkinson’s Disease</a:t>
            </a:r>
          </a:p>
          <a:p>
            <a:r>
              <a:rPr lang="en-US" dirty="0" smtClean="0"/>
              <a:t>Endocrine disruption</a:t>
            </a:r>
          </a:p>
          <a:p>
            <a:r>
              <a:rPr lang="en-US" dirty="0" smtClean="0"/>
              <a:t>Nanotechnology</a:t>
            </a:r>
          </a:p>
          <a:p>
            <a:r>
              <a:rPr lang="en-US" dirty="0" smtClean="0"/>
              <a:t>Radiation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Participants DISAGREED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About their own feelings and action: some felt “concerned but lazy”; “confused”; “overwhelmed”; outraged”.</a:t>
            </a:r>
          </a:p>
          <a:p>
            <a:r>
              <a:rPr lang="en-US" dirty="0" smtClean="0"/>
              <a:t>About what is toxic e.g. GMO.</a:t>
            </a:r>
          </a:p>
          <a:p>
            <a:r>
              <a:rPr lang="en-US" dirty="0" smtClean="0"/>
              <a:t>About the liklihood of change in an policy environment they percieve to be dominated by business interests.</a:t>
            </a:r>
          </a:p>
          <a:p>
            <a:r>
              <a:rPr lang="en-US" dirty="0" smtClean="0"/>
              <a:t>About the role of experts vs. citizens in understanding, creating and implementing policy.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VALUES that participants thought were important: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public’s health and safety is primary.</a:t>
            </a:r>
          </a:p>
          <a:p>
            <a:r>
              <a:rPr lang="en-US" dirty="0" smtClean="0"/>
              <a:t>Truth: independent science</a:t>
            </a:r>
          </a:p>
          <a:p>
            <a:r>
              <a:rPr lang="en-US" dirty="0" smtClean="0"/>
              <a:t>Manage and/or eliminate conflict of interest.</a:t>
            </a:r>
          </a:p>
          <a:p>
            <a:r>
              <a:rPr lang="en-US" dirty="0" smtClean="0"/>
              <a:t>Transparency</a:t>
            </a:r>
          </a:p>
          <a:p>
            <a:r>
              <a:rPr lang="en-US" dirty="0" smtClean="0"/>
              <a:t>Accountability of corporations, policymakers and individuals.</a:t>
            </a:r>
          </a:p>
          <a:p>
            <a:r>
              <a:rPr lang="en-US" dirty="0" smtClean="0"/>
              <a:t>Precaution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1"/>
            <a:ext cx="7772400" cy="1219200"/>
          </a:xfrm>
        </p:spPr>
        <p:txBody>
          <a:bodyPr/>
          <a:lstStyle/>
          <a:p>
            <a:r>
              <a:rPr lang="en-US" dirty="0" smtClean="0"/>
              <a:t>Somewhat Less Consensus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86000"/>
            <a:ext cx="6400800" cy="28956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 smtClean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About the primacy of children’s health.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balance between convenience and precaution.</a:t>
            </a: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Environmental justice.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Participants noted KEY STEPS that groups could take: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organically grown food</a:t>
            </a:r>
          </a:p>
          <a:p>
            <a:r>
              <a:rPr lang="en-US" dirty="0" smtClean="0"/>
              <a:t>Independent science</a:t>
            </a:r>
          </a:p>
          <a:p>
            <a:r>
              <a:rPr lang="en-US" dirty="0" smtClean="0"/>
              <a:t>Safer alternatives</a:t>
            </a:r>
          </a:p>
          <a:p>
            <a:r>
              <a:rPr lang="en-US" dirty="0" smtClean="0"/>
              <a:t>Right To Know</a:t>
            </a:r>
          </a:p>
          <a:p>
            <a:pPr lvl="1"/>
            <a:r>
              <a:rPr lang="en-US" dirty="0" smtClean="0"/>
              <a:t>Complete and accurate labeling</a:t>
            </a:r>
          </a:p>
          <a:p>
            <a:pPr lvl="1"/>
            <a:r>
              <a:rPr lang="en-US" dirty="0" smtClean="0"/>
              <a:t>Accessible information and science</a:t>
            </a:r>
          </a:p>
          <a:p>
            <a:pPr lvl="1"/>
            <a:r>
              <a:rPr lang="en-US" dirty="0" smtClean="0"/>
              <a:t>Grassroots participation and leadership </a:t>
            </a:r>
          </a:p>
          <a:p>
            <a:r>
              <a:rPr lang="en-US" dirty="0" smtClean="0"/>
              <a:t>Local and regional models for state and federal action.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Main lessons from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Local actions</a:t>
            </a:r>
          </a:p>
          <a:p>
            <a:pPr lvl="2"/>
            <a:r>
              <a:rPr lang="en-US" dirty="0" smtClean="0"/>
              <a:t>IPM in parks and schools</a:t>
            </a:r>
          </a:p>
          <a:p>
            <a:pPr lvl="2"/>
            <a:r>
              <a:rPr lang="en-US" dirty="0" smtClean="0"/>
              <a:t>Bradwood Landing LNG organizing</a:t>
            </a:r>
          </a:p>
          <a:p>
            <a:pPr lvl="1"/>
            <a:r>
              <a:rPr lang="en-US" dirty="0" smtClean="0"/>
              <a:t>Regulation banning leaded gasoline</a:t>
            </a:r>
          </a:p>
          <a:p>
            <a:pPr lvl="1"/>
            <a:r>
              <a:rPr lang="en-US" dirty="0" smtClean="0"/>
              <a:t>Trans fat food labeling</a:t>
            </a:r>
          </a:p>
          <a:p>
            <a:pPr lvl="1"/>
            <a:r>
              <a:rPr lang="en-US" dirty="0" smtClean="0"/>
              <a:t>Tobacco regulation</a:t>
            </a:r>
          </a:p>
          <a:p>
            <a:pPr lvl="1"/>
            <a:r>
              <a:rPr lang="en-US" dirty="0" smtClean="0"/>
              <a:t>Industry responding to demand e.g. low- and no-VOC paint</a:t>
            </a:r>
          </a:p>
          <a:p>
            <a:pPr lvl="1"/>
            <a:r>
              <a:rPr lang="en-US" dirty="0" smtClean="0"/>
              <a:t>Greater control and regulation: clean air and water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848600" cy="1524000"/>
          </a:xfrm>
        </p:spPr>
        <p:txBody>
          <a:bodyPr/>
          <a:lstStyle/>
          <a:p>
            <a:r>
              <a:rPr lang="en-US" b="1" dirty="0" smtClean="0"/>
              <a:t>Main lessons from FAILURES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Concern about autism and other possible enviro diseases.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Trade secrets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“Irrational” alarm over thimerosal in vaccines.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Plans for a FOLLOW-UP MEETING about local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“no”, but some interest in pursuing topics in other venues.</a:t>
            </a:r>
          </a:p>
          <a:p>
            <a:r>
              <a:rPr lang="en-US" smtClean="0"/>
              <a:t>Concerns:</a:t>
            </a:r>
            <a:endParaRPr lang="en-US" dirty="0" smtClean="0"/>
          </a:p>
          <a:p>
            <a:pPr lvl="1"/>
            <a:r>
              <a:rPr lang="en-US" dirty="0" smtClean="0"/>
              <a:t>“Why didn’t you educate us?”</a:t>
            </a:r>
          </a:p>
          <a:p>
            <a:pPr lvl="1"/>
            <a:r>
              <a:rPr lang="en-US" dirty="0" smtClean="0"/>
              <a:t>“Will ‘they’ listen?”</a:t>
            </a:r>
          </a:p>
          <a:p>
            <a:pPr lvl="1"/>
            <a:r>
              <a:rPr lang="en-US" dirty="0" smtClean="0"/>
              <a:t>“Are we being co-opted?”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Summaries of all the Community Conversations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all the summaries at: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smtClean="0">
                <a:hlinkClick r:id="rId2"/>
              </a:rPr>
              <a:t>www.neha</a:t>
            </a:r>
            <a:r>
              <a:rPr lang="en-US" sz="2800" dirty="0" smtClean="0"/>
              <a:t>. org/nationalconversation/index.html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Conversations</a:t>
            </a:r>
            <a:endParaRPr lang="en-US" dirty="0"/>
          </a:p>
        </p:txBody>
      </p:sp>
      <p:pic>
        <p:nvPicPr>
          <p:cNvPr id="4" name="Content Placeholder 3" descr="usa_map_ne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6175" y="1600200"/>
            <a:ext cx="6551650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olkit_complete 1006_Page_0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920875" y="0"/>
            <a:ext cx="530066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922463" y="0"/>
          <a:ext cx="5299075" cy="6858000"/>
        </p:xfrm>
        <a:graphic>
          <a:graphicData uri="http://schemas.openxmlformats.org/presentationml/2006/ole">
            <p:oleObj spid="_x0000_s1026" name="Acrobat Document" r:id="rId3" imgW="5830114" imgH="7542857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Five Oregon Community Conversations</a:t>
            </a:r>
            <a:br>
              <a:rPr lang="en-US" dirty="0" smtClean="0"/>
            </a:br>
            <a:r>
              <a:rPr lang="en-US" dirty="0" smtClean="0"/>
              <a:t>April – June,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b="1" dirty="0" smtClean="0"/>
              <a:t>Astoria</a:t>
            </a:r>
            <a:r>
              <a:rPr lang="en-US" dirty="0" smtClean="0"/>
              <a:t>,  June 20</a:t>
            </a:r>
          </a:p>
          <a:p>
            <a:pPr lvl="1" algn="ctr">
              <a:buNone/>
            </a:pPr>
            <a:r>
              <a:rPr lang="en-US" sz="3300" dirty="0" smtClean="0"/>
              <a:t>OPSR </a:t>
            </a:r>
          </a:p>
          <a:p>
            <a:pPr lvl="1" algn="ctr">
              <a:buNone/>
            </a:pPr>
            <a:r>
              <a:rPr lang="en-US" sz="3300" dirty="0" smtClean="0"/>
              <a:t>N = 15</a:t>
            </a:r>
          </a:p>
          <a:p>
            <a:pPr lvl="1" algn="ctr">
              <a:buNone/>
            </a:pPr>
            <a:endParaRPr lang="en-US" sz="3300" dirty="0" smtClean="0"/>
          </a:p>
          <a:p>
            <a:pPr algn="ctr"/>
            <a:r>
              <a:rPr lang="en-US" b="1" dirty="0" smtClean="0"/>
              <a:t>Eugene</a:t>
            </a:r>
            <a:r>
              <a:rPr lang="en-US" dirty="0" smtClean="0"/>
              <a:t>, June 7 </a:t>
            </a:r>
            <a:br>
              <a:rPr lang="en-US" dirty="0" smtClean="0"/>
            </a:br>
            <a:r>
              <a:rPr lang="en-US" dirty="0" smtClean="0"/>
              <a:t>OTA </a:t>
            </a:r>
            <a:br>
              <a:rPr lang="en-US" dirty="0" smtClean="0"/>
            </a:br>
            <a:r>
              <a:rPr lang="en-US" dirty="0" smtClean="0"/>
              <a:t>N = 26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Grants Pass</a:t>
            </a:r>
            <a:r>
              <a:rPr lang="en-US" dirty="0" smtClean="0"/>
              <a:t>, April 30</a:t>
            </a:r>
            <a:br>
              <a:rPr lang="en-US" dirty="0" smtClean="0"/>
            </a:br>
            <a:r>
              <a:rPr lang="en-US" dirty="0" smtClean="0"/>
              <a:t>OTA</a:t>
            </a:r>
            <a:br>
              <a:rPr lang="en-US" dirty="0" smtClean="0"/>
            </a:br>
            <a:r>
              <a:rPr lang="en-US" dirty="0" smtClean="0"/>
              <a:t>N = 26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Hood River</a:t>
            </a:r>
            <a:r>
              <a:rPr lang="en-US" dirty="0" smtClean="0"/>
              <a:t>, June 10</a:t>
            </a:r>
            <a:br>
              <a:rPr lang="en-US" dirty="0" smtClean="0"/>
            </a:br>
            <a:r>
              <a:rPr lang="en-US" dirty="0" smtClean="0"/>
              <a:t>OPSRN = 9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Salem</a:t>
            </a:r>
            <a:r>
              <a:rPr lang="en-US" dirty="0" smtClean="0"/>
              <a:t>, June 2</a:t>
            </a:r>
            <a:br>
              <a:rPr lang="en-US" dirty="0" smtClean="0"/>
            </a:br>
            <a:r>
              <a:rPr lang="en-US" dirty="0" smtClean="0"/>
              <a:t>OEC</a:t>
            </a:r>
            <a:br>
              <a:rPr lang="en-US" dirty="0" smtClean="0"/>
            </a:br>
            <a:r>
              <a:rPr lang="en-US" dirty="0" smtClean="0"/>
              <a:t>N = 6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oolkit_complete 1006_Page_19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920875" y="0"/>
            <a:ext cx="530066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 1: When it comes to the impact of chemical exposures on our health, people vary in their </a:t>
            </a:r>
            <a:r>
              <a:rPr lang="en-US" b="1" dirty="0"/>
              <a:t>level of concern</a:t>
            </a:r>
            <a:r>
              <a:rPr lang="en-US" dirty="0"/>
              <a:t>. We invite you to share a concerns you may have.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 2: Think about and discuss a few </a:t>
            </a:r>
            <a:r>
              <a:rPr lang="en-US" b="1" dirty="0" smtClean="0"/>
              <a:t>value</a:t>
            </a:r>
            <a:r>
              <a:rPr lang="en-US" dirty="0" smtClean="0"/>
              <a:t>s you believe should guide our nation’s approach to protecting us from harmful chemical exposures.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Topic 3: We can learn a from specific stories of </a:t>
            </a:r>
            <a:r>
              <a:rPr lang="en-US" b="1" dirty="0"/>
              <a:t>success or failure </a:t>
            </a:r>
            <a:r>
              <a:rPr lang="en-US" dirty="0"/>
              <a:t>related to protecting people from harmful chemical exposures. Have you experienced any successes or failures regarding protection from chemical exposures? If so, discuss what contributed to such successes or failures.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639</Words>
  <Application>Microsoft Macintosh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Acrobat Document</vt:lpstr>
      <vt:lpstr>National Conversation on Public Health and Chemical Exposures  </vt:lpstr>
      <vt:lpstr>Community Conversations</vt:lpstr>
      <vt:lpstr>Slide 3</vt:lpstr>
      <vt:lpstr>Slide 4</vt:lpstr>
      <vt:lpstr>Five Oregon Community Conversations April – June, 2010</vt:lpstr>
      <vt:lpstr>Slide 6</vt:lpstr>
      <vt:lpstr>Discussion Guide</vt:lpstr>
      <vt:lpstr>Discussion Guide</vt:lpstr>
      <vt:lpstr>Discussion Guide</vt:lpstr>
      <vt:lpstr>Discussion Guide</vt:lpstr>
      <vt:lpstr>MAIN CONCERNS </vt:lpstr>
      <vt:lpstr>Participants DISAGREED :</vt:lpstr>
      <vt:lpstr>VALUES that participants thought were important:</vt:lpstr>
      <vt:lpstr>Somewhat Less Consensus</vt:lpstr>
      <vt:lpstr>Participants noted KEY STEPS that groups could take:</vt:lpstr>
      <vt:lpstr>Main lessons from SUCCESSES</vt:lpstr>
      <vt:lpstr>Main lessons from FAILURES</vt:lpstr>
      <vt:lpstr>Plans for a FOLLOW-UP MEETING about local action</vt:lpstr>
      <vt:lpstr>Summaries of all the Community Conversations</vt:lpstr>
    </vt:vector>
  </TitlesOfParts>
  <Company>Oregon PSR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Conversation on Public Health and Chemical Exposures</dc:title>
  <dc:creator>Environmental Health</dc:creator>
  <cp:lastModifiedBy>Mary Peaslee</cp:lastModifiedBy>
  <cp:revision>22</cp:revision>
  <dcterms:created xsi:type="dcterms:W3CDTF">2010-10-22T04:19:31Z</dcterms:created>
  <dcterms:modified xsi:type="dcterms:W3CDTF">2010-10-22T04:20:24Z</dcterms:modified>
</cp:coreProperties>
</file>