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charts/chart4.xml" ContentType="application/vnd.openxmlformats-officedocument.drawingml.chart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Default Extension="xls" ContentType="application/vnd.ms-exce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286" r:id="rId4"/>
    <p:sldId id="290" r:id="rId5"/>
    <p:sldId id="289" r:id="rId6"/>
    <p:sldId id="279" r:id="rId7"/>
    <p:sldId id="287" r:id="rId8"/>
    <p:sldId id="288" r:id="rId9"/>
    <p:sldId id="285" r:id="rId10"/>
    <p:sldId id="291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57" r:id="rId22"/>
    <p:sldId id="25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55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34615" autoAdjust="0"/>
    <p:restoredTop sz="90884" autoAdjust="0"/>
  </p:normalViewPr>
  <p:slideViewPr>
    <p:cSldViewPr>
      <p:cViewPr varScale="1">
        <p:scale>
          <a:sx n="146" d="100"/>
          <a:sy n="146" d="100"/>
        </p:scale>
        <p:origin x="-8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Chart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\\PSOB2-NS4\DATA\SHARED\HPCDPE\Heart%20Disease%20&amp;%20Stroke%20Prevention\Sodium%20Project\Data\source%20of%20sodium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\\PSOB2-NS4\DATA\SHARED\HPCDPE\Heart%20Disease%20&amp;%20Stroke%20Prevention\Sodium%20Project\Data\mean%20intake%20of%20sodium%20(mg)%20rankin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462405434615"/>
          <c:y val="0.0752615759095687"/>
          <c:w val="0.859968967114405"/>
          <c:h val="0.80457959148549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Hypertension%</c:v>
                </c:pt>
              </c:strCache>
            </c:strRef>
          </c:tx>
          <c:cat>
            <c:numRef>
              <c:f>Sheet1!$B$1:$H$1</c:f>
              <c:numCache>
                <c:formatCode>General</c:formatCode>
                <c:ptCount val="7"/>
                <c:pt idx="0">
                  <c:v>1997.0</c:v>
                </c:pt>
                <c:pt idx="1">
                  <c:v>1999.0</c:v>
                </c:pt>
                <c:pt idx="2">
                  <c:v>2001.0</c:v>
                </c:pt>
                <c:pt idx="3">
                  <c:v>2003.0</c:v>
                </c:pt>
                <c:pt idx="4">
                  <c:v>2005.0</c:v>
                </c:pt>
                <c:pt idx="5">
                  <c:v>2007.0</c:v>
                </c:pt>
                <c:pt idx="6">
                  <c:v>2009.0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22.4</c:v>
                </c:pt>
                <c:pt idx="1">
                  <c:v>22.2</c:v>
                </c:pt>
                <c:pt idx="2">
                  <c:v>24.1</c:v>
                </c:pt>
                <c:pt idx="3">
                  <c:v>23.4</c:v>
                </c:pt>
                <c:pt idx="4">
                  <c:v>22.9</c:v>
                </c:pt>
                <c:pt idx="5">
                  <c:v>25.4</c:v>
                </c:pt>
                <c:pt idx="6">
                  <c:v>25.5</c:v>
                </c:pt>
              </c:numCache>
            </c:numRef>
          </c:val>
        </c:ser>
        <c:marker val="1"/>
        <c:axId val="661940872"/>
        <c:axId val="662473256"/>
      </c:lineChart>
      <c:catAx>
        <c:axId val="661940872"/>
        <c:scaling>
          <c:orientation val="minMax"/>
        </c:scaling>
        <c:axPos val="b"/>
        <c:numFmt formatCode="General" sourceLinked="1"/>
        <c:tickLblPos val="nextTo"/>
        <c:crossAx val="662473256"/>
        <c:crosses val="autoZero"/>
        <c:auto val="1"/>
        <c:lblAlgn val="ctr"/>
        <c:lblOffset val="100"/>
      </c:catAx>
      <c:valAx>
        <c:axId val="662473256"/>
        <c:scaling>
          <c:orientation val="minMax"/>
          <c:max val="30.0"/>
          <c:min val="0.0"/>
        </c:scaling>
        <c:axPos val="l"/>
        <c:majorGridlines/>
        <c:numFmt formatCode="General" sourceLinked="1"/>
        <c:tickLblPos val="nextTo"/>
        <c:crossAx val="661940872"/>
        <c:crosses val="autoZero"/>
        <c:crossBetween val="between"/>
        <c:majorUnit val="10.0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2000">
                    <a:solidFill>
                      <a:schemeClr val="accent2"/>
                    </a:solidFill>
                    <a:latin typeface="Myriad Pro Bold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Sheet1!$A$1:$A$3</c:f>
              <c:strCache>
                <c:ptCount val="3"/>
                <c:pt idx="0">
                  <c:v>Actual average salt intake</c:v>
                </c:pt>
                <c:pt idx="1">
                  <c:v>Recommended salt intake, general population</c:v>
                </c:pt>
                <c:pt idx="2">
                  <c:v>Recommended salt intake, high risk groups (70% of adult Oregonians)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3375.0</c:v>
                </c:pt>
                <c:pt idx="1">
                  <c:v>2300.0</c:v>
                </c:pt>
                <c:pt idx="2">
                  <c:v>1500.0</c:v>
                </c:pt>
              </c:numCache>
            </c:numRef>
          </c:val>
        </c:ser>
        <c:dLbls>
          <c:showVal val="1"/>
        </c:dLbls>
        <c:axId val="452294696"/>
        <c:axId val="662492104"/>
      </c:barChart>
      <c:catAx>
        <c:axId val="452294696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>
                <a:solidFill>
                  <a:schemeClr val="accent2"/>
                </a:solidFill>
                <a:latin typeface="Myriad Pro Bold"/>
              </a:defRPr>
            </a:pPr>
            <a:endParaRPr lang="en-US"/>
          </a:p>
        </c:txPr>
        <c:crossAx val="662492104"/>
        <c:crosses val="autoZero"/>
        <c:auto val="1"/>
        <c:lblAlgn val="ctr"/>
        <c:lblOffset val="100"/>
      </c:catAx>
      <c:valAx>
        <c:axId val="66249210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>
                    <a:latin typeface="Myriad Pro Bold"/>
                  </a:defRPr>
                </a:pPr>
                <a:r>
                  <a:rPr lang="en-US" sz="2000" b="0" dirty="0">
                    <a:solidFill>
                      <a:schemeClr val="accent2"/>
                    </a:solidFill>
                    <a:latin typeface="Myriad Pro Bold"/>
                  </a:rPr>
                  <a:t>Milligrams sodium</a:t>
                </a:r>
                <a:r>
                  <a:rPr lang="en-US" sz="2000" b="0" baseline="0" dirty="0">
                    <a:solidFill>
                      <a:schemeClr val="accent2"/>
                    </a:solidFill>
                    <a:latin typeface="Myriad Pro Bold"/>
                  </a:rPr>
                  <a:t> per day</a:t>
                </a:r>
                <a:endParaRPr lang="en-US" sz="2000" b="0" dirty="0">
                  <a:solidFill>
                    <a:schemeClr val="accent2"/>
                  </a:solidFill>
                  <a:latin typeface="Myriad Pro Bold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accent2"/>
                </a:solidFill>
                <a:latin typeface="Myriad Pro Bold"/>
              </a:defRPr>
            </a:pPr>
            <a:endParaRPr lang="en-US"/>
          </a:p>
        </c:txPr>
        <c:crossAx val="452294696"/>
        <c:crosses val="autoZero"/>
        <c:crossBetween val="between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185234257912"/>
          <c:y val="0.187500476838372"/>
          <c:w val="0.535587653945568"/>
          <c:h val="0.783856160115963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explosion val="25"/>
            <c:spPr>
              <a:solidFill>
                <a:schemeClr val="accent3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explosion val="27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explosion val="26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530680201119439"/>
                  <c:y val="-0.30162095363079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Myriad Pro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</c:dLbl>
            <c:dLbl>
              <c:idx val="1"/>
              <c:layout>
                <c:manualLayout>
                  <c:x val="-0.0103119375610853"/>
                  <c:y val="-0.00311880343044174"/>
                </c:manualLayout>
              </c:layout>
              <c:dLblPos val="bestFit"/>
              <c:showVal val="1"/>
              <c:showCatName val="1"/>
            </c:dLbl>
            <c:dLbl>
              <c:idx val="2"/>
              <c:layout>
                <c:manualLayout>
                  <c:x val="-0.0043025669732527"/>
                  <c:y val="-0.0218313942100522"/>
                </c:manualLayout>
              </c:layout>
              <c:dLblPos val="bestFit"/>
              <c:showVal val="1"/>
              <c:showCatName val="1"/>
            </c:dLbl>
            <c:dLbl>
              <c:idx val="3"/>
              <c:layout>
                <c:manualLayout>
                  <c:x val="0.00258014271958568"/>
                  <c:y val="-0.0367751281604984"/>
                </c:manualLayout>
              </c:layout>
              <c:dLblPos val="bestFit"/>
              <c:showVal val="1"/>
              <c:showCatNam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Myriad Pro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Sheet1!$A$1:$A$4</c:f>
              <c:strCache>
                <c:ptCount val="4"/>
                <c:pt idx="0">
                  <c:v>Processed and restaurant foods</c:v>
                </c:pt>
                <c:pt idx="1">
                  <c:v>Naturally occuring </c:v>
                </c:pt>
                <c:pt idx="2">
                  <c:v>While eating</c:v>
                </c:pt>
                <c:pt idx="3">
                  <c:v>Home cooking</c:v>
                </c:pt>
              </c:strCache>
            </c:strRef>
          </c:cat>
          <c:val>
            <c:numRef>
              <c:f>Sheet1!$B$1:$B$4</c:f>
              <c:numCache>
                <c:formatCode>0%</c:formatCode>
                <c:ptCount val="4"/>
                <c:pt idx="0">
                  <c:v>0.770000000000002</c:v>
                </c:pt>
                <c:pt idx="1">
                  <c:v>0.12</c:v>
                </c:pt>
                <c:pt idx="2">
                  <c:v>0.06</c:v>
                </c:pt>
                <c:pt idx="3">
                  <c:v>0.05</c:v>
                </c:pt>
              </c:numCache>
            </c:numRef>
          </c:val>
        </c:ser>
        <c:dLbls>
          <c:showVal val="1"/>
          <c:showCatName val="1"/>
        </c:dLbls>
        <c:firstSliceAng val="130"/>
      </c:pie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536690506138"/>
          <c:y val="0.290230699506947"/>
          <c:w val="0.867851770239636"/>
          <c:h val="0.405173550796827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accent2"/>
                    </a:solidFill>
                    <a:latin typeface="Myriad Pro Bold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Sheet1!$B$8:$B$12</c:f>
              <c:strCache>
                <c:ptCount val="5"/>
                <c:pt idx="0">
                  <c:v>Yeast breads</c:v>
                </c:pt>
                <c:pt idx="1">
                  <c:v>Chicken and chicken mixed dishes</c:v>
                </c:pt>
                <c:pt idx="2">
                  <c:v>Pizza</c:v>
                </c:pt>
                <c:pt idx="3">
                  <c:v>Pasta and pasta dishes</c:v>
                </c:pt>
                <c:pt idx="4">
                  <c:v>Cold cuts</c:v>
                </c:pt>
              </c:strCache>
            </c:strRef>
          </c:cat>
          <c:val>
            <c:numRef>
              <c:f>Sheet1!$C$8:$C$12</c:f>
              <c:numCache>
                <c:formatCode>General</c:formatCode>
                <c:ptCount val="5"/>
                <c:pt idx="0">
                  <c:v>250.0</c:v>
                </c:pt>
                <c:pt idx="1">
                  <c:v>233.0</c:v>
                </c:pt>
                <c:pt idx="2">
                  <c:v>217.0</c:v>
                </c:pt>
                <c:pt idx="3">
                  <c:v>174.0</c:v>
                </c:pt>
                <c:pt idx="4">
                  <c:v>155.0</c:v>
                </c:pt>
              </c:numCache>
            </c:numRef>
          </c:val>
        </c:ser>
        <c:dLbls>
          <c:showVal val="1"/>
        </c:dLbls>
        <c:axId val="452697000"/>
        <c:axId val="477531016"/>
      </c:barChart>
      <c:catAx>
        <c:axId val="4526970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accent2"/>
                </a:solidFill>
                <a:latin typeface="Myriad Pro Bold"/>
                <a:ea typeface="Arial"/>
                <a:cs typeface="Arial"/>
              </a:defRPr>
            </a:pPr>
            <a:endParaRPr lang="en-US"/>
          </a:p>
        </c:txPr>
        <c:crossAx val="477531016"/>
        <c:crosses val="autoZero"/>
        <c:auto val="1"/>
        <c:lblAlgn val="ctr"/>
        <c:lblOffset val="100"/>
        <c:tickLblSkip val="1"/>
        <c:tickMarkSkip val="1"/>
      </c:catAx>
      <c:valAx>
        <c:axId val="47753101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Myriad Pro Bold"/>
                <a:ea typeface="Arial"/>
                <a:cs typeface="Arial"/>
              </a:defRPr>
            </a:pPr>
            <a:endParaRPr lang="en-US"/>
          </a:p>
        </c:txPr>
        <c:crossAx val="452697000"/>
        <c:crosses val="autoZero"/>
        <c:crossBetween val="between"/>
        <c:majorUnit val="100.0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EEDE5ABB-96E7-47FF-8B37-22B305C0DECC}" type="datetimeFigureOut">
              <a:rPr lang="en-US"/>
              <a:pPr>
                <a:defRPr/>
              </a:pPr>
              <a:t>10/21/10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65C9FBEF-8CF5-4ADD-8F34-DE9CF6E22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 2007, hypertension was the underlying cause of death of more than 600 deaths and it contributed to more than 4400 deaths.</a:t>
            </a:r>
          </a:p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E24E3F-6D78-4175-B1A6-E62F013BD5C2}" type="slidenum">
              <a:rPr lang="en-US" smtClean="0">
                <a:latin typeface="Times" pitchFamily="18" charset="0"/>
              </a:rPr>
              <a:pPr/>
              <a:t>3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Costs in all years are adjusted to 2009 dollars using consumer price index.</a:t>
            </a:r>
          </a:p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710070-2AB7-48AD-B539-CA2D454390EB}" type="slidenum">
              <a:rPr lang="en-US" smtClean="0">
                <a:latin typeface="Times" pitchFamily="18" charset="0"/>
              </a:rPr>
              <a:pPr/>
              <a:t>4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Costs in all years are adjusted to 2009 dollars using consumer price index.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3DCF04-103D-407B-A9CB-479687F36E05}" type="slidenum">
              <a:rPr lang="en-US" smtClean="0">
                <a:latin typeface="Times" pitchFamily="18" charset="0"/>
              </a:rPr>
              <a:pPr/>
              <a:t>5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56271A-D113-46A9-8659-1B9C89F9B1CA}" type="slidenum">
              <a:rPr lang="en-US" smtClean="0">
                <a:latin typeface="Times" pitchFamily="18" charset="0"/>
              </a:rPr>
              <a:pPr/>
              <a:t>6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E6932B-8679-4DEC-B91F-8DC751E20563}" type="slidenum">
              <a:rPr lang="en-US" smtClean="0">
                <a:latin typeface="Times" pitchFamily="18" charset="0"/>
              </a:rPr>
              <a:pPr/>
              <a:t>7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517A73-E175-484E-9115-0B00D5220A83}" type="slidenum">
              <a:rPr lang="en-US" smtClean="0">
                <a:latin typeface="Times" pitchFamily="18" charset="0"/>
              </a:rPr>
              <a:pPr/>
              <a:t>8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905DD3-5114-4A76-A711-83EFACA51B27}" type="slidenum">
              <a:rPr lang="en-US" smtClean="0">
                <a:latin typeface="Times" pitchFamily="18" charset="0"/>
              </a:rPr>
              <a:pPr/>
              <a:t>10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E3D607-12F5-4C6D-9EA1-DFB641C2EDDB}" type="slidenum">
              <a:rPr lang="en-US" smtClean="0">
                <a:latin typeface="Times" pitchFamily="18" charset="0"/>
              </a:rPr>
              <a:pPr/>
              <a:t>17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7220A4-71D1-4456-8217-BA16E5C11E36}" type="slidenum">
              <a:rPr lang="en-US" smtClean="0">
                <a:latin typeface="Times" pitchFamily="18" charset="0"/>
              </a:rPr>
              <a:pPr/>
              <a:t>21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30B12-A3C6-476B-9EB5-B9B7D2EC8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41D02-DDA9-422B-83FF-0A8B211E6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B584F-32EA-44C3-923D-ADE1C0D7F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4C7C1-B553-44ED-8C55-DD3878849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A0CD7-11E7-45A5-90D1-B13FA235C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6CB20-8328-4928-B52D-B1A8FFC3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2F902-1FBD-4E58-BB95-619E8A9BD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026E0-B716-4061-B59C-649746175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67F4-BD40-4A00-A31B-8114F98F3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111FD-643E-4017-A17C-9158BBC8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859B-746A-4063-97D0-9E8D9C02E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fld id="{812B9E75-208E-4732-BF0F-DF5642311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.png"/><Relationship Id="rId5" Type="http://schemas.openxmlformats.org/officeDocument/2006/relationships/oleObject" Target="../embeddings/Microsoft_Excel_97_-_2004_Worksheet5.xls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oleObject" Target="../embeddings/Microsoft_Excel_97_-_2004_Worksheet2.xls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5" Type="http://schemas.openxmlformats.org/officeDocument/2006/relationships/oleObject" Target="../embeddings/Microsoft_Excel_97_-_2004_Worksheet3.xls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.png"/><Relationship Id="rId5" Type="http://schemas.openxmlformats.org/officeDocument/2006/relationships/oleObject" Target="../embeddings/Microsoft_Excel_97_-_2004_Worksheet4.xls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Myriad Pro Bold"/>
              </a:rPr>
              <a:t>Excessive sodium intake:</a:t>
            </a:r>
            <a:br>
              <a:rPr lang="en-US" sz="3600" b="1" dirty="0" smtClean="0">
                <a:solidFill>
                  <a:schemeClr val="bg1"/>
                </a:solidFill>
                <a:latin typeface="Myriad Pro Bold"/>
              </a:rPr>
            </a:br>
            <a:r>
              <a:rPr lang="en-US" sz="3600" b="1" dirty="0" smtClean="0">
                <a:solidFill>
                  <a:schemeClr val="bg1"/>
                </a:solidFill>
                <a:latin typeface="Myriad Pro Bold"/>
              </a:rPr>
              <a:t>Why it matters to public health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accent6"/>
                </a:solidFill>
                <a:latin typeface="Myriad Pro"/>
              </a:rPr>
              <a:t>Katrina </a:t>
            </a:r>
            <a:r>
              <a:rPr lang="en-US" sz="2400" b="1" dirty="0" err="1" smtClean="0">
                <a:solidFill>
                  <a:schemeClr val="accent6"/>
                </a:solidFill>
                <a:latin typeface="Myriad Pro"/>
              </a:rPr>
              <a:t>Hedberg</a:t>
            </a:r>
            <a:r>
              <a:rPr lang="en-US" sz="2400" b="1" dirty="0" smtClean="0">
                <a:solidFill>
                  <a:schemeClr val="accent6"/>
                </a:solidFill>
                <a:latin typeface="Myriad Pro"/>
              </a:rPr>
              <a:t>, M.D., MPH</a:t>
            </a:r>
          </a:p>
          <a:p>
            <a:pPr eaLnBrk="1" hangingPunct="1"/>
            <a:r>
              <a:rPr lang="en-US" sz="2400" b="1" dirty="0" smtClean="0">
                <a:solidFill>
                  <a:schemeClr val="accent6"/>
                </a:solidFill>
                <a:latin typeface="Myriad Pro"/>
              </a:rPr>
              <a:t>State Epidemiologist, Oregon Public Health Division</a:t>
            </a:r>
          </a:p>
          <a:p>
            <a:pPr eaLnBrk="1" hangingPunct="1"/>
            <a:endParaRPr lang="en-US" sz="2400" b="1" dirty="0" smtClean="0">
              <a:solidFill>
                <a:schemeClr val="accent6"/>
              </a:solidFill>
              <a:latin typeface="Myriad Pro"/>
            </a:endParaRPr>
          </a:p>
          <a:p>
            <a:pPr eaLnBrk="1" hangingPunct="1"/>
            <a:r>
              <a:rPr lang="en-US" sz="2400" b="1" dirty="0" smtClean="0">
                <a:solidFill>
                  <a:schemeClr val="accent6"/>
                </a:solidFill>
                <a:latin typeface="Myriad Pro"/>
              </a:rPr>
              <a:t>Oregon Public Health Association Meeting</a:t>
            </a:r>
          </a:p>
          <a:p>
            <a:pPr eaLnBrk="1" hangingPunct="1"/>
            <a:r>
              <a:rPr lang="en-US" sz="2400" b="1" dirty="0" smtClean="0">
                <a:solidFill>
                  <a:schemeClr val="accent6"/>
                </a:solidFill>
                <a:latin typeface="Myriad Pro"/>
              </a:rPr>
              <a:t>October 18,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Behavior Change among People with Hypertension, Oregon, 2009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63588" y="1676400"/>
          <a:ext cx="7769225" cy="4102100"/>
        </p:xfrm>
        <a:graphic>
          <a:graphicData uri="http://schemas.openxmlformats.org/presentationml/2006/ole">
            <p:oleObj spid="_x0000_s10244" r:id="rId5" imgW="7773074" imgH="410296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Recommended salt intake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685800" y="1752600"/>
          <a:ext cx="7543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Sources of salt in the diet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000" smtClean="0">
              <a:solidFill>
                <a:srgbClr val="005595"/>
              </a:solidFill>
              <a:latin typeface="Myriad Pro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43000" y="1066800"/>
          <a:ext cx="5410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Mean sodium contribution (mg) of top five foods among U.S. population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000" dirty="0" smtClean="0">
              <a:solidFill>
                <a:srgbClr val="005595"/>
              </a:solidFill>
              <a:latin typeface="Myriad Pro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990600" y="1676400"/>
          <a:ext cx="67818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990600" y="6019800"/>
            <a:ext cx="3173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  <a:latin typeface="Myriad Pro Bold"/>
              </a:rPr>
              <a:t>Source: NHANES 2003-2006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Why so much salt?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Food tastes better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Preserves foods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Increases shelf life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Keeps meat from drying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	out when cooked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Competition for market share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Increased consumption</a:t>
            </a:r>
          </a:p>
          <a:p>
            <a:endParaRPr lang="en-US" sz="2000" dirty="0" smtClean="0">
              <a:solidFill>
                <a:srgbClr val="005595"/>
              </a:solidFill>
              <a:latin typeface="Myriad Pro"/>
            </a:endParaRPr>
          </a:p>
          <a:p>
            <a:endParaRPr lang="en-US" sz="2000" dirty="0" smtClean="0">
              <a:solidFill>
                <a:srgbClr val="005595"/>
              </a:solidFill>
              <a:latin typeface="Myriad Pro"/>
            </a:endParaRPr>
          </a:p>
        </p:txBody>
      </p:sp>
      <p:pic>
        <p:nvPicPr>
          <p:cNvPr id="15365" name="Picture 5" descr="Mcdonal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85800"/>
            <a:ext cx="429926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Salt reduction strategies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Gradually reduce the amount of salt in processed and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	restaurant foods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National Salt Reduction Initiative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FDA Regulation (IOM Recommendation)</a:t>
            </a:r>
          </a:p>
        </p:txBody>
      </p:sp>
      <p:pic>
        <p:nvPicPr>
          <p:cNvPr id="7" name="Picture 6" descr="c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352800"/>
            <a:ext cx="2732926" cy="2533650"/>
          </a:xfrm>
          <a:prstGeom prst="rect">
            <a:avLst/>
          </a:prstGeom>
        </p:spPr>
      </p:pic>
      <p:pic>
        <p:nvPicPr>
          <p:cNvPr id="8" name="Picture 7" descr="fast-food-logo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352800"/>
            <a:ext cx="4435622" cy="2478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Salt gets added back, but not that much!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000" smtClean="0">
              <a:solidFill>
                <a:srgbClr val="005595"/>
              </a:solidFill>
              <a:latin typeface="Myriad Pro"/>
            </a:endParaRPr>
          </a:p>
        </p:txBody>
      </p:sp>
      <p:pic>
        <p:nvPicPr>
          <p:cNvPr id="17413" name="Picture 2" descr="Gary Fig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57912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219200" y="6096000"/>
            <a:ext cx="4803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accent2"/>
                </a:solidFill>
                <a:latin typeface="Myriad Pro Bold"/>
              </a:rPr>
              <a:t>Beauchamp et al., 1987, JAMA 258(22):3275-3278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Salt preference is malleable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000" smtClean="0">
              <a:solidFill>
                <a:srgbClr val="005595"/>
              </a:solidFill>
              <a:latin typeface="Myriad Pro"/>
            </a:endParaRP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2667000" y="6096000"/>
            <a:ext cx="3221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accent2"/>
                </a:solidFill>
                <a:latin typeface="Myriad Pro Bold"/>
              </a:rPr>
              <a:t>Elmer, PhD dissertation, U Minn, 1988</a:t>
            </a:r>
          </a:p>
        </p:txBody>
      </p:sp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2538" y="1219200"/>
            <a:ext cx="7076544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Why a </a:t>
            </a:r>
            <a:r>
              <a:rPr lang="en-US" sz="3200" b="1" i="1" dirty="0" smtClean="0">
                <a:solidFill>
                  <a:schemeClr val="bg1"/>
                </a:solidFill>
                <a:latin typeface="Myriad Pro Bold"/>
              </a:rPr>
              <a:t>gradual</a:t>
            </a:r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 change?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543800" cy="43434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Perceptual studies: people don’t detect differences when concentrations of a taste substance is less than 10%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Just Noticeable Difference (JND) for food suggested at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Salt reduction strategies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Reduce the amount of salt in foods served at large institutions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Procurement policies at worksites that limit the amount of salty foods offered in cafeterias and vending machines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Myriad Pro"/>
              </a:rPr>
              <a:t>State and local governments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Myriad Pro"/>
              </a:rPr>
              <a:t>Universities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Myriad Pro"/>
              </a:rPr>
              <a:t>Hospitals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Myriad Pro"/>
              </a:rPr>
              <a:t>Schools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Myriad Pro"/>
              </a:rPr>
              <a:t>Large private employers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large-salt-pile-7928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Salt reduction strategies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772400" cy="42672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Label foods so consumers can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	make accurate choices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Menu labeling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  <a:latin typeface="Myriad Pro"/>
              </a:rPr>
              <a:t>Nutritional labeling</a:t>
            </a:r>
          </a:p>
        </p:txBody>
      </p:sp>
      <p:pic>
        <p:nvPicPr>
          <p:cNvPr id="6" name="Picture 5" descr="nutrition_facts_electrifi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14600"/>
            <a:ext cx="1824839" cy="3276600"/>
          </a:xfrm>
          <a:prstGeom prst="rect">
            <a:avLst/>
          </a:prstGeom>
        </p:spPr>
      </p:pic>
      <p:pic>
        <p:nvPicPr>
          <p:cNvPr id="8" name="Picture 7" descr="subwaydoublestack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657600"/>
            <a:ext cx="3352800" cy="2514600"/>
          </a:xfrm>
          <a:prstGeom prst="rect">
            <a:avLst/>
          </a:prstGeom>
        </p:spPr>
      </p:pic>
      <p:pic>
        <p:nvPicPr>
          <p:cNvPr id="9" name="Picture 8" descr="Family%20shopping_Basic%20Foo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57200"/>
            <a:ext cx="2325624" cy="3488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India Salt 12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2098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India Salt1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57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Leading Causes of Death in Oregon:  2007</a:t>
            </a:r>
          </a:p>
        </p:txBody>
      </p:sp>
      <p:graphicFrame>
        <p:nvGraphicFramePr>
          <p:cNvPr id="4101" name="Object 1"/>
          <p:cNvGraphicFramePr>
            <a:graphicFrameLocks noGrp="1" noChangeAspect="1"/>
          </p:cNvGraphicFramePr>
          <p:nvPr>
            <p:ph idx="1"/>
          </p:nvPr>
        </p:nvGraphicFramePr>
        <p:xfrm>
          <a:off x="762000" y="1219200"/>
          <a:ext cx="8054939" cy="4419600"/>
        </p:xfrm>
        <a:graphic>
          <a:graphicData uri="http://schemas.openxmlformats.org/presentationml/2006/ole">
            <p:oleObj spid="_x0000_s4101" r:id="rId5" imgW="7468247" imgH="4096867" progId="Excel.Sheet.8">
              <p:embed/>
            </p:oleObj>
          </a:graphicData>
        </a:graphic>
      </p:graphicFrame>
      <p:sp>
        <p:nvSpPr>
          <p:cNvPr id="4100" name="Text Box 16"/>
          <p:cNvSpPr txBox="1">
            <a:spLocks noChangeArrowheads="1"/>
          </p:cNvSpPr>
          <p:nvPr/>
        </p:nvSpPr>
        <p:spPr bwMode="auto">
          <a:xfrm rot="16200000">
            <a:off x="-753547" y="3344347"/>
            <a:ext cx="2486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Number of </a:t>
            </a:r>
            <a:r>
              <a:rPr lang="en-US" sz="1800" b="1" dirty="0">
                <a:solidFill>
                  <a:schemeClr val="bg1"/>
                </a:solidFill>
                <a:latin typeface="Myriad Pro Bold"/>
              </a:rPr>
              <a:t>deaths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Myriad Pro Bold"/>
              </a:rPr>
              <a:t>Cost Per Heart Disease Hospitalization, Oregon, 1995-2008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85800" y="1601788"/>
          <a:ext cx="7620000" cy="4187825"/>
        </p:xfrm>
        <a:graphic>
          <a:graphicData uri="http://schemas.openxmlformats.org/presentationml/2006/ole">
            <p:oleObj spid="_x0000_s9220" r:id="rId5" imgW="7620660" imgH="418831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Myriad Pro Bold"/>
              </a:rPr>
              <a:t>Cost Per Stroke Hospitalization, Oregon, 1995-2008 </a:t>
            </a: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62000" y="1601788"/>
          <a:ext cx="7543800" cy="4143375"/>
        </p:xfrm>
        <a:graphic>
          <a:graphicData uri="http://schemas.openxmlformats.org/presentationml/2006/ole">
            <p:oleObj spid="_x0000_s8196" r:id="rId5" imgW="7547502" imgH="4145639" progId="Excel.Sheet.8">
              <p:embed/>
            </p:oleObj>
          </a:graphicData>
        </a:graphic>
      </p:graphicFrame>
      <p:sp>
        <p:nvSpPr>
          <p:cNvPr id="8197" name="AutoShape 8"/>
          <p:cNvSpPr>
            <a:spLocks noChangeArrowheads="1"/>
          </p:cNvSpPr>
          <p:nvPr/>
        </p:nvSpPr>
        <p:spPr bwMode="auto">
          <a:xfrm>
            <a:off x="4267200" y="1676400"/>
            <a:ext cx="1447800" cy="838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  <a:latin typeface="Myriad Pro Bold"/>
              </a:rPr>
              <a:t>Stroke Hospitalization &amp; </a:t>
            </a:r>
            <a:r>
              <a:rPr lang="en-US" sz="3000" b="1" dirty="0" err="1" smtClean="0">
                <a:solidFill>
                  <a:schemeClr val="bg1"/>
                </a:solidFill>
                <a:latin typeface="Myriad Pro Bold"/>
              </a:rPr>
              <a:t>Comorbidities</a:t>
            </a:r>
            <a:r>
              <a:rPr lang="en-US" sz="3000" b="1" dirty="0" smtClean="0">
                <a:solidFill>
                  <a:schemeClr val="bg1"/>
                </a:solidFill>
                <a:latin typeface="Myriad Pro Bold"/>
              </a:rPr>
              <a:t>, Oregon Medicare, 1995-2002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>
              <a:solidFill>
                <a:srgbClr val="005595"/>
              </a:solidFill>
              <a:latin typeface="Myriad Pro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Hypertension (HBP)		58%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Atrial</a:t>
            </a:r>
            <a:r>
              <a:rPr lang="en-US" sz="2800" b="1" kern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Fibrillation (AF)  		22%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HBP+Diabetes</a:t>
            </a:r>
            <a:r>
              <a:rPr lang="en-US" sz="2800" b="1" kern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		14%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Diabetes				21%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HBP+AF					12%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AF+Diabetes+HBP</a:t>
            </a:r>
            <a:r>
              <a:rPr lang="en-US" sz="2800" b="1" kern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		3%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800" kern="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Hypertension Prevalence, Oregon </a:t>
            </a:r>
            <a:br>
              <a:rPr lang="en-US" sz="3200" b="1" dirty="0" smtClean="0">
                <a:solidFill>
                  <a:schemeClr val="bg1"/>
                </a:solidFill>
                <a:latin typeface="Myriad Pro Bold"/>
              </a:rPr>
            </a:br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(Age-Adjusted)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838200" y="1524000"/>
          <a:ext cx="6934200" cy="435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25" name="Text Box 6"/>
          <p:cNvSpPr txBox="1">
            <a:spLocks noChangeArrowheads="1"/>
          </p:cNvSpPr>
          <p:nvPr/>
        </p:nvSpPr>
        <p:spPr bwMode="auto">
          <a:xfrm rot="16200000">
            <a:off x="143941" y="3437461"/>
            <a:ext cx="1757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Prevalence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Adults with Hypertension </a:t>
            </a:r>
            <a:br>
              <a:rPr lang="en-US" sz="3200" b="1" dirty="0" smtClean="0">
                <a:solidFill>
                  <a:schemeClr val="bg1"/>
                </a:solidFill>
                <a:latin typeface="Myriad Pro Bold"/>
              </a:rPr>
            </a:br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By Race/Ethnicity, Oregon, 2004-2005</a:t>
            </a:r>
          </a:p>
        </p:txBody>
      </p:sp>
      <p:graphicFrame>
        <p:nvGraphicFramePr>
          <p:cNvPr id="614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304800" y="1371600"/>
          <a:ext cx="8512730" cy="4413250"/>
        </p:xfrm>
        <a:graphic>
          <a:graphicData uri="http://schemas.openxmlformats.org/presentationml/2006/ole">
            <p:oleObj spid="_x0000_s6148" r:id="rId5" imgW="7925487" imgH="41090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yriad Pro Bold"/>
              </a:rPr>
              <a:t>Cost to treat Hypertension in Oregon</a:t>
            </a:r>
          </a:p>
        </p:txBody>
      </p:sp>
      <p:pic>
        <p:nvPicPr>
          <p:cNvPr id="7" name="Content Placeholder 6" descr="moneystac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752600"/>
            <a:ext cx="4800600" cy="4800600"/>
          </a:xfrm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5181600" y="2819400"/>
            <a:ext cx="2743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$800 Million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318</TotalTime>
  <Words>454</Words>
  <Application>Microsoft Macintosh PowerPoint</Application>
  <PresentationFormat>On-screen Show (4:3)</PresentationFormat>
  <Paragraphs>73</Paragraphs>
  <Slides>22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Blank Presentation</vt:lpstr>
      <vt:lpstr>Excel.Sheet.8</vt:lpstr>
      <vt:lpstr>Excessive sodium intake: Why it matters to public health</vt:lpstr>
      <vt:lpstr>Slide 2</vt:lpstr>
      <vt:lpstr>Leading Causes of Death in Oregon:  2007</vt:lpstr>
      <vt:lpstr>Cost Per Heart Disease Hospitalization, Oregon, 1995-2008</vt:lpstr>
      <vt:lpstr>Cost Per Stroke Hospitalization, Oregon, 1995-2008 </vt:lpstr>
      <vt:lpstr>Stroke Hospitalization &amp; Comorbidities, Oregon Medicare, 1995-2002</vt:lpstr>
      <vt:lpstr>Hypertension Prevalence, Oregon  (Age-Adjusted)</vt:lpstr>
      <vt:lpstr>Adults with Hypertension  By Race/Ethnicity, Oregon, 2004-2005</vt:lpstr>
      <vt:lpstr>Cost to treat Hypertension in Oregon</vt:lpstr>
      <vt:lpstr>Behavior Change among People with Hypertension, Oregon, 2009</vt:lpstr>
      <vt:lpstr>Recommended salt intake</vt:lpstr>
      <vt:lpstr>Sources of salt in the diet</vt:lpstr>
      <vt:lpstr>Mean sodium contribution (mg) of top five foods among U.S. population</vt:lpstr>
      <vt:lpstr>Why so much salt?</vt:lpstr>
      <vt:lpstr>Salt reduction strategies</vt:lpstr>
      <vt:lpstr>Salt gets added back, but not that much!</vt:lpstr>
      <vt:lpstr>Salt preference is malleable</vt:lpstr>
      <vt:lpstr>Why a gradual change?</vt:lpstr>
      <vt:lpstr>Salt reduction strategies</vt:lpstr>
      <vt:lpstr>Salt reduction strategies</vt:lpstr>
      <vt:lpstr>Slide 21</vt:lpstr>
      <vt:lpstr>Slide 22</vt:lpstr>
    </vt:vector>
  </TitlesOfParts>
  <Company>Joe's World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Joe B</dc:creator>
  <cp:lastModifiedBy>Mary Peaslee</cp:lastModifiedBy>
  <cp:revision>49</cp:revision>
  <dcterms:created xsi:type="dcterms:W3CDTF">2010-10-22T04:35:27Z</dcterms:created>
  <dcterms:modified xsi:type="dcterms:W3CDTF">2010-10-22T04:36:01Z</dcterms:modified>
</cp:coreProperties>
</file>