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diagrams/data2.xml" ContentType="application/vnd.openxmlformats-officedocument.drawingml.diagramData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diagrams/colors1.xml" ContentType="application/vnd.openxmlformats-officedocument.drawingml.diagramColors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diagrams/colors2.xml" ContentType="application/vnd.openxmlformats-officedocument.drawingml.diagramColors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diagrams/layout2.xml" ContentType="application/vnd.openxmlformats-officedocument.drawingml.diagramLayout+xml"/>
  <Override PartName="/ppt/slideLayouts/slideLayout3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9" r:id="rId10"/>
    <p:sldId id="270" r:id="rId11"/>
    <p:sldId id="271" r:id="rId12"/>
    <p:sldId id="272" r:id="rId13"/>
    <p:sldId id="273" r:id="rId14"/>
    <p:sldId id="265" r:id="rId15"/>
    <p:sldId id="267" r:id="rId16"/>
    <p:sldId id="274" r:id="rId17"/>
    <p:sldId id="268" r:id="rId18"/>
    <p:sldId id="275" r:id="rId19"/>
    <p:sldId id="276" r:id="rId20"/>
    <p:sldId id="277" r:id="rId21"/>
    <p:sldId id="278" r:id="rId22"/>
    <p:sldId id="283" r:id="rId23"/>
    <p:sldId id="284" r:id="rId24"/>
    <p:sldId id="286" r:id="rId25"/>
    <p:sldId id="287" r:id="rId26"/>
    <p:sldId id="28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717" autoAdjust="0"/>
    <p:restoredTop sz="94660"/>
  </p:normalViewPr>
  <p:slideViewPr>
    <p:cSldViewPr>
      <p:cViewPr varScale="1">
        <p:scale>
          <a:sx n="150" d="100"/>
          <a:sy n="150" d="100"/>
        </p:scale>
        <p:origin x="-10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CEFEFA-2906-42EF-9394-A434F19F7E44}" type="doc">
      <dgm:prSet loTypeId="urn:microsoft.com/office/officeart/2005/8/layout/hChevron3" loCatId="process" qsTypeId="urn:microsoft.com/office/officeart/2005/8/quickstyle/simple1" qsCatId="simple" csTypeId="urn:microsoft.com/office/officeart/2005/8/colors/accent1_3" csCatId="accent1" phldr="1"/>
      <dgm:spPr/>
    </dgm:pt>
    <dgm:pt modelId="{7B6F9565-661D-4651-A5F7-E256AF834BE0}">
      <dgm:prSet phldrT="[Text]"/>
      <dgm:spPr/>
      <dgm:t>
        <a:bodyPr/>
        <a:lstStyle/>
        <a:p>
          <a:r>
            <a:rPr lang="en-US" dirty="0" smtClean="0"/>
            <a:t>Tertiary</a:t>
          </a:r>
          <a:endParaRPr lang="en-US" dirty="0"/>
        </a:p>
      </dgm:t>
    </dgm:pt>
    <dgm:pt modelId="{CA9E663E-AB83-4914-958C-DBCF9B4F3CAF}" type="parTrans" cxnId="{B69138F9-40AB-4FFA-A9DF-FD7F7F140C83}">
      <dgm:prSet/>
      <dgm:spPr/>
      <dgm:t>
        <a:bodyPr/>
        <a:lstStyle/>
        <a:p>
          <a:endParaRPr lang="en-US"/>
        </a:p>
      </dgm:t>
    </dgm:pt>
    <dgm:pt modelId="{AC94ED39-417C-4096-87DF-912672C9D6C1}" type="sibTrans" cxnId="{B69138F9-40AB-4FFA-A9DF-FD7F7F140C83}">
      <dgm:prSet/>
      <dgm:spPr/>
      <dgm:t>
        <a:bodyPr/>
        <a:lstStyle/>
        <a:p>
          <a:endParaRPr lang="en-US"/>
        </a:p>
      </dgm:t>
    </dgm:pt>
    <dgm:pt modelId="{846D3FCD-8208-4ABC-BC3D-65FEBDFEC018}">
      <dgm:prSet phldrT="[Text]"/>
      <dgm:spPr/>
      <dgm:t>
        <a:bodyPr/>
        <a:lstStyle/>
        <a:p>
          <a:r>
            <a:rPr lang="en-US" dirty="0" smtClean="0"/>
            <a:t>Secondary</a:t>
          </a:r>
          <a:endParaRPr lang="en-US" dirty="0"/>
        </a:p>
      </dgm:t>
    </dgm:pt>
    <dgm:pt modelId="{3FE06F9A-A73E-4898-9135-FF125FDFC949}" type="parTrans" cxnId="{52F41245-84D6-4167-BB6E-776F488B79F8}">
      <dgm:prSet/>
      <dgm:spPr/>
      <dgm:t>
        <a:bodyPr/>
        <a:lstStyle/>
        <a:p>
          <a:endParaRPr lang="en-US"/>
        </a:p>
      </dgm:t>
    </dgm:pt>
    <dgm:pt modelId="{0DF84027-4683-4403-8E3A-BDB0998B82FC}" type="sibTrans" cxnId="{52F41245-84D6-4167-BB6E-776F488B79F8}">
      <dgm:prSet/>
      <dgm:spPr/>
      <dgm:t>
        <a:bodyPr/>
        <a:lstStyle/>
        <a:p>
          <a:endParaRPr lang="en-US"/>
        </a:p>
      </dgm:t>
    </dgm:pt>
    <dgm:pt modelId="{AA19C24F-7BB6-4885-AD34-BC84FFD75F7C}">
      <dgm:prSet phldrT="[Text]"/>
      <dgm:spPr/>
      <dgm:t>
        <a:bodyPr/>
        <a:lstStyle/>
        <a:p>
          <a:r>
            <a:rPr lang="en-US" dirty="0" smtClean="0"/>
            <a:t>Primary</a:t>
          </a:r>
          <a:endParaRPr lang="en-US" dirty="0"/>
        </a:p>
      </dgm:t>
    </dgm:pt>
    <dgm:pt modelId="{27B21BF6-B505-4929-9B82-1C8E4CCAD148}" type="parTrans" cxnId="{7DD5973F-9D2C-4FF3-BEF4-0FE81AFB422D}">
      <dgm:prSet/>
      <dgm:spPr/>
      <dgm:t>
        <a:bodyPr/>
        <a:lstStyle/>
        <a:p>
          <a:endParaRPr lang="en-US"/>
        </a:p>
      </dgm:t>
    </dgm:pt>
    <dgm:pt modelId="{27E06BBC-CA66-4784-98F4-27C688B672E1}" type="sibTrans" cxnId="{7DD5973F-9D2C-4FF3-BEF4-0FE81AFB422D}">
      <dgm:prSet/>
      <dgm:spPr/>
      <dgm:t>
        <a:bodyPr/>
        <a:lstStyle/>
        <a:p>
          <a:endParaRPr lang="en-US"/>
        </a:p>
      </dgm:t>
    </dgm:pt>
    <dgm:pt modelId="{B387D865-934B-45E1-A0C4-5D4963918466}" type="pres">
      <dgm:prSet presAssocID="{74CEFEFA-2906-42EF-9394-A434F19F7E44}" presName="Name0" presStyleCnt="0">
        <dgm:presLayoutVars>
          <dgm:dir/>
          <dgm:resizeHandles val="exact"/>
        </dgm:presLayoutVars>
      </dgm:prSet>
      <dgm:spPr/>
    </dgm:pt>
    <dgm:pt modelId="{5373A82B-D9EF-4A07-B05A-1E7A9304800B}" type="pres">
      <dgm:prSet presAssocID="{7B6F9565-661D-4651-A5F7-E256AF834BE0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E55CB6-5A40-4B43-81FA-0B934FB918A8}" type="pres">
      <dgm:prSet presAssocID="{AC94ED39-417C-4096-87DF-912672C9D6C1}" presName="parSpace" presStyleCnt="0"/>
      <dgm:spPr/>
    </dgm:pt>
    <dgm:pt modelId="{0C3B40A5-406C-4B8B-B0B4-8FA006C48C1A}" type="pres">
      <dgm:prSet presAssocID="{846D3FCD-8208-4ABC-BC3D-65FEBDFEC018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A7FD5B-BCB8-4FDA-A723-122C5AFD8541}" type="pres">
      <dgm:prSet presAssocID="{0DF84027-4683-4403-8E3A-BDB0998B82FC}" presName="parSpace" presStyleCnt="0"/>
      <dgm:spPr/>
    </dgm:pt>
    <dgm:pt modelId="{9D4A133A-E644-447E-89D2-EBE5656557D8}" type="pres">
      <dgm:prSet presAssocID="{AA19C24F-7BB6-4885-AD34-BC84FFD75F7C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8DBEE8-0827-4820-92EA-07DCCE1EE2B7}" type="presOf" srcId="{74CEFEFA-2906-42EF-9394-A434F19F7E44}" destId="{B387D865-934B-45E1-A0C4-5D4963918466}" srcOrd="0" destOrd="0" presId="urn:microsoft.com/office/officeart/2005/8/layout/hChevron3"/>
    <dgm:cxn modelId="{52F41245-84D6-4167-BB6E-776F488B79F8}" srcId="{74CEFEFA-2906-42EF-9394-A434F19F7E44}" destId="{846D3FCD-8208-4ABC-BC3D-65FEBDFEC018}" srcOrd="1" destOrd="0" parTransId="{3FE06F9A-A73E-4898-9135-FF125FDFC949}" sibTransId="{0DF84027-4683-4403-8E3A-BDB0998B82FC}"/>
    <dgm:cxn modelId="{0692F1AF-6923-4D34-B72F-EB9A900D16A0}" type="presOf" srcId="{7B6F9565-661D-4651-A5F7-E256AF834BE0}" destId="{5373A82B-D9EF-4A07-B05A-1E7A9304800B}" srcOrd="0" destOrd="0" presId="urn:microsoft.com/office/officeart/2005/8/layout/hChevron3"/>
    <dgm:cxn modelId="{A36A96D0-A806-46AE-A41A-18FCFB0B9301}" type="presOf" srcId="{AA19C24F-7BB6-4885-AD34-BC84FFD75F7C}" destId="{9D4A133A-E644-447E-89D2-EBE5656557D8}" srcOrd="0" destOrd="0" presId="urn:microsoft.com/office/officeart/2005/8/layout/hChevron3"/>
    <dgm:cxn modelId="{D37B8C1F-2245-487E-96C3-76C3122091D7}" type="presOf" srcId="{846D3FCD-8208-4ABC-BC3D-65FEBDFEC018}" destId="{0C3B40A5-406C-4B8B-B0B4-8FA006C48C1A}" srcOrd="0" destOrd="0" presId="urn:microsoft.com/office/officeart/2005/8/layout/hChevron3"/>
    <dgm:cxn modelId="{B69138F9-40AB-4FFA-A9DF-FD7F7F140C83}" srcId="{74CEFEFA-2906-42EF-9394-A434F19F7E44}" destId="{7B6F9565-661D-4651-A5F7-E256AF834BE0}" srcOrd="0" destOrd="0" parTransId="{CA9E663E-AB83-4914-958C-DBCF9B4F3CAF}" sibTransId="{AC94ED39-417C-4096-87DF-912672C9D6C1}"/>
    <dgm:cxn modelId="{7DD5973F-9D2C-4FF3-BEF4-0FE81AFB422D}" srcId="{74CEFEFA-2906-42EF-9394-A434F19F7E44}" destId="{AA19C24F-7BB6-4885-AD34-BC84FFD75F7C}" srcOrd="2" destOrd="0" parTransId="{27B21BF6-B505-4929-9B82-1C8E4CCAD148}" sibTransId="{27E06BBC-CA66-4784-98F4-27C688B672E1}"/>
    <dgm:cxn modelId="{7CAD7CC6-6FD2-408C-9B40-11C2F18CD7EA}" type="presParOf" srcId="{B387D865-934B-45E1-A0C4-5D4963918466}" destId="{5373A82B-D9EF-4A07-B05A-1E7A9304800B}" srcOrd="0" destOrd="0" presId="urn:microsoft.com/office/officeart/2005/8/layout/hChevron3"/>
    <dgm:cxn modelId="{89F9B0D6-D304-4DD0-A3C2-CA89852F07D8}" type="presParOf" srcId="{B387D865-934B-45E1-A0C4-5D4963918466}" destId="{31E55CB6-5A40-4B43-81FA-0B934FB918A8}" srcOrd="1" destOrd="0" presId="urn:microsoft.com/office/officeart/2005/8/layout/hChevron3"/>
    <dgm:cxn modelId="{B430237F-3E71-4115-A9F8-80068FF75273}" type="presParOf" srcId="{B387D865-934B-45E1-A0C4-5D4963918466}" destId="{0C3B40A5-406C-4B8B-B0B4-8FA006C48C1A}" srcOrd="2" destOrd="0" presId="urn:microsoft.com/office/officeart/2005/8/layout/hChevron3"/>
    <dgm:cxn modelId="{DA0C45D5-3831-496C-AE14-0B516D438CC2}" type="presParOf" srcId="{B387D865-934B-45E1-A0C4-5D4963918466}" destId="{C1A7FD5B-BCB8-4FDA-A723-122C5AFD8541}" srcOrd="3" destOrd="0" presId="urn:microsoft.com/office/officeart/2005/8/layout/hChevron3"/>
    <dgm:cxn modelId="{D626F536-268F-42D2-8B3C-98A1E53DF3E8}" type="presParOf" srcId="{B387D865-934B-45E1-A0C4-5D4963918466}" destId="{9D4A133A-E644-447E-89D2-EBE5656557D8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757F0C-8CF6-438C-912D-0A3E6AD0F1D5}" type="doc">
      <dgm:prSet loTypeId="urn:microsoft.com/office/officeart/2005/8/layout/process2" loCatId="process" qsTypeId="urn:microsoft.com/office/officeart/2005/8/quickstyle/simple1" qsCatId="simple" csTypeId="urn:microsoft.com/office/officeart/2005/8/colors/colorful1" csCatId="colorful" phldr="1"/>
      <dgm:spPr/>
    </dgm:pt>
    <dgm:pt modelId="{A85C221A-4BCE-42F9-8BCD-5FDBC55E2C68}">
      <dgm:prSet phldrT="[Text]"/>
      <dgm:spPr/>
      <dgm:t>
        <a:bodyPr/>
        <a:lstStyle/>
        <a:p>
          <a:r>
            <a:rPr lang="en-US" dirty="0" smtClean="0"/>
            <a:t>CDC</a:t>
          </a:r>
          <a:endParaRPr lang="en-US" dirty="0"/>
        </a:p>
      </dgm:t>
    </dgm:pt>
    <dgm:pt modelId="{56510254-16A4-4334-937D-7B36804DF49E}" type="parTrans" cxnId="{34536F77-C48B-4614-B7E2-615ACE18599E}">
      <dgm:prSet/>
      <dgm:spPr/>
      <dgm:t>
        <a:bodyPr/>
        <a:lstStyle/>
        <a:p>
          <a:endParaRPr lang="en-US"/>
        </a:p>
      </dgm:t>
    </dgm:pt>
    <dgm:pt modelId="{030AA9FC-C29E-4E78-9969-81258008B471}" type="sibTrans" cxnId="{34536F77-C48B-4614-B7E2-615ACE18599E}">
      <dgm:prSet/>
      <dgm:spPr/>
      <dgm:t>
        <a:bodyPr/>
        <a:lstStyle/>
        <a:p>
          <a:endParaRPr lang="en-US"/>
        </a:p>
      </dgm:t>
    </dgm:pt>
    <dgm:pt modelId="{CDDE675D-C7F4-41EA-88D7-4D4C2B1BC88F}">
      <dgm:prSet phldrT="[Text]"/>
      <dgm:spPr/>
      <dgm:t>
        <a:bodyPr/>
        <a:lstStyle/>
        <a:p>
          <a:r>
            <a:rPr lang="en-US" dirty="0" smtClean="0"/>
            <a:t>OPHD</a:t>
          </a:r>
          <a:endParaRPr lang="en-US" dirty="0"/>
        </a:p>
      </dgm:t>
    </dgm:pt>
    <dgm:pt modelId="{1DCD9ADE-15E2-4382-91D1-F0791E51BD54}" type="parTrans" cxnId="{FA19672C-3CA9-4E86-B7C6-9562B8F70EFE}">
      <dgm:prSet/>
      <dgm:spPr/>
      <dgm:t>
        <a:bodyPr/>
        <a:lstStyle/>
        <a:p>
          <a:endParaRPr lang="en-US"/>
        </a:p>
      </dgm:t>
    </dgm:pt>
    <dgm:pt modelId="{D8771E10-139D-4A78-9ADC-A775F4A585D7}" type="sibTrans" cxnId="{FA19672C-3CA9-4E86-B7C6-9562B8F70EFE}">
      <dgm:prSet/>
      <dgm:spPr/>
      <dgm:t>
        <a:bodyPr/>
        <a:lstStyle/>
        <a:p>
          <a:endParaRPr lang="en-US"/>
        </a:p>
      </dgm:t>
    </dgm:pt>
    <dgm:pt modelId="{BB841192-F123-467C-9D9D-A63A5C5F3E03}">
      <dgm:prSet phldrT="[Text]"/>
      <dgm:spPr/>
      <dgm:t>
        <a:bodyPr/>
        <a:lstStyle/>
        <a:p>
          <a:r>
            <a:rPr lang="en-US" dirty="0" smtClean="0"/>
            <a:t>SATF</a:t>
          </a:r>
          <a:endParaRPr lang="en-US" dirty="0"/>
        </a:p>
      </dgm:t>
    </dgm:pt>
    <dgm:pt modelId="{96C3EBB4-FA08-4170-8308-E9372BD6B0A0}" type="parTrans" cxnId="{70FC02B0-2670-496A-AF53-BDC7958EDEA8}">
      <dgm:prSet/>
      <dgm:spPr/>
      <dgm:t>
        <a:bodyPr/>
        <a:lstStyle/>
        <a:p>
          <a:endParaRPr lang="en-US"/>
        </a:p>
      </dgm:t>
    </dgm:pt>
    <dgm:pt modelId="{7AFB1019-53A0-4AF2-AB5F-F3D9AF0EF386}" type="sibTrans" cxnId="{70FC02B0-2670-496A-AF53-BDC7958EDEA8}">
      <dgm:prSet/>
      <dgm:spPr/>
      <dgm:t>
        <a:bodyPr/>
        <a:lstStyle/>
        <a:p>
          <a:endParaRPr lang="en-US"/>
        </a:p>
      </dgm:t>
    </dgm:pt>
    <dgm:pt modelId="{D898ACC0-E5B3-476E-83D5-5891ACE978DE}">
      <dgm:prSet phldrT="[Text]"/>
      <dgm:spPr/>
      <dgm:t>
        <a:bodyPr/>
        <a:lstStyle/>
        <a:p>
          <a:r>
            <a:rPr lang="en-US" dirty="0" smtClean="0"/>
            <a:t>Local Organizations</a:t>
          </a:r>
          <a:endParaRPr lang="en-US" dirty="0"/>
        </a:p>
      </dgm:t>
    </dgm:pt>
    <dgm:pt modelId="{207E0D87-6DAF-4E93-8734-B5F26E2D7EC8}" type="parTrans" cxnId="{8AF90A22-70F9-4C22-914E-B12DBF11FE33}">
      <dgm:prSet/>
      <dgm:spPr/>
      <dgm:t>
        <a:bodyPr/>
        <a:lstStyle/>
        <a:p>
          <a:endParaRPr lang="en-US"/>
        </a:p>
      </dgm:t>
    </dgm:pt>
    <dgm:pt modelId="{B0CB0EB3-D9B8-4234-A106-2BDEBA3B5BA9}" type="sibTrans" cxnId="{8AF90A22-70F9-4C22-914E-B12DBF11FE33}">
      <dgm:prSet/>
      <dgm:spPr/>
      <dgm:t>
        <a:bodyPr/>
        <a:lstStyle/>
        <a:p>
          <a:endParaRPr lang="en-US"/>
        </a:p>
      </dgm:t>
    </dgm:pt>
    <dgm:pt modelId="{A2843A6D-B7DC-480B-87A5-9A36EF14577D}" type="pres">
      <dgm:prSet presAssocID="{0F757F0C-8CF6-438C-912D-0A3E6AD0F1D5}" presName="linearFlow" presStyleCnt="0">
        <dgm:presLayoutVars>
          <dgm:resizeHandles val="exact"/>
        </dgm:presLayoutVars>
      </dgm:prSet>
      <dgm:spPr/>
    </dgm:pt>
    <dgm:pt modelId="{E7F1CCF2-DB75-467B-A0B0-223BE427D2EE}" type="pres">
      <dgm:prSet presAssocID="{A85C221A-4BCE-42F9-8BCD-5FDBC55E2C6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36716A-2657-4839-9766-9684DD2D045E}" type="pres">
      <dgm:prSet presAssocID="{030AA9FC-C29E-4E78-9969-81258008B471}" presName="sibTrans" presStyleLbl="sibTrans2D1" presStyleIdx="0" presStyleCnt="3"/>
      <dgm:spPr/>
      <dgm:t>
        <a:bodyPr/>
        <a:lstStyle/>
        <a:p>
          <a:endParaRPr lang="en-US"/>
        </a:p>
      </dgm:t>
    </dgm:pt>
    <dgm:pt modelId="{72CB86BC-E915-4784-A54E-10C23E715C41}" type="pres">
      <dgm:prSet presAssocID="{030AA9FC-C29E-4E78-9969-81258008B471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7E6C1CFF-7EC0-451F-B2E7-0347F90CDCD5}" type="pres">
      <dgm:prSet presAssocID="{CDDE675D-C7F4-41EA-88D7-4D4C2B1BC88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FDDACD-9419-4920-AE60-D431D2E051E7}" type="pres">
      <dgm:prSet presAssocID="{D8771E10-139D-4A78-9ADC-A775F4A585D7}" presName="sibTrans" presStyleLbl="sibTrans2D1" presStyleIdx="1" presStyleCnt="3"/>
      <dgm:spPr/>
      <dgm:t>
        <a:bodyPr/>
        <a:lstStyle/>
        <a:p>
          <a:endParaRPr lang="en-US"/>
        </a:p>
      </dgm:t>
    </dgm:pt>
    <dgm:pt modelId="{BDFCD3D6-4B78-49FF-BBAE-0BA39BB1D13E}" type="pres">
      <dgm:prSet presAssocID="{D8771E10-139D-4A78-9ADC-A775F4A585D7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B4CA4658-A147-46DD-898E-D85141E74D0D}" type="pres">
      <dgm:prSet presAssocID="{BB841192-F123-467C-9D9D-A63A5C5F3E0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624FED-AF9F-4649-89B2-7E2935203485}" type="pres">
      <dgm:prSet presAssocID="{7AFB1019-53A0-4AF2-AB5F-F3D9AF0EF386}" presName="sibTrans" presStyleLbl="sibTrans2D1" presStyleIdx="2" presStyleCnt="3"/>
      <dgm:spPr/>
      <dgm:t>
        <a:bodyPr/>
        <a:lstStyle/>
        <a:p>
          <a:endParaRPr lang="en-US"/>
        </a:p>
      </dgm:t>
    </dgm:pt>
    <dgm:pt modelId="{93952EAE-E9DD-4A46-AED2-846BE7CD86CA}" type="pres">
      <dgm:prSet presAssocID="{7AFB1019-53A0-4AF2-AB5F-F3D9AF0EF386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939B6739-4C65-402D-9611-FE439BB176ED}" type="pres">
      <dgm:prSet presAssocID="{D898ACC0-E5B3-476E-83D5-5891ACE978D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FC02B0-2670-496A-AF53-BDC7958EDEA8}" srcId="{0F757F0C-8CF6-438C-912D-0A3E6AD0F1D5}" destId="{BB841192-F123-467C-9D9D-A63A5C5F3E03}" srcOrd="2" destOrd="0" parTransId="{96C3EBB4-FA08-4170-8308-E9372BD6B0A0}" sibTransId="{7AFB1019-53A0-4AF2-AB5F-F3D9AF0EF386}"/>
    <dgm:cxn modelId="{43D2392B-BA48-4797-81D0-C6AABA7A11C0}" type="presOf" srcId="{030AA9FC-C29E-4E78-9969-81258008B471}" destId="{A836716A-2657-4839-9766-9684DD2D045E}" srcOrd="0" destOrd="0" presId="urn:microsoft.com/office/officeart/2005/8/layout/process2"/>
    <dgm:cxn modelId="{8FEAADE9-E30F-43C7-A218-6BEDAB2D32D2}" type="presOf" srcId="{D898ACC0-E5B3-476E-83D5-5891ACE978DE}" destId="{939B6739-4C65-402D-9611-FE439BB176ED}" srcOrd="0" destOrd="0" presId="urn:microsoft.com/office/officeart/2005/8/layout/process2"/>
    <dgm:cxn modelId="{D0AE9A58-3BB4-41E2-9EC8-7E6A9F2FC2CF}" type="presOf" srcId="{A85C221A-4BCE-42F9-8BCD-5FDBC55E2C68}" destId="{E7F1CCF2-DB75-467B-A0B0-223BE427D2EE}" srcOrd="0" destOrd="0" presId="urn:microsoft.com/office/officeart/2005/8/layout/process2"/>
    <dgm:cxn modelId="{34536F77-C48B-4614-B7E2-615ACE18599E}" srcId="{0F757F0C-8CF6-438C-912D-0A3E6AD0F1D5}" destId="{A85C221A-4BCE-42F9-8BCD-5FDBC55E2C68}" srcOrd="0" destOrd="0" parTransId="{56510254-16A4-4334-937D-7B36804DF49E}" sibTransId="{030AA9FC-C29E-4E78-9969-81258008B471}"/>
    <dgm:cxn modelId="{8AF90A22-70F9-4C22-914E-B12DBF11FE33}" srcId="{0F757F0C-8CF6-438C-912D-0A3E6AD0F1D5}" destId="{D898ACC0-E5B3-476E-83D5-5891ACE978DE}" srcOrd="3" destOrd="0" parTransId="{207E0D87-6DAF-4E93-8734-B5F26E2D7EC8}" sibTransId="{B0CB0EB3-D9B8-4234-A106-2BDEBA3B5BA9}"/>
    <dgm:cxn modelId="{44445F4E-BBA5-451C-8137-85D69564FE7B}" type="presOf" srcId="{D8771E10-139D-4A78-9ADC-A775F4A585D7}" destId="{BDFCD3D6-4B78-49FF-BBAE-0BA39BB1D13E}" srcOrd="1" destOrd="0" presId="urn:microsoft.com/office/officeart/2005/8/layout/process2"/>
    <dgm:cxn modelId="{CE96BD30-1578-4A5C-819F-893DE603C3A1}" type="presOf" srcId="{BB841192-F123-467C-9D9D-A63A5C5F3E03}" destId="{B4CA4658-A147-46DD-898E-D85141E74D0D}" srcOrd="0" destOrd="0" presId="urn:microsoft.com/office/officeart/2005/8/layout/process2"/>
    <dgm:cxn modelId="{0E6934A1-3715-4D72-8759-3CEC85E07FD7}" type="presOf" srcId="{D8771E10-139D-4A78-9ADC-A775F4A585D7}" destId="{3CFDDACD-9419-4920-AE60-D431D2E051E7}" srcOrd="0" destOrd="0" presId="urn:microsoft.com/office/officeart/2005/8/layout/process2"/>
    <dgm:cxn modelId="{E74A720A-A724-4761-89E0-7BA1CBB019F7}" type="presOf" srcId="{030AA9FC-C29E-4E78-9969-81258008B471}" destId="{72CB86BC-E915-4784-A54E-10C23E715C41}" srcOrd="1" destOrd="0" presId="urn:microsoft.com/office/officeart/2005/8/layout/process2"/>
    <dgm:cxn modelId="{FA19672C-3CA9-4E86-B7C6-9562B8F70EFE}" srcId="{0F757F0C-8CF6-438C-912D-0A3E6AD0F1D5}" destId="{CDDE675D-C7F4-41EA-88D7-4D4C2B1BC88F}" srcOrd="1" destOrd="0" parTransId="{1DCD9ADE-15E2-4382-91D1-F0791E51BD54}" sibTransId="{D8771E10-139D-4A78-9ADC-A775F4A585D7}"/>
    <dgm:cxn modelId="{0D32E3D4-0B79-45C0-8B1E-180DF66B7F36}" type="presOf" srcId="{7AFB1019-53A0-4AF2-AB5F-F3D9AF0EF386}" destId="{93952EAE-E9DD-4A46-AED2-846BE7CD86CA}" srcOrd="1" destOrd="0" presId="urn:microsoft.com/office/officeart/2005/8/layout/process2"/>
    <dgm:cxn modelId="{72913C79-1440-4C99-8877-E17B3EB8CF8C}" type="presOf" srcId="{7AFB1019-53A0-4AF2-AB5F-F3D9AF0EF386}" destId="{D8624FED-AF9F-4649-89B2-7E2935203485}" srcOrd="0" destOrd="0" presId="urn:microsoft.com/office/officeart/2005/8/layout/process2"/>
    <dgm:cxn modelId="{7FC1935E-9862-4F4C-A13F-9BF07B51B943}" type="presOf" srcId="{0F757F0C-8CF6-438C-912D-0A3E6AD0F1D5}" destId="{A2843A6D-B7DC-480B-87A5-9A36EF14577D}" srcOrd="0" destOrd="0" presId="urn:microsoft.com/office/officeart/2005/8/layout/process2"/>
    <dgm:cxn modelId="{B644857A-529B-4D49-A6D0-0C987057200E}" type="presOf" srcId="{CDDE675D-C7F4-41EA-88D7-4D4C2B1BC88F}" destId="{7E6C1CFF-7EC0-451F-B2E7-0347F90CDCD5}" srcOrd="0" destOrd="0" presId="urn:microsoft.com/office/officeart/2005/8/layout/process2"/>
    <dgm:cxn modelId="{F27CEEDE-D186-41C8-8A4E-B04FAB6F3507}" type="presParOf" srcId="{A2843A6D-B7DC-480B-87A5-9A36EF14577D}" destId="{E7F1CCF2-DB75-467B-A0B0-223BE427D2EE}" srcOrd="0" destOrd="0" presId="urn:microsoft.com/office/officeart/2005/8/layout/process2"/>
    <dgm:cxn modelId="{47EE0C42-E1A3-4300-B146-0764CCAB3BB6}" type="presParOf" srcId="{A2843A6D-B7DC-480B-87A5-9A36EF14577D}" destId="{A836716A-2657-4839-9766-9684DD2D045E}" srcOrd="1" destOrd="0" presId="urn:microsoft.com/office/officeart/2005/8/layout/process2"/>
    <dgm:cxn modelId="{04A8D158-AB5C-4EB8-82F5-A4AB091BCE94}" type="presParOf" srcId="{A836716A-2657-4839-9766-9684DD2D045E}" destId="{72CB86BC-E915-4784-A54E-10C23E715C41}" srcOrd="0" destOrd="0" presId="urn:microsoft.com/office/officeart/2005/8/layout/process2"/>
    <dgm:cxn modelId="{C45FEAD5-C2A1-4A95-9117-3546F9DF991E}" type="presParOf" srcId="{A2843A6D-B7DC-480B-87A5-9A36EF14577D}" destId="{7E6C1CFF-7EC0-451F-B2E7-0347F90CDCD5}" srcOrd="2" destOrd="0" presId="urn:microsoft.com/office/officeart/2005/8/layout/process2"/>
    <dgm:cxn modelId="{D2C72C9B-750C-4C34-9D58-B895233276E3}" type="presParOf" srcId="{A2843A6D-B7DC-480B-87A5-9A36EF14577D}" destId="{3CFDDACD-9419-4920-AE60-D431D2E051E7}" srcOrd="3" destOrd="0" presId="urn:microsoft.com/office/officeart/2005/8/layout/process2"/>
    <dgm:cxn modelId="{4A4686B8-D7D2-4D4B-A652-4CCAE81EA538}" type="presParOf" srcId="{3CFDDACD-9419-4920-AE60-D431D2E051E7}" destId="{BDFCD3D6-4B78-49FF-BBAE-0BA39BB1D13E}" srcOrd="0" destOrd="0" presId="urn:microsoft.com/office/officeart/2005/8/layout/process2"/>
    <dgm:cxn modelId="{E2FC5B82-9DDC-4FBC-B19B-0619DAB469FC}" type="presParOf" srcId="{A2843A6D-B7DC-480B-87A5-9A36EF14577D}" destId="{B4CA4658-A147-46DD-898E-D85141E74D0D}" srcOrd="4" destOrd="0" presId="urn:microsoft.com/office/officeart/2005/8/layout/process2"/>
    <dgm:cxn modelId="{EC7B74EE-D7D8-44FD-AA00-63E5DDF7E2B0}" type="presParOf" srcId="{A2843A6D-B7DC-480B-87A5-9A36EF14577D}" destId="{D8624FED-AF9F-4649-89B2-7E2935203485}" srcOrd="5" destOrd="0" presId="urn:microsoft.com/office/officeart/2005/8/layout/process2"/>
    <dgm:cxn modelId="{D208B763-9B05-4D4C-A27F-70F0B61196AC}" type="presParOf" srcId="{D8624FED-AF9F-4649-89B2-7E2935203485}" destId="{93952EAE-E9DD-4A46-AED2-846BE7CD86CA}" srcOrd="0" destOrd="0" presId="urn:microsoft.com/office/officeart/2005/8/layout/process2"/>
    <dgm:cxn modelId="{FDAC26AC-6E03-4653-92FF-DBC2A10C9A52}" type="presParOf" srcId="{A2843A6D-B7DC-480B-87A5-9A36EF14577D}" destId="{939B6739-4C65-402D-9611-FE439BB176ED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373A82B-D9EF-4A07-B05A-1E7A9304800B}">
      <dsp:nvSpPr>
        <dsp:cNvPr id="0" name=""/>
        <dsp:cNvSpPr/>
      </dsp:nvSpPr>
      <dsp:spPr>
        <a:xfrm>
          <a:off x="3616" y="1836072"/>
          <a:ext cx="3162448" cy="1264979"/>
        </a:xfrm>
        <a:prstGeom prst="homePlat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85344" rIns="42672" bIns="8534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Tertiary</a:t>
          </a:r>
          <a:endParaRPr lang="en-US" sz="3200" kern="1200" dirty="0"/>
        </a:p>
      </dsp:txBody>
      <dsp:txXfrm>
        <a:off x="3616" y="1836072"/>
        <a:ext cx="3162448" cy="1264979"/>
      </dsp:txXfrm>
    </dsp:sp>
    <dsp:sp modelId="{0C3B40A5-406C-4B8B-B0B4-8FA006C48C1A}">
      <dsp:nvSpPr>
        <dsp:cNvPr id="0" name=""/>
        <dsp:cNvSpPr/>
      </dsp:nvSpPr>
      <dsp:spPr>
        <a:xfrm>
          <a:off x="2533575" y="1836072"/>
          <a:ext cx="3162448" cy="1264979"/>
        </a:xfrm>
        <a:prstGeom prst="chevron">
          <a:avLst/>
        </a:prstGeom>
        <a:solidFill>
          <a:schemeClr val="accent1">
            <a:shade val="80000"/>
            <a:hueOff val="42658"/>
            <a:satOff val="-485"/>
            <a:lumOff val="1174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85344" rIns="42672" bIns="8534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Secondary</a:t>
          </a:r>
          <a:endParaRPr lang="en-US" sz="3200" kern="1200" dirty="0"/>
        </a:p>
      </dsp:txBody>
      <dsp:txXfrm>
        <a:off x="2533575" y="1836072"/>
        <a:ext cx="3162448" cy="1264979"/>
      </dsp:txXfrm>
    </dsp:sp>
    <dsp:sp modelId="{9D4A133A-E644-447E-89D2-EBE5656557D8}">
      <dsp:nvSpPr>
        <dsp:cNvPr id="0" name=""/>
        <dsp:cNvSpPr/>
      </dsp:nvSpPr>
      <dsp:spPr>
        <a:xfrm>
          <a:off x="5063534" y="1836072"/>
          <a:ext cx="3162448" cy="1264979"/>
        </a:xfrm>
        <a:prstGeom prst="chevron">
          <a:avLst/>
        </a:prstGeom>
        <a:solidFill>
          <a:schemeClr val="accent1">
            <a:shade val="80000"/>
            <a:hueOff val="85316"/>
            <a:satOff val="-970"/>
            <a:lumOff val="2348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85344" rIns="42672" bIns="8534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Primary</a:t>
          </a:r>
          <a:endParaRPr lang="en-US" sz="3200" kern="1200" dirty="0"/>
        </a:p>
      </dsp:txBody>
      <dsp:txXfrm>
        <a:off x="5063534" y="1836072"/>
        <a:ext cx="3162448" cy="126497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264016-6F18-654E-B5D4-9E7C8C34157D}" type="datetimeFigureOut">
              <a:rPr lang="en-US" smtClean="0"/>
              <a:pPr/>
              <a:t>10/21/10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BBAB2C-ED56-4F4B-8791-252E6C1725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36BE7-F045-461A-87B3-EC2C3BC94AC3}" type="datetimeFigureOut">
              <a:rPr lang="en-US" smtClean="0"/>
              <a:pPr/>
              <a:t>10/21/10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FA2E50-88CA-4E4C-B332-EB4C4D8C73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Feminist analysis.  SV occurs</a:t>
            </a:r>
            <a:r>
              <a:rPr lang="en-US" baseline="0" dirty="0" smtClean="0"/>
              <a:t> because of way men and women are socialized.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A2E50-88CA-4E4C-B332-EB4C4D8C730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PEC – SHWG - OYSHP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A2E50-88CA-4E4C-B332-EB4C4D8C730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2F99BE-E81F-4EDA-B0C1-0F20D44688B7}" type="slidenum">
              <a:rPr lang="en-US" smtClean="0">
                <a:latin typeface="Arial" pitchFamily="34" charset="0"/>
              </a:rPr>
              <a:pPr/>
              <a:t>16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15 of Oregon’s 36 counties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SV</a:t>
            </a:r>
            <a:r>
              <a:rPr lang="en-US" baseline="0" dirty="0" smtClean="0"/>
              <a:t> intersects with all public health issues. Shared risk and protective factors.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A2E50-88CA-4E4C-B332-EB4C4D8C730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A638271A-29B2-BE47-8AD7-3CE4CD92CFC9}" type="datetime1">
              <a:rPr lang="en-US" smtClean="0"/>
              <a:pPr/>
              <a:t>10/21/10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E011D386-1314-485B-A608-F9BE37F8B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EB990-3775-EC41-B6E3-B661EB9762C8}" type="datetime1">
              <a:rPr lang="en-US" smtClean="0"/>
              <a:pPr/>
              <a:t>10/21/10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D386-1314-485B-A608-F9BE37F8BD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35C24-357A-DC44-A570-2E9C95E18E01}" type="datetime1">
              <a:rPr lang="en-US" smtClean="0"/>
              <a:pPr/>
              <a:t>10/21/10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D386-1314-485B-A608-F9BE37F8B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76110-A2BA-C243-B397-36666BBA74BE}" type="datetime1">
              <a:rPr lang="en-US" smtClean="0"/>
              <a:pPr/>
              <a:t>10/21/10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D386-1314-485B-A608-F9BE37F8B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42887774-5C60-974B-BB5A-1F29EA22EB0F}" type="datetime1">
              <a:rPr lang="en-US" smtClean="0"/>
              <a:pPr/>
              <a:t>10/21/10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011D386-1314-485B-A608-F9BE37F8B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F9A4-6A7A-E54F-8422-460B47BD6AC1}" type="datetime1">
              <a:rPr lang="en-US" smtClean="0"/>
              <a:pPr/>
              <a:t>10/21/10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D386-1314-485B-A608-F9BE37F8B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6382D-6816-7E48-8867-C861B629C216}" type="datetime1">
              <a:rPr lang="en-US" smtClean="0"/>
              <a:pPr/>
              <a:t>10/21/10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D386-1314-485B-A608-F9BE37F8B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0045C-47A6-B54B-9EF9-662D31764F26}" type="datetime1">
              <a:rPr lang="en-US" smtClean="0"/>
              <a:pPr/>
              <a:t>10/21/10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D386-1314-485B-A608-F9BE37F8B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8E436-BC71-F44D-949A-3334247500C6}" type="datetime1">
              <a:rPr lang="en-US" smtClean="0"/>
              <a:pPr/>
              <a:t>10/21/10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D386-1314-485B-A608-F9BE37F8B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DEFE7-F721-C74D-950F-2480A92C5BB8}" type="datetime1">
              <a:rPr lang="en-US" smtClean="0"/>
              <a:pPr/>
              <a:t>10/21/10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D386-1314-485B-A608-F9BE37F8B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9C544-200F-EE47-891C-43F4B40D5209}" type="datetime1">
              <a:rPr lang="en-US" smtClean="0"/>
              <a:pPr/>
              <a:t>10/21/10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D386-1314-485B-A608-F9BE37F8B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8A0F8C3-8EBE-F941-95D7-5F400A60A993}" type="datetime1">
              <a:rPr lang="en-US" smtClean="0"/>
              <a:pPr/>
              <a:t>10/21/10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011D386-1314-485B-A608-F9BE37F8B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4" Type="http://schemas.openxmlformats.org/officeDocument/2006/relationships/image" Target="../media/image23.gif"/><Relationship Id="rId5" Type="http://schemas.openxmlformats.org/officeDocument/2006/relationships/image" Target="../media/image24.jpeg"/><Relationship Id="rId6" Type="http://schemas.openxmlformats.org/officeDocument/2006/relationships/image" Target="../media/image25.gif"/><Relationship Id="rId7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gif"/><Relationship Id="rId3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5" Type="http://schemas.openxmlformats.org/officeDocument/2006/relationships/image" Target="../media/image34.jpeg"/><Relationship Id="rId6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hyperlink" Target="mailto:ashleymaier@oregonsatf.org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304800"/>
            <a:ext cx="4267200" cy="3159301"/>
          </a:xfrm>
          <a:prstGeom prst="rect">
            <a:avLst/>
          </a:prstGeom>
        </p:spPr>
      </p:pic>
      <p:pic>
        <p:nvPicPr>
          <p:cNvPr id="5" name="Picture 4" descr="SVP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914400"/>
            <a:ext cx="2514600" cy="25146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219200" y="3657600"/>
            <a:ext cx="68580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Ashley Maier</a:t>
            </a:r>
            <a:br>
              <a:rPr lang="en-US" dirty="0" smtClean="0"/>
            </a:br>
            <a:r>
              <a:rPr lang="en-US" sz="2667" dirty="0" smtClean="0"/>
              <a:t>Oregon Attorney General’s </a:t>
            </a:r>
            <a:br>
              <a:rPr lang="en-US" sz="2667" dirty="0" smtClean="0"/>
            </a:br>
            <a:r>
              <a:rPr lang="en-US" sz="2667" dirty="0" smtClean="0"/>
              <a:t>Sexual Assault Task Force</a:t>
            </a:r>
            <a:endParaRPr lang="en-US" sz="2667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Oregon Public Health Association Annual Conference</a:t>
            </a:r>
          </a:p>
          <a:p>
            <a:r>
              <a:rPr lang="en-US" dirty="0" smtClean="0"/>
              <a:t>October 18, 2010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D386-1314-485B-A608-F9BE37F8BD1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relationship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133600"/>
            <a:ext cx="6333551" cy="2627058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D386-1314-485B-A608-F9BE37F8BD1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community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209800"/>
            <a:ext cx="6137867" cy="2838894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D386-1314-485B-A608-F9BE37F8BD19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 descr="OMAV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304800"/>
            <a:ext cx="259080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institution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828800"/>
            <a:ext cx="6400800" cy="3067868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304800"/>
            <a:ext cx="1814877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28600"/>
            <a:ext cx="1771084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D386-1314-485B-A608-F9BE37F8BD1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societa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905000"/>
            <a:ext cx="7509462" cy="3507930"/>
          </a:xfrm>
          <a:prstGeom prst="rect">
            <a:avLst/>
          </a:prstGeom>
          <a:noFill/>
        </p:spPr>
      </p:pic>
      <p:pic>
        <p:nvPicPr>
          <p:cNvPr id="6" name="Picture 5" descr="OMAV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304800"/>
            <a:ext cx="2590800" cy="25908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D386-1314-485B-A608-F9BE37F8BD1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Statewide Strategic Planning Priorities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880634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819400"/>
            <a:ext cx="8411034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191000"/>
            <a:ext cx="7880039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D386-1314-485B-A608-F9BE37F8BD1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Rape Prevention Education Funding (VAWA)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D386-1314-485B-A608-F9BE37F8BD1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3" name="Freeform 2"/>
          <p:cNvSpPr>
            <a:spLocks/>
          </p:cNvSpPr>
          <p:nvPr/>
        </p:nvSpPr>
        <p:spPr bwMode="auto">
          <a:xfrm>
            <a:off x="914400" y="2935288"/>
            <a:ext cx="385763" cy="835025"/>
          </a:xfrm>
          <a:custGeom>
            <a:avLst/>
            <a:gdLst>
              <a:gd name="T0" fmla="*/ 0 w 266"/>
              <a:gd name="T1" fmla="*/ 596 h 597"/>
              <a:gd name="T2" fmla="*/ 172 w 266"/>
              <a:gd name="T3" fmla="*/ 594 h 597"/>
              <a:gd name="T4" fmla="*/ 194 w 266"/>
              <a:gd name="T5" fmla="*/ 487 h 597"/>
              <a:gd name="T6" fmla="*/ 260 w 266"/>
              <a:gd name="T7" fmla="*/ 486 h 597"/>
              <a:gd name="T8" fmla="*/ 265 w 266"/>
              <a:gd name="T9" fmla="*/ 258 h 597"/>
              <a:gd name="T10" fmla="*/ 202 w 266"/>
              <a:gd name="T11" fmla="*/ 228 h 597"/>
              <a:gd name="T12" fmla="*/ 210 w 266"/>
              <a:gd name="T13" fmla="*/ 6 h 597"/>
              <a:gd name="T14" fmla="*/ 68 w 266"/>
              <a:gd name="T15" fmla="*/ 0 h 597"/>
              <a:gd name="T16" fmla="*/ 0 w 266"/>
              <a:gd name="T17" fmla="*/ 596 h 597"/>
              <a:gd name="T18" fmla="*/ 0 w 266"/>
              <a:gd name="T19" fmla="*/ 596 h 59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66"/>
              <a:gd name="T31" fmla="*/ 0 h 597"/>
              <a:gd name="T32" fmla="*/ 266 w 266"/>
              <a:gd name="T33" fmla="*/ 597 h 59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66" h="597">
                <a:moveTo>
                  <a:pt x="0" y="596"/>
                </a:moveTo>
                <a:lnTo>
                  <a:pt x="172" y="594"/>
                </a:lnTo>
                <a:lnTo>
                  <a:pt x="194" y="487"/>
                </a:lnTo>
                <a:lnTo>
                  <a:pt x="260" y="486"/>
                </a:lnTo>
                <a:lnTo>
                  <a:pt x="265" y="258"/>
                </a:lnTo>
                <a:lnTo>
                  <a:pt x="202" y="228"/>
                </a:lnTo>
                <a:lnTo>
                  <a:pt x="210" y="6"/>
                </a:lnTo>
                <a:lnTo>
                  <a:pt x="68" y="0"/>
                </a:lnTo>
                <a:lnTo>
                  <a:pt x="0" y="596"/>
                </a:lnTo>
              </a:path>
            </a:pathLst>
          </a:custGeom>
          <a:noFill/>
          <a:ln w="1841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684" name="Freeform 3"/>
          <p:cNvSpPr>
            <a:spLocks/>
          </p:cNvSpPr>
          <p:nvPr/>
        </p:nvSpPr>
        <p:spPr bwMode="auto">
          <a:xfrm>
            <a:off x="4529138" y="1930400"/>
            <a:ext cx="1116012" cy="1117600"/>
          </a:xfrm>
          <a:custGeom>
            <a:avLst/>
            <a:gdLst>
              <a:gd name="T0" fmla="*/ 8 w 774"/>
              <a:gd name="T1" fmla="*/ 326 h 798"/>
              <a:gd name="T2" fmla="*/ 0 w 774"/>
              <a:gd name="T3" fmla="*/ 85 h 798"/>
              <a:gd name="T4" fmla="*/ 139 w 774"/>
              <a:gd name="T5" fmla="*/ 76 h 798"/>
              <a:gd name="T6" fmla="*/ 248 w 774"/>
              <a:gd name="T7" fmla="*/ 13 h 798"/>
              <a:gd name="T8" fmla="*/ 762 w 774"/>
              <a:gd name="T9" fmla="*/ 0 h 798"/>
              <a:gd name="T10" fmla="*/ 767 w 774"/>
              <a:gd name="T11" fmla="*/ 4 h 798"/>
              <a:gd name="T12" fmla="*/ 773 w 774"/>
              <a:gd name="T13" fmla="*/ 110 h 798"/>
              <a:gd name="T14" fmla="*/ 700 w 774"/>
              <a:gd name="T15" fmla="*/ 241 h 798"/>
              <a:gd name="T16" fmla="*/ 705 w 774"/>
              <a:gd name="T17" fmla="*/ 415 h 798"/>
              <a:gd name="T18" fmla="*/ 665 w 774"/>
              <a:gd name="T19" fmla="*/ 452 h 798"/>
              <a:gd name="T20" fmla="*/ 539 w 774"/>
              <a:gd name="T21" fmla="*/ 449 h 798"/>
              <a:gd name="T22" fmla="*/ 539 w 774"/>
              <a:gd name="T23" fmla="*/ 507 h 798"/>
              <a:gd name="T24" fmla="*/ 398 w 774"/>
              <a:gd name="T25" fmla="*/ 517 h 798"/>
              <a:gd name="T26" fmla="*/ 420 w 774"/>
              <a:gd name="T27" fmla="*/ 634 h 798"/>
              <a:gd name="T28" fmla="*/ 480 w 774"/>
              <a:gd name="T29" fmla="*/ 632 h 798"/>
              <a:gd name="T30" fmla="*/ 496 w 774"/>
              <a:gd name="T31" fmla="*/ 788 h 798"/>
              <a:gd name="T32" fmla="*/ 151 w 774"/>
              <a:gd name="T33" fmla="*/ 797 h 798"/>
              <a:gd name="T34" fmla="*/ 155 w 774"/>
              <a:gd name="T35" fmla="*/ 391 h 798"/>
              <a:gd name="T36" fmla="*/ 103 w 774"/>
              <a:gd name="T37" fmla="*/ 388 h 798"/>
              <a:gd name="T38" fmla="*/ 102 w 774"/>
              <a:gd name="T39" fmla="*/ 326 h 798"/>
              <a:gd name="T40" fmla="*/ 8 w 774"/>
              <a:gd name="T41" fmla="*/ 326 h 798"/>
              <a:gd name="T42" fmla="*/ 8 w 774"/>
              <a:gd name="T43" fmla="*/ 326 h 79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774"/>
              <a:gd name="T67" fmla="*/ 0 h 798"/>
              <a:gd name="T68" fmla="*/ 774 w 774"/>
              <a:gd name="T69" fmla="*/ 798 h 79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774" h="798">
                <a:moveTo>
                  <a:pt x="8" y="326"/>
                </a:moveTo>
                <a:lnTo>
                  <a:pt x="0" y="85"/>
                </a:lnTo>
                <a:lnTo>
                  <a:pt x="139" y="76"/>
                </a:lnTo>
                <a:lnTo>
                  <a:pt x="248" y="13"/>
                </a:lnTo>
                <a:lnTo>
                  <a:pt x="762" y="0"/>
                </a:lnTo>
                <a:lnTo>
                  <a:pt x="767" y="4"/>
                </a:lnTo>
                <a:lnTo>
                  <a:pt x="773" y="110"/>
                </a:lnTo>
                <a:lnTo>
                  <a:pt x="700" y="241"/>
                </a:lnTo>
                <a:lnTo>
                  <a:pt x="705" y="415"/>
                </a:lnTo>
                <a:lnTo>
                  <a:pt x="665" y="452"/>
                </a:lnTo>
                <a:lnTo>
                  <a:pt x="539" y="449"/>
                </a:lnTo>
                <a:lnTo>
                  <a:pt x="539" y="507"/>
                </a:lnTo>
                <a:lnTo>
                  <a:pt x="398" y="517"/>
                </a:lnTo>
                <a:lnTo>
                  <a:pt x="420" y="634"/>
                </a:lnTo>
                <a:lnTo>
                  <a:pt x="480" y="632"/>
                </a:lnTo>
                <a:lnTo>
                  <a:pt x="496" y="788"/>
                </a:lnTo>
                <a:lnTo>
                  <a:pt x="151" y="797"/>
                </a:lnTo>
                <a:lnTo>
                  <a:pt x="155" y="391"/>
                </a:lnTo>
                <a:lnTo>
                  <a:pt x="103" y="388"/>
                </a:lnTo>
                <a:lnTo>
                  <a:pt x="102" y="326"/>
                </a:lnTo>
                <a:lnTo>
                  <a:pt x="8" y="326"/>
                </a:lnTo>
              </a:path>
            </a:pathLst>
          </a:custGeom>
          <a:solidFill>
            <a:srgbClr val="FFFFFF"/>
          </a:solidFill>
          <a:ln w="1841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685" name="Freeform 4"/>
          <p:cNvSpPr>
            <a:spLocks/>
          </p:cNvSpPr>
          <p:nvPr/>
        </p:nvSpPr>
        <p:spPr bwMode="auto">
          <a:xfrm>
            <a:off x="5635625" y="1919288"/>
            <a:ext cx="1174750" cy="996950"/>
          </a:xfrm>
          <a:custGeom>
            <a:avLst/>
            <a:gdLst>
              <a:gd name="T0" fmla="*/ 6 w 814"/>
              <a:gd name="T1" fmla="*/ 118 h 712"/>
              <a:gd name="T2" fmla="*/ 0 w 814"/>
              <a:gd name="T3" fmla="*/ 12 h 712"/>
              <a:gd name="T4" fmla="*/ 196 w 814"/>
              <a:gd name="T5" fmla="*/ 5 h 712"/>
              <a:gd name="T6" fmla="*/ 272 w 814"/>
              <a:gd name="T7" fmla="*/ 2 h 712"/>
              <a:gd name="T8" fmla="*/ 559 w 814"/>
              <a:gd name="T9" fmla="*/ 0 h 712"/>
              <a:gd name="T10" fmla="*/ 644 w 814"/>
              <a:gd name="T11" fmla="*/ 111 h 712"/>
              <a:gd name="T12" fmla="*/ 750 w 814"/>
              <a:gd name="T13" fmla="*/ 160 h 712"/>
              <a:gd name="T14" fmla="*/ 813 w 814"/>
              <a:gd name="T15" fmla="*/ 265 h 712"/>
              <a:gd name="T16" fmla="*/ 717 w 814"/>
              <a:gd name="T17" fmla="*/ 563 h 712"/>
              <a:gd name="T18" fmla="*/ 664 w 814"/>
              <a:gd name="T19" fmla="*/ 709 h 712"/>
              <a:gd name="T20" fmla="*/ 406 w 814"/>
              <a:gd name="T21" fmla="*/ 711 h 712"/>
              <a:gd name="T22" fmla="*/ 401 w 814"/>
              <a:gd name="T23" fmla="*/ 646 h 712"/>
              <a:gd name="T24" fmla="*/ 285 w 814"/>
              <a:gd name="T25" fmla="*/ 648 h 712"/>
              <a:gd name="T26" fmla="*/ 190 w 814"/>
              <a:gd name="T27" fmla="*/ 491 h 712"/>
              <a:gd name="T28" fmla="*/ 114 w 814"/>
              <a:gd name="T29" fmla="*/ 246 h 712"/>
              <a:gd name="T30" fmla="*/ 132 w 814"/>
              <a:gd name="T31" fmla="*/ 118 h 712"/>
              <a:gd name="T32" fmla="*/ 6 w 814"/>
              <a:gd name="T33" fmla="*/ 118 h 712"/>
              <a:gd name="T34" fmla="*/ 6 w 814"/>
              <a:gd name="T35" fmla="*/ 118 h 7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814"/>
              <a:gd name="T55" fmla="*/ 0 h 712"/>
              <a:gd name="T56" fmla="*/ 814 w 814"/>
              <a:gd name="T57" fmla="*/ 712 h 71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814" h="712">
                <a:moveTo>
                  <a:pt x="6" y="118"/>
                </a:moveTo>
                <a:lnTo>
                  <a:pt x="0" y="12"/>
                </a:lnTo>
                <a:lnTo>
                  <a:pt x="196" y="5"/>
                </a:lnTo>
                <a:lnTo>
                  <a:pt x="272" y="2"/>
                </a:lnTo>
                <a:lnTo>
                  <a:pt x="559" y="0"/>
                </a:lnTo>
                <a:lnTo>
                  <a:pt x="644" y="111"/>
                </a:lnTo>
                <a:lnTo>
                  <a:pt x="750" y="160"/>
                </a:lnTo>
                <a:lnTo>
                  <a:pt x="813" y="265"/>
                </a:lnTo>
                <a:lnTo>
                  <a:pt x="717" y="563"/>
                </a:lnTo>
                <a:lnTo>
                  <a:pt x="664" y="709"/>
                </a:lnTo>
                <a:lnTo>
                  <a:pt x="406" y="711"/>
                </a:lnTo>
                <a:lnTo>
                  <a:pt x="401" y="646"/>
                </a:lnTo>
                <a:lnTo>
                  <a:pt x="285" y="648"/>
                </a:lnTo>
                <a:lnTo>
                  <a:pt x="190" y="491"/>
                </a:lnTo>
                <a:lnTo>
                  <a:pt x="114" y="246"/>
                </a:lnTo>
                <a:lnTo>
                  <a:pt x="132" y="118"/>
                </a:lnTo>
                <a:lnTo>
                  <a:pt x="6" y="118"/>
                </a:lnTo>
              </a:path>
            </a:pathLst>
          </a:custGeom>
          <a:solidFill>
            <a:srgbClr val="FFFFFF"/>
          </a:solidFill>
          <a:ln w="1841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686" name="Freeform 5"/>
          <p:cNvSpPr>
            <a:spLocks/>
          </p:cNvSpPr>
          <p:nvPr/>
        </p:nvSpPr>
        <p:spPr bwMode="auto">
          <a:xfrm>
            <a:off x="1865313" y="2232025"/>
            <a:ext cx="841375" cy="322263"/>
          </a:xfrm>
          <a:custGeom>
            <a:avLst/>
            <a:gdLst>
              <a:gd name="T0" fmla="*/ 0 w 583"/>
              <a:gd name="T1" fmla="*/ 0 h 229"/>
              <a:gd name="T2" fmla="*/ 88 w 583"/>
              <a:gd name="T3" fmla="*/ 228 h 229"/>
              <a:gd name="T4" fmla="*/ 582 w 583"/>
              <a:gd name="T5" fmla="*/ 215 h 229"/>
              <a:gd name="T6" fmla="*/ 534 w 583"/>
              <a:gd name="T7" fmla="*/ 173 h 229"/>
              <a:gd name="T8" fmla="*/ 520 w 583"/>
              <a:gd name="T9" fmla="*/ 67 h 229"/>
              <a:gd name="T10" fmla="*/ 345 w 583"/>
              <a:gd name="T11" fmla="*/ 138 h 229"/>
              <a:gd name="T12" fmla="*/ 96 w 583"/>
              <a:gd name="T13" fmla="*/ 77 h 229"/>
              <a:gd name="T14" fmla="*/ 68 w 583"/>
              <a:gd name="T15" fmla="*/ 0 h 229"/>
              <a:gd name="T16" fmla="*/ 0 w 583"/>
              <a:gd name="T17" fmla="*/ 0 h 229"/>
              <a:gd name="T18" fmla="*/ 0 w 583"/>
              <a:gd name="T19" fmla="*/ 0 h 22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83"/>
              <a:gd name="T31" fmla="*/ 0 h 229"/>
              <a:gd name="T32" fmla="*/ 583 w 583"/>
              <a:gd name="T33" fmla="*/ 229 h 22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83" h="229">
                <a:moveTo>
                  <a:pt x="0" y="0"/>
                </a:moveTo>
                <a:lnTo>
                  <a:pt x="88" y="228"/>
                </a:lnTo>
                <a:lnTo>
                  <a:pt x="582" y="215"/>
                </a:lnTo>
                <a:lnTo>
                  <a:pt x="534" y="173"/>
                </a:lnTo>
                <a:lnTo>
                  <a:pt x="520" y="67"/>
                </a:lnTo>
                <a:lnTo>
                  <a:pt x="345" y="138"/>
                </a:lnTo>
                <a:lnTo>
                  <a:pt x="96" y="77"/>
                </a:lnTo>
                <a:lnTo>
                  <a:pt x="68" y="0"/>
                </a:lnTo>
                <a:lnTo>
                  <a:pt x="0" y="0"/>
                </a:lnTo>
              </a:path>
            </a:pathLst>
          </a:custGeom>
          <a:solidFill>
            <a:srgbClr val="DBDBDB"/>
          </a:solidFill>
          <a:ln w="1841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687" name="Freeform 6"/>
          <p:cNvSpPr>
            <a:spLocks/>
          </p:cNvSpPr>
          <p:nvPr/>
        </p:nvSpPr>
        <p:spPr bwMode="auto">
          <a:xfrm>
            <a:off x="1014413" y="2143125"/>
            <a:ext cx="557212" cy="801688"/>
          </a:xfrm>
          <a:custGeom>
            <a:avLst/>
            <a:gdLst>
              <a:gd name="T0" fmla="*/ 0 w 387"/>
              <a:gd name="T1" fmla="*/ 565 h 572"/>
              <a:gd name="T2" fmla="*/ 37 w 387"/>
              <a:gd name="T3" fmla="*/ 215 h 572"/>
              <a:gd name="T4" fmla="*/ 86 w 387"/>
              <a:gd name="T5" fmla="*/ 221 h 572"/>
              <a:gd name="T6" fmla="*/ 48 w 387"/>
              <a:gd name="T7" fmla="*/ 0 h 572"/>
              <a:gd name="T8" fmla="*/ 357 w 387"/>
              <a:gd name="T9" fmla="*/ 11 h 572"/>
              <a:gd name="T10" fmla="*/ 355 w 387"/>
              <a:gd name="T11" fmla="*/ 68 h 572"/>
              <a:gd name="T12" fmla="*/ 287 w 387"/>
              <a:gd name="T13" fmla="*/ 79 h 572"/>
              <a:gd name="T14" fmla="*/ 386 w 387"/>
              <a:gd name="T15" fmla="*/ 153 h 572"/>
              <a:gd name="T16" fmla="*/ 307 w 387"/>
              <a:gd name="T17" fmla="*/ 210 h 572"/>
              <a:gd name="T18" fmla="*/ 296 w 387"/>
              <a:gd name="T19" fmla="*/ 280 h 572"/>
              <a:gd name="T20" fmla="*/ 289 w 387"/>
              <a:gd name="T21" fmla="*/ 444 h 572"/>
              <a:gd name="T22" fmla="*/ 123 w 387"/>
              <a:gd name="T23" fmla="*/ 440 h 572"/>
              <a:gd name="T24" fmla="*/ 142 w 387"/>
              <a:gd name="T25" fmla="*/ 549 h 572"/>
              <a:gd name="T26" fmla="*/ 142 w 387"/>
              <a:gd name="T27" fmla="*/ 571 h 572"/>
              <a:gd name="T28" fmla="*/ 0 w 387"/>
              <a:gd name="T29" fmla="*/ 565 h 572"/>
              <a:gd name="T30" fmla="*/ 0 w 387"/>
              <a:gd name="T31" fmla="*/ 565 h 5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87"/>
              <a:gd name="T49" fmla="*/ 0 h 572"/>
              <a:gd name="T50" fmla="*/ 387 w 387"/>
              <a:gd name="T51" fmla="*/ 572 h 5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87" h="572">
                <a:moveTo>
                  <a:pt x="0" y="565"/>
                </a:moveTo>
                <a:lnTo>
                  <a:pt x="37" y="215"/>
                </a:lnTo>
                <a:lnTo>
                  <a:pt x="86" y="221"/>
                </a:lnTo>
                <a:lnTo>
                  <a:pt x="48" y="0"/>
                </a:lnTo>
                <a:lnTo>
                  <a:pt x="357" y="11"/>
                </a:lnTo>
                <a:lnTo>
                  <a:pt x="355" y="68"/>
                </a:lnTo>
                <a:lnTo>
                  <a:pt x="287" y="79"/>
                </a:lnTo>
                <a:lnTo>
                  <a:pt x="386" y="153"/>
                </a:lnTo>
                <a:lnTo>
                  <a:pt x="307" y="210"/>
                </a:lnTo>
                <a:lnTo>
                  <a:pt x="296" y="280"/>
                </a:lnTo>
                <a:lnTo>
                  <a:pt x="289" y="444"/>
                </a:lnTo>
                <a:lnTo>
                  <a:pt x="123" y="440"/>
                </a:lnTo>
                <a:lnTo>
                  <a:pt x="142" y="549"/>
                </a:lnTo>
                <a:lnTo>
                  <a:pt x="142" y="571"/>
                </a:lnTo>
                <a:lnTo>
                  <a:pt x="0" y="565"/>
                </a:lnTo>
              </a:path>
            </a:pathLst>
          </a:custGeom>
          <a:solidFill>
            <a:srgbClr val="DBDBDB"/>
          </a:solidFill>
          <a:ln w="1841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68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0" y="381000"/>
            <a:ext cx="7086600" cy="855663"/>
          </a:xfrm>
        </p:spPr>
        <p:txBody>
          <a:bodyPr lIns="0" tIns="0" rIns="0" bIns="0" anchor="ctr">
            <a:normAutofit fontScale="77500" lnSpcReduction="20000"/>
          </a:bodyPr>
          <a:lstStyle/>
          <a:p>
            <a:pPr marL="0" indent="0" algn="ctr" defTabSz="471488">
              <a:lnSpc>
                <a:spcPct val="90000"/>
              </a:lnSpc>
              <a:spcBef>
                <a:spcPct val="0"/>
              </a:spcBef>
              <a:buClr>
                <a:srgbClr val="000000"/>
              </a:buClr>
              <a:buSzPct val="90000"/>
              <a:buFont typeface="Monotype Sorts"/>
              <a:buNone/>
            </a:pPr>
            <a:r>
              <a:rPr lang="en-US" sz="3600" b="1" dirty="0" smtClean="0">
                <a:solidFill>
                  <a:srgbClr val="000000"/>
                </a:solidFill>
              </a:rPr>
              <a:t>Rape Prevention &amp; Education Programs</a:t>
            </a:r>
            <a:r>
              <a:rPr lang="en-US" sz="3700" b="1" dirty="0" smtClean="0">
                <a:solidFill>
                  <a:srgbClr val="000000"/>
                </a:solidFill>
              </a:rPr>
              <a:t> </a:t>
            </a:r>
          </a:p>
          <a:p>
            <a:pPr marL="0" indent="0" algn="ctr" defTabSz="471488">
              <a:lnSpc>
                <a:spcPct val="90000"/>
              </a:lnSpc>
              <a:spcBef>
                <a:spcPct val="0"/>
              </a:spcBef>
              <a:buClr>
                <a:srgbClr val="000000"/>
              </a:buClr>
              <a:buSzPct val="90000"/>
              <a:buFont typeface="Monotype Sorts"/>
              <a:buNone/>
            </a:pPr>
            <a:r>
              <a:rPr lang="en-US" sz="2500" b="1" dirty="0" smtClean="0">
                <a:solidFill>
                  <a:srgbClr val="000000"/>
                </a:solidFill>
              </a:rPr>
              <a:t>2005-2010</a:t>
            </a:r>
          </a:p>
        </p:txBody>
      </p:sp>
      <p:sp>
        <p:nvSpPr>
          <p:cNvPr id="199689" name="Freeform 8"/>
          <p:cNvSpPr>
            <a:spLocks/>
          </p:cNvSpPr>
          <p:nvPr/>
        </p:nvSpPr>
        <p:spPr bwMode="auto">
          <a:xfrm>
            <a:off x="2614613" y="2257425"/>
            <a:ext cx="390525" cy="500063"/>
          </a:xfrm>
          <a:custGeom>
            <a:avLst/>
            <a:gdLst>
              <a:gd name="T0" fmla="*/ 14 w 270"/>
              <a:gd name="T1" fmla="*/ 155 h 357"/>
              <a:gd name="T2" fmla="*/ 0 w 270"/>
              <a:gd name="T3" fmla="*/ 49 h 357"/>
              <a:gd name="T4" fmla="*/ 51 w 270"/>
              <a:gd name="T5" fmla="*/ 10 h 357"/>
              <a:gd name="T6" fmla="*/ 218 w 270"/>
              <a:gd name="T7" fmla="*/ 0 h 357"/>
              <a:gd name="T8" fmla="*/ 269 w 270"/>
              <a:gd name="T9" fmla="*/ 14 h 357"/>
              <a:gd name="T10" fmla="*/ 239 w 270"/>
              <a:gd name="T11" fmla="*/ 356 h 357"/>
              <a:gd name="T12" fmla="*/ 133 w 270"/>
              <a:gd name="T13" fmla="*/ 354 h 357"/>
              <a:gd name="T14" fmla="*/ 123 w 270"/>
              <a:gd name="T15" fmla="*/ 261 h 357"/>
              <a:gd name="T16" fmla="*/ 62 w 270"/>
              <a:gd name="T17" fmla="*/ 197 h 357"/>
              <a:gd name="T18" fmla="*/ 14 w 270"/>
              <a:gd name="T19" fmla="*/ 155 h 357"/>
              <a:gd name="T20" fmla="*/ 14 w 270"/>
              <a:gd name="T21" fmla="*/ 155 h 35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70"/>
              <a:gd name="T34" fmla="*/ 0 h 357"/>
              <a:gd name="T35" fmla="*/ 270 w 270"/>
              <a:gd name="T36" fmla="*/ 357 h 35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70" h="357">
                <a:moveTo>
                  <a:pt x="14" y="155"/>
                </a:moveTo>
                <a:lnTo>
                  <a:pt x="0" y="49"/>
                </a:lnTo>
                <a:lnTo>
                  <a:pt x="51" y="10"/>
                </a:lnTo>
                <a:lnTo>
                  <a:pt x="218" y="0"/>
                </a:lnTo>
                <a:lnTo>
                  <a:pt x="269" y="14"/>
                </a:lnTo>
                <a:lnTo>
                  <a:pt x="239" y="356"/>
                </a:lnTo>
                <a:lnTo>
                  <a:pt x="133" y="354"/>
                </a:lnTo>
                <a:lnTo>
                  <a:pt x="123" y="261"/>
                </a:lnTo>
                <a:lnTo>
                  <a:pt x="62" y="197"/>
                </a:lnTo>
                <a:lnTo>
                  <a:pt x="14" y="155"/>
                </a:lnTo>
              </a:path>
            </a:pathLst>
          </a:custGeom>
          <a:solidFill>
            <a:srgbClr val="DBDBDB"/>
          </a:solidFill>
          <a:ln w="1841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690" name="Freeform 9"/>
          <p:cNvSpPr>
            <a:spLocks/>
          </p:cNvSpPr>
          <p:nvPr/>
        </p:nvSpPr>
        <p:spPr bwMode="auto">
          <a:xfrm>
            <a:off x="785813" y="4129088"/>
            <a:ext cx="1730375" cy="1385887"/>
          </a:xfrm>
          <a:custGeom>
            <a:avLst/>
            <a:gdLst>
              <a:gd name="T0" fmla="*/ 0 w 1199"/>
              <a:gd name="T1" fmla="*/ 252 h 989"/>
              <a:gd name="T2" fmla="*/ 33 w 1199"/>
              <a:gd name="T3" fmla="*/ 62 h 989"/>
              <a:gd name="T4" fmla="*/ 130 w 1199"/>
              <a:gd name="T5" fmla="*/ 65 h 989"/>
              <a:gd name="T6" fmla="*/ 271 w 1199"/>
              <a:gd name="T7" fmla="*/ 0 h 989"/>
              <a:gd name="T8" fmla="*/ 393 w 1199"/>
              <a:gd name="T9" fmla="*/ 111 h 989"/>
              <a:gd name="T10" fmla="*/ 574 w 1199"/>
              <a:gd name="T11" fmla="*/ 141 h 989"/>
              <a:gd name="T12" fmla="*/ 588 w 1199"/>
              <a:gd name="T13" fmla="*/ 330 h 989"/>
              <a:gd name="T14" fmla="*/ 785 w 1199"/>
              <a:gd name="T15" fmla="*/ 336 h 989"/>
              <a:gd name="T16" fmla="*/ 790 w 1199"/>
              <a:gd name="T17" fmla="*/ 416 h 989"/>
              <a:gd name="T18" fmla="*/ 1117 w 1199"/>
              <a:gd name="T19" fmla="*/ 425 h 989"/>
              <a:gd name="T20" fmla="*/ 1198 w 1199"/>
              <a:gd name="T21" fmla="*/ 567 h 989"/>
              <a:gd name="T22" fmla="*/ 1136 w 1199"/>
              <a:gd name="T23" fmla="*/ 710 h 989"/>
              <a:gd name="T24" fmla="*/ 1028 w 1199"/>
              <a:gd name="T25" fmla="*/ 710 h 989"/>
              <a:gd name="T26" fmla="*/ 1026 w 1199"/>
              <a:gd name="T27" fmla="*/ 764 h 989"/>
              <a:gd name="T28" fmla="*/ 879 w 1199"/>
              <a:gd name="T29" fmla="*/ 808 h 989"/>
              <a:gd name="T30" fmla="*/ 729 w 1199"/>
              <a:gd name="T31" fmla="*/ 929 h 989"/>
              <a:gd name="T32" fmla="*/ 540 w 1199"/>
              <a:gd name="T33" fmla="*/ 941 h 989"/>
              <a:gd name="T34" fmla="*/ 494 w 1199"/>
              <a:gd name="T35" fmla="*/ 985 h 989"/>
              <a:gd name="T36" fmla="*/ 416 w 1199"/>
              <a:gd name="T37" fmla="*/ 953 h 989"/>
              <a:gd name="T38" fmla="*/ 366 w 1199"/>
              <a:gd name="T39" fmla="*/ 988 h 989"/>
              <a:gd name="T40" fmla="*/ 226 w 1199"/>
              <a:gd name="T41" fmla="*/ 910 h 989"/>
              <a:gd name="T42" fmla="*/ 173 w 1199"/>
              <a:gd name="T43" fmla="*/ 876 h 989"/>
              <a:gd name="T44" fmla="*/ 178 w 1199"/>
              <a:gd name="T45" fmla="*/ 744 h 989"/>
              <a:gd name="T46" fmla="*/ 251 w 1199"/>
              <a:gd name="T47" fmla="*/ 656 h 989"/>
              <a:gd name="T48" fmla="*/ 221 w 1199"/>
              <a:gd name="T49" fmla="*/ 395 h 989"/>
              <a:gd name="T50" fmla="*/ 166 w 1199"/>
              <a:gd name="T51" fmla="*/ 259 h 989"/>
              <a:gd name="T52" fmla="*/ 0 w 1199"/>
              <a:gd name="T53" fmla="*/ 252 h 989"/>
              <a:gd name="T54" fmla="*/ 0 w 1199"/>
              <a:gd name="T55" fmla="*/ 252 h 98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199"/>
              <a:gd name="T85" fmla="*/ 0 h 989"/>
              <a:gd name="T86" fmla="*/ 1199 w 1199"/>
              <a:gd name="T87" fmla="*/ 989 h 98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199" h="989">
                <a:moveTo>
                  <a:pt x="0" y="252"/>
                </a:moveTo>
                <a:lnTo>
                  <a:pt x="33" y="62"/>
                </a:lnTo>
                <a:lnTo>
                  <a:pt x="130" y="65"/>
                </a:lnTo>
                <a:lnTo>
                  <a:pt x="271" y="0"/>
                </a:lnTo>
                <a:lnTo>
                  <a:pt x="393" y="111"/>
                </a:lnTo>
                <a:lnTo>
                  <a:pt x="574" y="141"/>
                </a:lnTo>
                <a:lnTo>
                  <a:pt x="588" y="330"/>
                </a:lnTo>
                <a:lnTo>
                  <a:pt x="785" y="336"/>
                </a:lnTo>
                <a:lnTo>
                  <a:pt x="790" y="416"/>
                </a:lnTo>
                <a:lnTo>
                  <a:pt x="1117" y="425"/>
                </a:lnTo>
                <a:lnTo>
                  <a:pt x="1198" y="567"/>
                </a:lnTo>
                <a:lnTo>
                  <a:pt x="1136" y="710"/>
                </a:lnTo>
                <a:lnTo>
                  <a:pt x="1028" y="710"/>
                </a:lnTo>
                <a:lnTo>
                  <a:pt x="1026" y="764"/>
                </a:lnTo>
                <a:lnTo>
                  <a:pt x="879" y="808"/>
                </a:lnTo>
                <a:lnTo>
                  <a:pt x="729" y="929"/>
                </a:lnTo>
                <a:lnTo>
                  <a:pt x="540" y="941"/>
                </a:lnTo>
                <a:lnTo>
                  <a:pt x="494" y="985"/>
                </a:lnTo>
                <a:lnTo>
                  <a:pt x="416" y="953"/>
                </a:lnTo>
                <a:lnTo>
                  <a:pt x="366" y="988"/>
                </a:lnTo>
                <a:lnTo>
                  <a:pt x="226" y="910"/>
                </a:lnTo>
                <a:lnTo>
                  <a:pt x="173" y="876"/>
                </a:lnTo>
                <a:lnTo>
                  <a:pt x="178" y="744"/>
                </a:lnTo>
                <a:lnTo>
                  <a:pt x="251" y="656"/>
                </a:lnTo>
                <a:lnTo>
                  <a:pt x="221" y="395"/>
                </a:lnTo>
                <a:lnTo>
                  <a:pt x="166" y="259"/>
                </a:lnTo>
                <a:lnTo>
                  <a:pt x="0" y="252"/>
                </a:lnTo>
              </a:path>
            </a:pathLst>
          </a:custGeom>
          <a:solidFill>
            <a:srgbClr val="FFFFFF"/>
          </a:solidFill>
          <a:ln w="1841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691" name="Freeform 10"/>
          <p:cNvSpPr>
            <a:spLocks/>
          </p:cNvSpPr>
          <p:nvPr/>
        </p:nvSpPr>
        <p:spPr bwMode="auto">
          <a:xfrm>
            <a:off x="833438" y="5403850"/>
            <a:ext cx="666750" cy="850900"/>
          </a:xfrm>
          <a:custGeom>
            <a:avLst/>
            <a:gdLst>
              <a:gd name="T0" fmla="*/ 0 w 463"/>
              <a:gd name="T1" fmla="*/ 285 h 607"/>
              <a:gd name="T2" fmla="*/ 32 w 463"/>
              <a:gd name="T3" fmla="*/ 212 h 607"/>
              <a:gd name="T4" fmla="*/ 88 w 463"/>
              <a:gd name="T5" fmla="*/ 210 h 607"/>
              <a:gd name="T6" fmla="*/ 194 w 463"/>
              <a:gd name="T7" fmla="*/ 0 h 607"/>
              <a:gd name="T8" fmla="*/ 334 w 463"/>
              <a:gd name="T9" fmla="*/ 78 h 607"/>
              <a:gd name="T10" fmla="*/ 384 w 463"/>
              <a:gd name="T11" fmla="*/ 43 h 607"/>
              <a:gd name="T12" fmla="*/ 462 w 463"/>
              <a:gd name="T13" fmla="*/ 75 h 607"/>
              <a:gd name="T14" fmla="*/ 436 w 463"/>
              <a:gd name="T15" fmla="*/ 606 h 607"/>
              <a:gd name="T16" fmla="*/ 266 w 463"/>
              <a:gd name="T17" fmla="*/ 599 h 607"/>
              <a:gd name="T18" fmla="*/ 99 w 463"/>
              <a:gd name="T19" fmla="*/ 592 h 607"/>
              <a:gd name="T20" fmla="*/ 118 w 463"/>
              <a:gd name="T21" fmla="*/ 356 h 607"/>
              <a:gd name="T22" fmla="*/ 0 w 463"/>
              <a:gd name="T23" fmla="*/ 285 h 607"/>
              <a:gd name="T24" fmla="*/ 0 w 463"/>
              <a:gd name="T25" fmla="*/ 285 h 6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63"/>
              <a:gd name="T40" fmla="*/ 0 h 607"/>
              <a:gd name="T41" fmla="*/ 463 w 463"/>
              <a:gd name="T42" fmla="*/ 607 h 6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63" h="607">
                <a:moveTo>
                  <a:pt x="0" y="285"/>
                </a:moveTo>
                <a:lnTo>
                  <a:pt x="32" y="212"/>
                </a:lnTo>
                <a:lnTo>
                  <a:pt x="88" y="210"/>
                </a:lnTo>
                <a:lnTo>
                  <a:pt x="194" y="0"/>
                </a:lnTo>
                <a:lnTo>
                  <a:pt x="334" y="78"/>
                </a:lnTo>
                <a:lnTo>
                  <a:pt x="384" y="43"/>
                </a:lnTo>
                <a:lnTo>
                  <a:pt x="462" y="75"/>
                </a:lnTo>
                <a:lnTo>
                  <a:pt x="436" y="606"/>
                </a:lnTo>
                <a:lnTo>
                  <a:pt x="266" y="599"/>
                </a:lnTo>
                <a:lnTo>
                  <a:pt x="99" y="592"/>
                </a:lnTo>
                <a:lnTo>
                  <a:pt x="118" y="356"/>
                </a:lnTo>
                <a:lnTo>
                  <a:pt x="0" y="285"/>
                </a:lnTo>
              </a:path>
            </a:pathLst>
          </a:custGeom>
          <a:solidFill>
            <a:srgbClr val="FFFFFF"/>
          </a:solidFill>
          <a:ln w="1841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692" name="Freeform 11"/>
          <p:cNvSpPr>
            <a:spLocks/>
          </p:cNvSpPr>
          <p:nvPr/>
        </p:nvSpPr>
        <p:spPr bwMode="auto">
          <a:xfrm>
            <a:off x="1427163" y="2159000"/>
            <a:ext cx="565150" cy="515938"/>
          </a:xfrm>
          <a:custGeom>
            <a:avLst/>
            <a:gdLst>
              <a:gd name="T0" fmla="*/ 9 w 392"/>
              <a:gd name="T1" fmla="*/ 269 h 369"/>
              <a:gd name="T2" fmla="*/ 20 w 392"/>
              <a:gd name="T3" fmla="*/ 199 h 369"/>
              <a:gd name="T4" fmla="*/ 99 w 392"/>
              <a:gd name="T5" fmla="*/ 142 h 369"/>
              <a:gd name="T6" fmla="*/ 0 w 392"/>
              <a:gd name="T7" fmla="*/ 68 h 369"/>
              <a:gd name="T8" fmla="*/ 68 w 392"/>
              <a:gd name="T9" fmla="*/ 57 h 369"/>
              <a:gd name="T10" fmla="*/ 70 w 392"/>
              <a:gd name="T11" fmla="*/ 0 h 369"/>
              <a:gd name="T12" fmla="*/ 242 w 392"/>
              <a:gd name="T13" fmla="*/ 6 h 369"/>
              <a:gd name="T14" fmla="*/ 303 w 392"/>
              <a:gd name="T15" fmla="*/ 53 h 369"/>
              <a:gd name="T16" fmla="*/ 391 w 392"/>
              <a:gd name="T17" fmla="*/ 281 h 369"/>
              <a:gd name="T18" fmla="*/ 389 w 392"/>
              <a:gd name="T19" fmla="*/ 353 h 369"/>
              <a:gd name="T20" fmla="*/ 324 w 392"/>
              <a:gd name="T21" fmla="*/ 368 h 369"/>
              <a:gd name="T22" fmla="*/ 164 w 392"/>
              <a:gd name="T23" fmla="*/ 269 h 369"/>
              <a:gd name="T24" fmla="*/ 9 w 392"/>
              <a:gd name="T25" fmla="*/ 269 h 369"/>
              <a:gd name="T26" fmla="*/ 9 w 392"/>
              <a:gd name="T27" fmla="*/ 269 h 36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92"/>
              <a:gd name="T43" fmla="*/ 0 h 369"/>
              <a:gd name="T44" fmla="*/ 392 w 392"/>
              <a:gd name="T45" fmla="*/ 369 h 36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92" h="369">
                <a:moveTo>
                  <a:pt x="9" y="269"/>
                </a:moveTo>
                <a:lnTo>
                  <a:pt x="20" y="199"/>
                </a:lnTo>
                <a:lnTo>
                  <a:pt x="99" y="142"/>
                </a:lnTo>
                <a:lnTo>
                  <a:pt x="0" y="68"/>
                </a:lnTo>
                <a:lnTo>
                  <a:pt x="68" y="57"/>
                </a:lnTo>
                <a:lnTo>
                  <a:pt x="70" y="0"/>
                </a:lnTo>
                <a:lnTo>
                  <a:pt x="242" y="6"/>
                </a:lnTo>
                <a:lnTo>
                  <a:pt x="303" y="53"/>
                </a:lnTo>
                <a:lnTo>
                  <a:pt x="391" y="281"/>
                </a:lnTo>
                <a:lnTo>
                  <a:pt x="389" y="353"/>
                </a:lnTo>
                <a:lnTo>
                  <a:pt x="324" y="368"/>
                </a:lnTo>
                <a:lnTo>
                  <a:pt x="164" y="269"/>
                </a:lnTo>
                <a:lnTo>
                  <a:pt x="9" y="269"/>
                </a:lnTo>
              </a:path>
            </a:pathLst>
          </a:custGeom>
          <a:solidFill>
            <a:srgbClr val="DBDBDB"/>
          </a:solidFill>
          <a:ln w="1841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693" name="Freeform 12"/>
          <p:cNvSpPr>
            <a:spLocks/>
          </p:cNvSpPr>
          <p:nvPr/>
        </p:nvSpPr>
        <p:spPr bwMode="auto">
          <a:xfrm>
            <a:off x="1895475" y="2533650"/>
            <a:ext cx="928688" cy="639763"/>
          </a:xfrm>
          <a:custGeom>
            <a:avLst/>
            <a:gdLst>
              <a:gd name="T0" fmla="*/ 2 w 644"/>
              <a:gd name="T1" fmla="*/ 136 h 457"/>
              <a:gd name="T2" fmla="*/ 0 w 644"/>
              <a:gd name="T3" fmla="*/ 100 h 457"/>
              <a:gd name="T4" fmla="*/ 65 w 644"/>
              <a:gd name="T5" fmla="*/ 85 h 457"/>
              <a:gd name="T6" fmla="*/ 67 w 644"/>
              <a:gd name="T7" fmla="*/ 13 h 457"/>
              <a:gd name="T8" fmla="*/ 561 w 644"/>
              <a:gd name="T9" fmla="*/ 0 h 457"/>
              <a:gd name="T10" fmla="*/ 622 w 644"/>
              <a:gd name="T11" fmla="*/ 64 h 457"/>
              <a:gd name="T12" fmla="*/ 632 w 644"/>
              <a:gd name="T13" fmla="*/ 157 h 457"/>
              <a:gd name="T14" fmla="*/ 593 w 644"/>
              <a:gd name="T15" fmla="*/ 210 h 457"/>
              <a:gd name="T16" fmla="*/ 643 w 644"/>
              <a:gd name="T17" fmla="*/ 286 h 457"/>
              <a:gd name="T18" fmla="*/ 564 w 644"/>
              <a:gd name="T19" fmla="*/ 344 h 457"/>
              <a:gd name="T20" fmla="*/ 614 w 644"/>
              <a:gd name="T21" fmla="*/ 437 h 457"/>
              <a:gd name="T22" fmla="*/ 586 w 644"/>
              <a:gd name="T23" fmla="*/ 456 h 457"/>
              <a:gd name="T24" fmla="*/ 242 w 644"/>
              <a:gd name="T25" fmla="*/ 443 h 457"/>
              <a:gd name="T26" fmla="*/ 34 w 644"/>
              <a:gd name="T27" fmla="*/ 249 h 457"/>
              <a:gd name="T28" fmla="*/ 56 w 644"/>
              <a:gd name="T29" fmla="*/ 152 h 457"/>
              <a:gd name="T30" fmla="*/ 2 w 644"/>
              <a:gd name="T31" fmla="*/ 136 h 457"/>
              <a:gd name="T32" fmla="*/ 2 w 644"/>
              <a:gd name="T33" fmla="*/ 136 h 4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44"/>
              <a:gd name="T52" fmla="*/ 0 h 457"/>
              <a:gd name="T53" fmla="*/ 644 w 644"/>
              <a:gd name="T54" fmla="*/ 457 h 4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44" h="457">
                <a:moveTo>
                  <a:pt x="2" y="136"/>
                </a:moveTo>
                <a:lnTo>
                  <a:pt x="0" y="100"/>
                </a:lnTo>
                <a:lnTo>
                  <a:pt x="65" y="85"/>
                </a:lnTo>
                <a:lnTo>
                  <a:pt x="67" y="13"/>
                </a:lnTo>
                <a:lnTo>
                  <a:pt x="561" y="0"/>
                </a:lnTo>
                <a:lnTo>
                  <a:pt x="622" y="64"/>
                </a:lnTo>
                <a:lnTo>
                  <a:pt x="632" y="157"/>
                </a:lnTo>
                <a:lnTo>
                  <a:pt x="593" y="210"/>
                </a:lnTo>
                <a:lnTo>
                  <a:pt x="643" y="286"/>
                </a:lnTo>
                <a:lnTo>
                  <a:pt x="564" y="344"/>
                </a:lnTo>
                <a:lnTo>
                  <a:pt x="614" y="437"/>
                </a:lnTo>
                <a:lnTo>
                  <a:pt x="586" y="456"/>
                </a:lnTo>
                <a:lnTo>
                  <a:pt x="242" y="443"/>
                </a:lnTo>
                <a:lnTo>
                  <a:pt x="34" y="249"/>
                </a:lnTo>
                <a:lnTo>
                  <a:pt x="56" y="152"/>
                </a:lnTo>
                <a:lnTo>
                  <a:pt x="2" y="136"/>
                </a:lnTo>
              </a:path>
            </a:pathLst>
          </a:custGeom>
          <a:solidFill>
            <a:srgbClr val="FFFFFF"/>
          </a:solidFill>
          <a:ln w="1841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694" name="Freeform 13"/>
          <p:cNvSpPr>
            <a:spLocks/>
          </p:cNvSpPr>
          <p:nvPr/>
        </p:nvSpPr>
        <p:spPr bwMode="auto">
          <a:xfrm>
            <a:off x="1462088" y="5199063"/>
            <a:ext cx="806450" cy="1073150"/>
          </a:xfrm>
          <a:custGeom>
            <a:avLst/>
            <a:gdLst>
              <a:gd name="T0" fmla="*/ 0 w 559"/>
              <a:gd name="T1" fmla="*/ 752 h 766"/>
              <a:gd name="T2" fmla="*/ 26 w 559"/>
              <a:gd name="T3" fmla="*/ 221 h 766"/>
              <a:gd name="T4" fmla="*/ 72 w 559"/>
              <a:gd name="T5" fmla="*/ 177 h 766"/>
              <a:gd name="T6" fmla="*/ 261 w 559"/>
              <a:gd name="T7" fmla="*/ 165 h 766"/>
              <a:gd name="T8" fmla="*/ 411 w 559"/>
              <a:gd name="T9" fmla="*/ 44 h 766"/>
              <a:gd name="T10" fmla="*/ 558 w 559"/>
              <a:gd name="T11" fmla="*/ 0 h 766"/>
              <a:gd name="T12" fmla="*/ 530 w 559"/>
              <a:gd name="T13" fmla="*/ 765 h 766"/>
              <a:gd name="T14" fmla="*/ 0 w 559"/>
              <a:gd name="T15" fmla="*/ 752 h 766"/>
              <a:gd name="T16" fmla="*/ 0 w 559"/>
              <a:gd name="T17" fmla="*/ 752 h 76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59"/>
              <a:gd name="T28" fmla="*/ 0 h 766"/>
              <a:gd name="T29" fmla="*/ 559 w 559"/>
              <a:gd name="T30" fmla="*/ 766 h 76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59" h="766">
                <a:moveTo>
                  <a:pt x="0" y="752"/>
                </a:moveTo>
                <a:lnTo>
                  <a:pt x="26" y="221"/>
                </a:lnTo>
                <a:lnTo>
                  <a:pt x="72" y="177"/>
                </a:lnTo>
                <a:lnTo>
                  <a:pt x="261" y="165"/>
                </a:lnTo>
                <a:lnTo>
                  <a:pt x="411" y="44"/>
                </a:lnTo>
                <a:lnTo>
                  <a:pt x="558" y="0"/>
                </a:lnTo>
                <a:lnTo>
                  <a:pt x="530" y="765"/>
                </a:lnTo>
                <a:lnTo>
                  <a:pt x="0" y="752"/>
                </a:lnTo>
              </a:path>
            </a:pathLst>
          </a:custGeom>
          <a:solidFill>
            <a:srgbClr val="FFFFFF"/>
          </a:solidFill>
          <a:ln w="1841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695" name="Freeform 14"/>
          <p:cNvSpPr>
            <a:spLocks/>
          </p:cNvSpPr>
          <p:nvPr/>
        </p:nvSpPr>
        <p:spPr bwMode="auto">
          <a:xfrm>
            <a:off x="1627188" y="2724150"/>
            <a:ext cx="1114425" cy="660400"/>
          </a:xfrm>
          <a:custGeom>
            <a:avLst/>
            <a:gdLst>
              <a:gd name="T0" fmla="*/ 21 w 772"/>
              <a:gd name="T1" fmla="*/ 395 h 471"/>
              <a:gd name="T2" fmla="*/ 42 w 772"/>
              <a:gd name="T3" fmla="*/ 344 h 471"/>
              <a:gd name="T4" fmla="*/ 0 w 772"/>
              <a:gd name="T5" fmla="*/ 307 h 471"/>
              <a:gd name="T6" fmla="*/ 81 w 772"/>
              <a:gd name="T7" fmla="*/ 233 h 471"/>
              <a:gd name="T8" fmla="*/ 71 w 772"/>
              <a:gd name="T9" fmla="*/ 149 h 471"/>
              <a:gd name="T10" fmla="*/ 104 w 772"/>
              <a:gd name="T11" fmla="*/ 6 h 471"/>
              <a:gd name="T12" fmla="*/ 187 w 772"/>
              <a:gd name="T13" fmla="*/ 0 h 471"/>
              <a:gd name="T14" fmla="*/ 241 w 772"/>
              <a:gd name="T15" fmla="*/ 16 h 471"/>
              <a:gd name="T16" fmla="*/ 219 w 772"/>
              <a:gd name="T17" fmla="*/ 113 h 471"/>
              <a:gd name="T18" fmla="*/ 427 w 772"/>
              <a:gd name="T19" fmla="*/ 307 h 471"/>
              <a:gd name="T20" fmla="*/ 771 w 772"/>
              <a:gd name="T21" fmla="*/ 320 h 471"/>
              <a:gd name="T22" fmla="*/ 767 w 772"/>
              <a:gd name="T23" fmla="*/ 354 h 471"/>
              <a:gd name="T24" fmla="*/ 739 w 772"/>
              <a:gd name="T25" fmla="*/ 470 h 471"/>
              <a:gd name="T26" fmla="*/ 309 w 772"/>
              <a:gd name="T27" fmla="*/ 365 h 471"/>
              <a:gd name="T28" fmla="*/ 181 w 772"/>
              <a:gd name="T29" fmla="*/ 378 h 471"/>
              <a:gd name="T30" fmla="*/ 107 w 772"/>
              <a:gd name="T31" fmla="*/ 443 h 471"/>
              <a:gd name="T32" fmla="*/ 21 w 772"/>
              <a:gd name="T33" fmla="*/ 395 h 471"/>
              <a:gd name="T34" fmla="*/ 21 w 772"/>
              <a:gd name="T35" fmla="*/ 395 h 47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772"/>
              <a:gd name="T55" fmla="*/ 0 h 471"/>
              <a:gd name="T56" fmla="*/ 772 w 772"/>
              <a:gd name="T57" fmla="*/ 471 h 471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772" h="471">
                <a:moveTo>
                  <a:pt x="21" y="395"/>
                </a:moveTo>
                <a:lnTo>
                  <a:pt x="42" y="344"/>
                </a:lnTo>
                <a:lnTo>
                  <a:pt x="0" y="307"/>
                </a:lnTo>
                <a:lnTo>
                  <a:pt x="81" y="233"/>
                </a:lnTo>
                <a:lnTo>
                  <a:pt x="71" y="149"/>
                </a:lnTo>
                <a:lnTo>
                  <a:pt x="104" y="6"/>
                </a:lnTo>
                <a:lnTo>
                  <a:pt x="187" y="0"/>
                </a:lnTo>
                <a:lnTo>
                  <a:pt x="241" y="16"/>
                </a:lnTo>
                <a:lnTo>
                  <a:pt x="219" y="113"/>
                </a:lnTo>
                <a:lnTo>
                  <a:pt x="427" y="307"/>
                </a:lnTo>
                <a:lnTo>
                  <a:pt x="771" y="320"/>
                </a:lnTo>
                <a:lnTo>
                  <a:pt x="767" y="354"/>
                </a:lnTo>
                <a:lnTo>
                  <a:pt x="739" y="470"/>
                </a:lnTo>
                <a:lnTo>
                  <a:pt x="309" y="365"/>
                </a:lnTo>
                <a:lnTo>
                  <a:pt x="181" y="378"/>
                </a:lnTo>
                <a:lnTo>
                  <a:pt x="107" y="443"/>
                </a:lnTo>
                <a:lnTo>
                  <a:pt x="21" y="395"/>
                </a:lnTo>
              </a:path>
            </a:pathLst>
          </a:custGeom>
          <a:solidFill>
            <a:srgbClr val="FFFFFF"/>
          </a:solidFill>
          <a:ln w="1841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696" name="Freeform 15"/>
          <p:cNvSpPr>
            <a:spLocks/>
          </p:cNvSpPr>
          <p:nvPr/>
        </p:nvSpPr>
        <p:spPr bwMode="auto">
          <a:xfrm>
            <a:off x="1555750" y="3235325"/>
            <a:ext cx="1143000" cy="657225"/>
          </a:xfrm>
          <a:custGeom>
            <a:avLst/>
            <a:gdLst>
              <a:gd name="T0" fmla="*/ 21 w 792"/>
              <a:gd name="T1" fmla="*/ 381 h 469"/>
              <a:gd name="T2" fmla="*/ 46 w 792"/>
              <a:gd name="T3" fmla="*/ 454 h 469"/>
              <a:gd name="T4" fmla="*/ 177 w 792"/>
              <a:gd name="T5" fmla="*/ 464 h 469"/>
              <a:gd name="T6" fmla="*/ 206 w 792"/>
              <a:gd name="T7" fmla="*/ 398 h 469"/>
              <a:gd name="T8" fmla="*/ 471 w 792"/>
              <a:gd name="T9" fmla="*/ 468 h 469"/>
              <a:gd name="T10" fmla="*/ 496 w 792"/>
              <a:gd name="T11" fmla="*/ 427 h 469"/>
              <a:gd name="T12" fmla="*/ 791 w 792"/>
              <a:gd name="T13" fmla="*/ 432 h 469"/>
              <a:gd name="T14" fmla="*/ 761 w 792"/>
              <a:gd name="T15" fmla="*/ 323 h 469"/>
              <a:gd name="T16" fmla="*/ 789 w 792"/>
              <a:gd name="T17" fmla="*/ 105 h 469"/>
              <a:gd name="T18" fmla="*/ 359 w 792"/>
              <a:gd name="T19" fmla="*/ 0 h 469"/>
              <a:gd name="T20" fmla="*/ 231 w 792"/>
              <a:gd name="T21" fmla="*/ 13 h 469"/>
              <a:gd name="T22" fmla="*/ 157 w 792"/>
              <a:gd name="T23" fmla="*/ 78 h 469"/>
              <a:gd name="T24" fmla="*/ 71 w 792"/>
              <a:gd name="T25" fmla="*/ 30 h 469"/>
              <a:gd name="T26" fmla="*/ 57 w 792"/>
              <a:gd name="T27" fmla="*/ 58 h 469"/>
              <a:gd name="T28" fmla="*/ 98 w 792"/>
              <a:gd name="T29" fmla="*/ 99 h 469"/>
              <a:gd name="T30" fmla="*/ 0 w 792"/>
              <a:gd name="T31" fmla="*/ 168 h 469"/>
              <a:gd name="T32" fmla="*/ 21 w 792"/>
              <a:gd name="T33" fmla="*/ 381 h 469"/>
              <a:gd name="T34" fmla="*/ 21 w 792"/>
              <a:gd name="T35" fmla="*/ 381 h 46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792"/>
              <a:gd name="T55" fmla="*/ 0 h 469"/>
              <a:gd name="T56" fmla="*/ 792 w 792"/>
              <a:gd name="T57" fmla="*/ 469 h 46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792" h="469">
                <a:moveTo>
                  <a:pt x="21" y="381"/>
                </a:moveTo>
                <a:lnTo>
                  <a:pt x="46" y="454"/>
                </a:lnTo>
                <a:lnTo>
                  <a:pt x="177" y="464"/>
                </a:lnTo>
                <a:lnTo>
                  <a:pt x="206" y="398"/>
                </a:lnTo>
                <a:lnTo>
                  <a:pt x="471" y="468"/>
                </a:lnTo>
                <a:lnTo>
                  <a:pt x="496" y="427"/>
                </a:lnTo>
                <a:lnTo>
                  <a:pt x="791" y="432"/>
                </a:lnTo>
                <a:lnTo>
                  <a:pt x="761" y="323"/>
                </a:lnTo>
                <a:lnTo>
                  <a:pt x="789" y="105"/>
                </a:lnTo>
                <a:lnTo>
                  <a:pt x="359" y="0"/>
                </a:lnTo>
                <a:lnTo>
                  <a:pt x="231" y="13"/>
                </a:lnTo>
                <a:lnTo>
                  <a:pt x="157" y="78"/>
                </a:lnTo>
                <a:lnTo>
                  <a:pt x="71" y="30"/>
                </a:lnTo>
                <a:lnTo>
                  <a:pt x="57" y="58"/>
                </a:lnTo>
                <a:lnTo>
                  <a:pt x="98" y="99"/>
                </a:lnTo>
                <a:lnTo>
                  <a:pt x="0" y="168"/>
                </a:lnTo>
                <a:lnTo>
                  <a:pt x="21" y="381"/>
                </a:lnTo>
              </a:path>
            </a:pathLst>
          </a:custGeom>
          <a:solidFill>
            <a:srgbClr val="FFFFFF"/>
          </a:solidFill>
          <a:ln w="1841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697" name="Freeform 16"/>
          <p:cNvSpPr>
            <a:spLocks/>
          </p:cNvSpPr>
          <p:nvPr/>
        </p:nvSpPr>
        <p:spPr bwMode="auto">
          <a:xfrm>
            <a:off x="4081463" y="2049463"/>
            <a:ext cx="673100" cy="1000125"/>
          </a:xfrm>
          <a:custGeom>
            <a:avLst/>
            <a:gdLst>
              <a:gd name="T0" fmla="*/ 0 w 466"/>
              <a:gd name="T1" fmla="*/ 509 h 714"/>
              <a:gd name="T2" fmla="*/ 70 w 466"/>
              <a:gd name="T3" fmla="*/ 513 h 714"/>
              <a:gd name="T4" fmla="*/ 74 w 466"/>
              <a:gd name="T5" fmla="*/ 575 h 714"/>
              <a:gd name="T6" fmla="*/ 137 w 466"/>
              <a:gd name="T7" fmla="*/ 575 h 714"/>
              <a:gd name="T8" fmla="*/ 125 w 466"/>
              <a:gd name="T9" fmla="*/ 655 h 714"/>
              <a:gd name="T10" fmla="*/ 125 w 466"/>
              <a:gd name="T11" fmla="*/ 713 h 714"/>
              <a:gd name="T12" fmla="*/ 186 w 466"/>
              <a:gd name="T13" fmla="*/ 713 h 714"/>
              <a:gd name="T14" fmla="*/ 461 w 466"/>
              <a:gd name="T15" fmla="*/ 712 h 714"/>
              <a:gd name="T16" fmla="*/ 465 w 466"/>
              <a:gd name="T17" fmla="*/ 306 h 714"/>
              <a:gd name="T18" fmla="*/ 413 w 466"/>
              <a:gd name="T19" fmla="*/ 303 h 714"/>
              <a:gd name="T20" fmla="*/ 412 w 466"/>
              <a:gd name="T21" fmla="*/ 241 h 714"/>
              <a:gd name="T22" fmla="*/ 318 w 466"/>
              <a:gd name="T23" fmla="*/ 241 h 714"/>
              <a:gd name="T24" fmla="*/ 310 w 466"/>
              <a:gd name="T25" fmla="*/ 0 h 714"/>
              <a:gd name="T26" fmla="*/ 79 w 466"/>
              <a:gd name="T27" fmla="*/ 58 h 714"/>
              <a:gd name="T28" fmla="*/ 6 w 466"/>
              <a:gd name="T29" fmla="*/ 85 h 714"/>
              <a:gd name="T30" fmla="*/ 0 w 466"/>
              <a:gd name="T31" fmla="*/ 509 h 714"/>
              <a:gd name="T32" fmla="*/ 0 w 466"/>
              <a:gd name="T33" fmla="*/ 509 h 71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66"/>
              <a:gd name="T52" fmla="*/ 0 h 714"/>
              <a:gd name="T53" fmla="*/ 466 w 466"/>
              <a:gd name="T54" fmla="*/ 714 h 71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66" h="714">
                <a:moveTo>
                  <a:pt x="0" y="509"/>
                </a:moveTo>
                <a:lnTo>
                  <a:pt x="70" y="513"/>
                </a:lnTo>
                <a:lnTo>
                  <a:pt x="74" y="575"/>
                </a:lnTo>
                <a:lnTo>
                  <a:pt x="137" y="575"/>
                </a:lnTo>
                <a:lnTo>
                  <a:pt x="125" y="655"/>
                </a:lnTo>
                <a:lnTo>
                  <a:pt x="125" y="713"/>
                </a:lnTo>
                <a:lnTo>
                  <a:pt x="186" y="713"/>
                </a:lnTo>
                <a:lnTo>
                  <a:pt x="461" y="712"/>
                </a:lnTo>
                <a:lnTo>
                  <a:pt x="465" y="306"/>
                </a:lnTo>
                <a:lnTo>
                  <a:pt x="413" y="303"/>
                </a:lnTo>
                <a:lnTo>
                  <a:pt x="412" y="241"/>
                </a:lnTo>
                <a:lnTo>
                  <a:pt x="318" y="241"/>
                </a:lnTo>
                <a:lnTo>
                  <a:pt x="310" y="0"/>
                </a:lnTo>
                <a:lnTo>
                  <a:pt x="79" y="58"/>
                </a:lnTo>
                <a:lnTo>
                  <a:pt x="6" y="85"/>
                </a:lnTo>
                <a:lnTo>
                  <a:pt x="0" y="509"/>
                </a:lnTo>
              </a:path>
            </a:pathLst>
          </a:custGeom>
          <a:solidFill>
            <a:srgbClr val="FFFFFF"/>
          </a:solidFill>
          <a:ln w="1841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698" name="Freeform 17"/>
          <p:cNvSpPr>
            <a:spLocks/>
          </p:cNvSpPr>
          <p:nvPr/>
        </p:nvSpPr>
        <p:spPr bwMode="auto">
          <a:xfrm>
            <a:off x="1206500" y="2911475"/>
            <a:ext cx="539750" cy="406400"/>
          </a:xfrm>
          <a:custGeom>
            <a:avLst/>
            <a:gdLst>
              <a:gd name="T0" fmla="*/ 0 w 374"/>
              <a:gd name="T1" fmla="*/ 244 h 290"/>
              <a:gd name="T2" fmla="*/ 63 w 374"/>
              <a:gd name="T3" fmla="*/ 274 h 290"/>
              <a:gd name="T4" fmla="*/ 299 w 374"/>
              <a:gd name="T5" fmla="*/ 289 h 290"/>
              <a:gd name="T6" fmla="*/ 313 w 374"/>
              <a:gd name="T7" fmla="*/ 261 h 290"/>
              <a:gd name="T8" fmla="*/ 334 w 374"/>
              <a:gd name="T9" fmla="*/ 210 h 290"/>
              <a:gd name="T10" fmla="*/ 292 w 374"/>
              <a:gd name="T11" fmla="*/ 173 h 290"/>
              <a:gd name="T12" fmla="*/ 373 w 374"/>
              <a:gd name="T13" fmla="*/ 99 h 290"/>
              <a:gd name="T14" fmla="*/ 363 w 374"/>
              <a:gd name="T15" fmla="*/ 15 h 290"/>
              <a:gd name="T16" fmla="*/ 8 w 374"/>
              <a:gd name="T17" fmla="*/ 0 h 290"/>
              <a:gd name="T18" fmla="*/ 8 w 374"/>
              <a:gd name="T19" fmla="*/ 22 h 290"/>
              <a:gd name="T20" fmla="*/ 0 w 374"/>
              <a:gd name="T21" fmla="*/ 244 h 290"/>
              <a:gd name="T22" fmla="*/ 0 w 374"/>
              <a:gd name="T23" fmla="*/ 244 h 29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74"/>
              <a:gd name="T37" fmla="*/ 0 h 290"/>
              <a:gd name="T38" fmla="*/ 374 w 374"/>
              <a:gd name="T39" fmla="*/ 290 h 29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74" h="290">
                <a:moveTo>
                  <a:pt x="0" y="244"/>
                </a:moveTo>
                <a:lnTo>
                  <a:pt x="63" y="274"/>
                </a:lnTo>
                <a:lnTo>
                  <a:pt x="299" y="289"/>
                </a:lnTo>
                <a:lnTo>
                  <a:pt x="313" y="261"/>
                </a:lnTo>
                <a:lnTo>
                  <a:pt x="334" y="210"/>
                </a:lnTo>
                <a:lnTo>
                  <a:pt x="292" y="173"/>
                </a:lnTo>
                <a:lnTo>
                  <a:pt x="373" y="99"/>
                </a:lnTo>
                <a:lnTo>
                  <a:pt x="363" y="15"/>
                </a:lnTo>
                <a:lnTo>
                  <a:pt x="8" y="0"/>
                </a:lnTo>
                <a:lnTo>
                  <a:pt x="8" y="22"/>
                </a:lnTo>
                <a:lnTo>
                  <a:pt x="0" y="244"/>
                </a:lnTo>
              </a:path>
            </a:pathLst>
          </a:custGeom>
          <a:solidFill>
            <a:srgbClr val="FFFFFF"/>
          </a:solidFill>
          <a:ln w="1841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595688" y="2168525"/>
            <a:ext cx="773112" cy="1643063"/>
            <a:chOff x="2532" y="1548"/>
            <a:chExt cx="535" cy="1173"/>
          </a:xfrm>
        </p:grpSpPr>
        <p:sp>
          <p:nvSpPr>
            <p:cNvPr id="199773" name="Freeform 19"/>
            <p:cNvSpPr>
              <a:spLocks/>
            </p:cNvSpPr>
            <p:nvPr/>
          </p:nvSpPr>
          <p:spPr bwMode="auto">
            <a:xfrm>
              <a:off x="2532" y="1548"/>
              <a:ext cx="474" cy="575"/>
            </a:xfrm>
            <a:custGeom>
              <a:avLst/>
              <a:gdLst>
                <a:gd name="T0" fmla="*/ 70 w 474"/>
                <a:gd name="T1" fmla="*/ 560 h 575"/>
                <a:gd name="T2" fmla="*/ 79 w 474"/>
                <a:gd name="T3" fmla="*/ 574 h 575"/>
                <a:gd name="T4" fmla="*/ 461 w 474"/>
                <a:gd name="T5" fmla="*/ 570 h 575"/>
                <a:gd name="T6" fmla="*/ 473 w 474"/>
                <a:gd name="T7" fmla="*/ 490 h 575"/>
                <a:gd name="T8" fmla="*/ 410 w 474"/>
                <a:gd name="T9" fmla="*/ 490 h 575"/>
                <a:gd name="T10" fmla="*/ 406 w 474"/>
                <a:gd name="T11" fmla="*/ 428 h 575"/>
                <a:gd name="T12" fmla="*/ 336 w 474"/>
                <a:gd name="T13" fmla="*/ 424 h 575"/>
                <a:gd name="T14" fmla="*/ 342 w 474"/>
                <a:gd name="T15" fmla="*/ 0 h 575"/>
                <a:gd name="T16" fmla="*/ 107 w 474"/>
                <a:gd name="T17" fmla="*/ 89 h 575"/>
                <a:gd name="T18" fmla="*/ 0 w 474"/>
                <a:gd name="T19" fmla="*/ 57 h 575"/>
                <a:gd name="T20" fmla="*/ 106 w 474"/>
                <a:gd name="T21" fmla="*/ 142 h 575"/>
                <a:gd name="T22" fmla="*/ 149 w 474"/>
                <a:gd name="T23" fmla="*/ 240 h 575"/>
                <a:gd name="T24" fmla="*/ 69 w 474"/>
                <a:gd name="T25" fmla="*/ 257 h 575"/>
                <a:gd name="T26" fmla="*/ 42 w 474"/>
                <a:gd name="T27" fmla="*/ 444 h 575"/>
                <a:gd name="T28" fmla="*/ 101 w 474"/>
                <a:gd name="T29" fmla="*/ 542 h 575"/>
                <a:gd name="T30" fmla="*/ 70 w 474"/>
                <a:gd name="T31" fmla="*/ 560 h 575"/>
                <a:gd name="T32" fmla="*/ 70 w 474"/>
                <a:gd name="T33" fmla="*/ 560 h 57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4"/>
                <a:gd name="T52" fmla="*/ 0 h 575"/>
                <a:gd name="T53" fmla="*/ 474 w 474"/>
                <a:gd name="T54" fmla="*/ 575 h 57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4" h="575">
                  <a:moveTo>
                    <a:pt x="70" y="560"/>
                  </a:moveTo>
                  <a:lnTo>
                    <a:pt x="79" y="574"/>
                  </a:lnTo>
                  <a:lnTo>
                    <a:pt x="461" y="570"/>
                  </a:lnTo>
                  <a:lnTo>
                    <a:pt x="473" y="490"/>
                  </a:lnTo>
                  <a:lnTo>
                    <a:pt x="410" y="490"/>
                  </a:lnTo>
                  <a:lnTo>
                    <a:pt x="406" y="428"/>
                  </a:lnTo>
                  <a:lnTo>
                    <a:pt x="336" y="424"/>
                  </a:lnTo>
                  <a:lnTo>
                    <a:pt x="342" y="0"/>
                  </a:lnTo>
                  <a:lnTo>
                    <a:pt x="107" y="89"/>
                  </a:lnTo>
                  <a:lnTo>
                    <a:pt x="0" y="57"/>
                  </a:lnTo>
                  <a:lnTo>
                    <a:pt x="106" y="142"/>
                  </a:lnTo>
                  <a:lnTo>
                    <a:pt x="149" y="240"/>
                  </a:lnTo>
                  <a:lnTo>
                    <a:pt x="69" y="257"/>
                  </a:lnTo>
                  <a:lnTo>
                    <a:pt x="42" y="444"/>
                  </a:lnTo>
                  <a:lnTo>
                    <a:pt x="101" y="542"/>
                  </a:lnTo>
                  <a:lnTo>
                    <a:pt x="70" y="560"/>
                  </a:lnTo>
                </a:path>
              </a:pathLst>
            </a:custGeom>
            <a:solidFill>
              <a:srgbClr val="DBDBDB"/>
            </a:solidFill>
            <a:ln w="184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774" name="Freeform 20"/>
            <p:cNvSpPr>
              <a:spLocks/>
            </p:cNvSpPr>
            <p:nvPr/>
          </p:nvSpPr>
          <p:spPr bwMode="auto">
            <a:xfrm>
              <a:off x="2611" y="2118"/>
              <a:ext cx="456" cy="603"/>
            </a:xfrm>
            <a:custGeom>
              <a:avLst/>
              <a:gdLst>
                <a:gd name="T0" fmla="*/ 63 w 456"/>
                <a:gd name="T1" fmla="*/ 493 h 603"/>
                <a:gd name="T2" fmla="*/ 63 w 456"/>
                <a:gd name="T3" fmla="*/ 396 h 603"/>
                <a:gd name="T4" fmla="*/ 61 w 456"/>
                <a:gd name="T5" fmla="*/ 194 h 603"/>
                <a:gd name="T6" fmla="*/ 0 w 456"/>
                <a:gd name="T7" fmla="*/ 4 h 603"/>
                <a:gd name="T8" fmla="*/ 382 w 456"/>
                <a:gd name="T9" fmla="*/ 0 h 603"/>
                <a:gd name="T10" fmla="*/ 382 w 456"/>
                <a:gd name="T11" fmla="*/ 58 h 603"/>
                <a:gd name="T12" fmla="*/ 443 w 456"/>
                <a:gd name="T13" fmla="*/ 58 h 603"/>
                <a:gd name="T14" fmla="*/ 455 w 456"/>
                <a:gd name="T15" fmla="*/ 602 h 603"/>
                <a:gd name="T16" fmla="*/ 332 w 456"/>
                <a:gd name="T17" fmla="*/ 598 h 603"/>
                <a:gd name="T18" fmla="*/ 331 w 456"/>
                <a:gd name="T19" fmla="*/ 537 h 603"/>
                <a:gd name="T20" fmla="*/ 259 w 456"/>
                <a:gd name="T21" fmla="*/ 537 h 603"/>
                <a:gd name="T22" fmla="*/ 259 w 456"/>
                <a:gd name="T23" fmla="*/ 495 h 603"/>
                <a:gd name="T24" fmla="*/ 63 w 456"/>
                <a:gd name="T25" fmla="*/ 493 h 603"/>
                <a:gd name="T26" fmla="*/ 63 w 456"/>
                <a:gd name="T27" fmla="*/ 493 h 60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56"/>
                <a:gd name="T43" fmla="*/ 0 h 603"/>
                <a:gd name="T44" fmla="*/ 456 w 456"/>
                <a:gd name="T45" fmla="*/ 603 h 60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56" h="603">
                  <a:moveTo>
                    <a:pt x="63" y="493"/>
                  </a:moveTo>
                  <a:lnTo>
                    <a:pt x="63" y="396"/>
                  </a:lnTo>
                  <a:lnTo>
                    <a:pt x="61" y="194"/>
                  </a:lnTo>
                  <a:lnTo>
                    <a:pt x="0" y="4"/>
                  </a:lnTo>
                  <a:lnTo>
                    <a:pt x="382" y="0"/>
                  </a:lnTo>
                  <a:lnTo>
                    <a:pt x="382" y="58"/>
                  </a:lnTo>
                  <a:lnTo>
                    <a:pt x="443" y="58"/>
                  </a:lnTo>
                  <a:lnTo>
                    <a:pt x="455" y="602"/>
                  </a:lnTo>
                  <a:lnTo>
                    <a:pt x="332" y="598"/>
                  </a:lnTo>
                  <a:lnTo>
                    <a:pt x="331" y="537"/>
                  </a:lnTo>
                  <a:lnTo>
                    <a:pt x="259" y="537"/>
                  </a:lnTo>
                  <a:lnTo>
                    <a:pt x="259" y="495"/>
                  </a:lnTo>
                  <a:lnTo>
                    <a:pt x="63" y="493"/>
                  </a:lnTo>
                </a:path>
              </a:pathLst>
            </a:custGeom>
            <a:solidFill>
              <a:srgbClr val="DBDBDB"/>
            </a:solidFill>
            <a:ln w="184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9700" name="Freeform 21"/>
          <p:cNvSpPr>
            <a:spLocks/>
          </p:cNvSpPr>
          <p:nvPr/>
        </p:nvSpPr>
        <p:spPr bwMode="auto">
          <a:xfrm>
            <a:off x="1073150" y="1652588"/>
            <a:ext cx="458788" cy="508000"/>
          </a:xfrm>
          <a:custGeom>
            <a:avLst/>
            <a:gdLst>
              <a:gd name="T0" fmla="*/ 6 w 317"/>
              <a:gd name="T1" fmla="*/ 350 h 362"/>
              <a:gd name="T2" fmla="*/ 0 w 317"/>
              <a:gd name="T3" fmla="*/ 196 h 362"/>
              <a:gd name="T4" fmla="*/ 42 w 317"/>
              <a:gd name="T5" fmla="*/ 99 h 362"/>
              <a:gd name="T6" fmla="*/ 0 w 317"/>
              <a:gd name="T7" fmla="*/ 0 h 362"/>
              <a:gd name="T8" fmla="*/ 105 w 317"/>
              <a:gd name="T9" fmla="*/ 58 h 362"/>
              <a:gd name="T10" fmla="*/ 92 w 317"/>
              <a:gd name="T11" fmla="*/ 16 h 362"/>
              <a:gd name="T12" fmla="*/ 188 w 317"/>
              <a:gd name="T13" fmla="*/ 38 h 362"/>
              <a:gd name="T14" fmla="*/ 287 w 317"/>
              <a:gd name="T15" fmla="*/ 3 h 362"/>
              <a:gd name="T16" fmla="*/ 316 w 317"/>
              <a:gd name="T17" fmla="*/ 73 h 362"/>
              <a:gd name="T18" fmla="*/ 315 w 317"/>
              <a:gd name="T19" fmla="*/ 361 h 362"/>
              <a:gd name="T20" fmla="*/ 6 w 317"/>
              <a:gd name="T21" fmla="*/ 350 h 362"/>
              <a:gd name="T22" fmla="*/ 6 w 317"/>
              <a:gd name="T23" fmla="*/ 350 h 3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17"/>
              <a:gd name="T37" fmla="*/ 0 h 362"/>
              <a:gd name="T38" fmla="*/ 317 w 317"/>
              <a:gd name="T39" fmla="*/ 362 h 36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17" h="362">
                <a:moveTo>
                  <a:pt x="6" y="350"/>
                </a:moveTo>
                <a:lnTo>
                  <a:pt x="0" y="196"/>
                </a:lnTo>
                <a:lnTo>
                  <a:pt x="42" y="99"/>
                </a:lnTo>
                <a:lnTo>
                  <a:pt x="0" y="0"/>
                </a:lnTo>
                <a:lnTo>
                  <a:pt x="105" y="58"/>
                </a:lnTo>
                <a:lnTo>
                  <a:pt x="92" y="16"/>
                </a:lnTo>
                <a:lnTo>
                  <a:pt x="188" y="38"/>
                </a:lnTo>
                <a:lnTo>
                  <a:pt x="287" y="3"/>
                </a:lnTo>
                <a:lnTo>
                  <a:pt x="316" y="73"/>
                </a:lnTo>
                <a:lnTo>
                  <a:pt x="315" y="361"/>
                </a:lnTo>
                <a:lnTo>
                  <a:pt x="6" y="350"/>
                </a:lnTo>
              </a:path>
            </a:pathLst>
          </a:custGeom>
          <a:solidFill>
            <a:srgbClr val="FFFFFF"/>
          </a:solidFill>
          <a:ln w="1841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701" name="Freeform 22"/>
          <p:cNvSpPr>
            <a:spLocks/>
          </p:cNvSpPr>
          <p:nvPr/>
        </p:nvSpPr>
        <p:spPr bwMode="auto">
          <a:xfrm>
            <a:off x="1528763" y="1728788"/>
            <a:ext cx="434975" cy="504825"/>
          </a:xfrm>
          <a:custGeom>
            <a:avLst/>
            <a:gdLst>
              <a:gd name="T0" fmla="*/ 0 w 302"/>
              <a:gd name="T1" fmla="*/ 307 h 361"/>
              <a:gd name="T2" fmla="*/ 1 w 302"/>
              <a:gd name="T3" fmla="*/ 19 h 361"/>
              <a:gd name="T4" fmla="*/ 82 w 302"/>
              <a:gd name="T5" fmla="*/ 6 h 361"/>
              <a:gd name="T6" fmla="*/ 136 w 302"/>
              <a:gd name="T7" fmla="*/ 0 h 361"/>
              <a:gd name="T8" fmla="*/ 242 w 302"/>
              <a:gd name="T9" fmla="*/ 79 h 361"/>
              <a:gd name="T10" fmla="*/ 300 w 302"/>
              <a:gd name="T11" fmla="*/ 257 h 361"/>
              <a:gd name="T12" fmla="*/ 301 w 302"/>
              <a:gd name="T13" fmla="*/ 360 h 361"/>
              <a:gd name="T14" fmla="*/ 233 w 302"/>
              <a:gd name="T15" fmla="*/ 360 h 361"/>
              <a:gd name="T16" fmla="*/ 172 w 302"/>
              <a:gd name="T17" fmla="*/ 313 h 361"/>
              <a:gd name="T18" fmla="*/ 0 w 302"/>
              <a:gd name="T19" fmla="*/ 307 h 361"/>
              <a:gd name="T20" fmla="*/ 0 w 302"/>
              <a:gd name="T21" fmla="*/ 307 h 36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02"/>
              <a:gd name="T34" fmla="*/ 0 h 361"/>
              <a:gd name="T35" fmla="*/ 302 w 302"/>
              <a:gd name="T36" fmla="*/ 361 h 36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02" h="361">
                <a:moveTo>
                  <a:pt x="0" y="307"/>
                </a:moveTo>
                <a:lnTo>
                  <a:pt x="1" y="19"/>
                </a:lnTo>
                <a:lnTo>
                  <a:pt x="82" y="6"/>
                </a:lnTo>
                <a:lnTo>
                  <a:pt x="136" y="0"/>
                </a:lnTo>
                <a:lnTo>
                  <a:pt x="242" y="79"/>
                </a:lnTo>
                <a:lnTo>
                  <a:pt x="300" y="257"/>
                </a:lnTo>
                <a:lnTo>
                  <a:pt x="301" y="360"/>
                </a:lnTo>
                <a:lnTo>
                  <a:pt x="233" y="360"/>
                </a:lnTo>
                <a:lnTo>
                  <a:pt x="172" y="313"/>
                </a:lnTo>
                <a:lnTo>
                  <a:pt x="0" y="307"/>
                </a:lnTo>
              </a:path>
            </a:pathLst>
          </a:custGeom>
          <a:solidFill>
            <a:srgbClr val="FFFFFF"/>
          </a:solidFill>
          <a:ln w="1841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702" name="Freeform 23"/>
          <p:cNvSpPr>
            <a:spLocks/>
          </p:cNvSpPr>
          <p:nvPr/>
        </p:nvSpPr>
        <p:spPr bwMode="auto">
          <a:xfrm>
            <a:off x="4349750" y="3033713"/>
            <a:ext cx="1138238" cy="1139825"/>
          </a:xfrm>
          <a:custGeom>
            <a:avLst/>
            <a:gdLst>
              <a:gd name="T0" fmla="*/ 14 w 789"/>
              <a:gd name="T1" fmla="*/ 812 h 813"/>
              <a:gd name="T2" fmla="*/ 12 w 789"/>
              <a:gd name="T3" fmla="*/ 554 h 813"/>
              <a:gd name="T4" fmla="*/ 0 w 789"/>
              <a:gd name="T5" fmla="*/ 10 h 813"/>
              <a:gd name="T6" fmla="*/ 275 w 789"/>
              <a:gd name="T7" fmla="*/ 9 h 813"/>
              <a:gd name="T8" fmla="*/ 620 w 789"/>
              <a:gd name="T9" fmla="*/ 0 h 813"/>
              <a:gd name="T10" fmla="*/ 766 w 789"/>
              <a:gd name="T11" fmla="*/ 29 h 813"/>
              <a:gd name="T12" fmla="*/ 747 w 789"/>
              <a:gd name="T13" fmla="*/ 194 h 813"/>
              <a:gd name="T14" fmla="*/ 627 w 789"/>
              <a:gd name="T15" fmla="*/ 219 h 813"/>
              <a:gd name="T16" fmla="*/ 632 w 789"/>
              <a:gd name="T17" fmla="*/ 264 h 813"/>
              <a:gd name="T18" fmla="*/ 707 w 789"/>
              <a:gd name="T19" fmla="*/ 267 h 813"/>
              <a:gd name="T20" fmla="*/ 738 w 789"/>
              <a:gd name="T21" fmla="*/ 311 h 813"/>
              <a:gd name="T22" fmla="*/ 646 w 789"/>
              <a:gd name="T23" fmla="*/ 580 h 813"/>
              <a:gd name="T24" fmla="*/ 786 w 789"/>
              <a:gd name="T25" fmla="*/ 572 h 813"/>
              <a:gd name="T26" fmla="*/ 788 w 789"/>
              <a:gd name="T27" fmla="*/ 745 h 813"/>
              <a:gd name="T28" fmla="*/ 463 w 789"/>
              <a:gd name="T29" fmla="*/ 743 h 813"/>
              <a:gd name="T30" fmla="*/ 467 w 789"/>
              <a:gd name="T31" fmla="*/ 812 h 813"/>
              <a:gd name="T32" fmla="*/ 14 w 789"/>
              <a:gd name="T33" fmla="*/ 812 h 813"/>
              <a:gd name="T34" fmla="*/ 14 w 789"/>
              <a:gd name="T35" fmla="*/ 812 h 81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789"/>
              <a:gd name="T55" fmla="*/ 0 h 813"/>
              <a:gd name="T56" fmla="*/ 789 w 789"/>
              <a:gd name="T57" fmla="*/ 813 h 81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789" h="813">
                <a:moveTo>
                  <a:pt x="14" y="812"/>
                </a:moveTo>
                <a:lnTo>
                  <a:pt x="12" y="554"/>
                </a:lnTo>
                <a:lnTo>
                  <a:pt x="0" y="10"/>
                </a:lnTo>
                <a:lnTo>
                  <a:pt x="275" y="9"/>
                </a:lnTo>
                <a:lnTo>
                  <a:pt x="620" y="0"/>
                </a:lnTo>
                <a:lnTo>
                  <a:pt x="766" y="29"/>
                </a:lnTo>
                <a:lnTo>
                  <a:pt x="747" y="194"/>
                </a:lnTo>
                <a:lnTo>
                  <a:pt x="627" y="219"/>
                </a:lnTo>
                <a:lnTo>
                  <a:pt x="632" y="264"/>
                </a:lnTo>
                <a:lnTo>
                  <a:pt x="707" y="267"/>
                </a:lnTo>
                <a:lnTo>
                  <a:pt x="738" y="311"/>
                </a:lnTo>
                <a:lnTo>
                  <a:pt x="646" y="580"/>
                </a:lnTo>
                <a:lnTo>
                  <a:pt x="786" y="572"/>
                </a:lnTo>
                <a:lnTo>
                  <a:pt x="788" y="745"/>
                </a:lnTo>
                <a:lnTo>
                  <a:pt x="463" y="743"/>
                </a:lnTo>
                <a:lnTo>
                  <a:pt x="467" y="812"/>
                </a:lnTo>
                <a:lnTo>
                  <a:pt x="14" y="812"/>
                </a:lnTo>
              </a:path>
            </a:pathLst>
          </a:custGeom>
          <a:solidFill>
            <a:srgbClr val="FFFFFF"/>
          </a:solidFill>
          <a:ln w="1841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703" name="Freeform 24"/>
          <p:cNvSpPr>
            <a:spLocks/>
          </p:cNvSpPr>
          <p:nvPr/>
        </p:nvSpPr>
        <p:spPr bwMode="auto">
          <a:xfrm>
            <a:off x="5484813" y="3627438"/>
            <a:ext cx="1042987" cy="2655887"/>
          </a:xfrm>
          <a:custGeom>
            <a:avLst/>
            <a:gdLst>
              <a:gd name="T0" fmla="*/ 43 w 723"/>
              <a:gd name="T1" fmla="*/ 1895 h 1896"/>
              <a:gd name="T2" fmla="*/ 2 w 723"/>
              <a:gd name="T3" fmla="*/ 321 h 1896"/>
              <a:gd name="T4" fmla="*/ 0 w 723"/>
              <a:gd name="T5" fmla="*/ 148 h 1896"/>
              <a:gd name="T6" fmla="*/ 131 w 723"/>
              <a:gd name="T7" fmla="*/ 8 h 1896"/>
              <a:gd name="T8" fmla="*/ 339 w 723"/>
              <a:gd name="T9" fmla="*/ 0 h 1896"/>
              <a:gd name="T10" fmla="*/ 400 w 723"/>
              <a:gd name="T11" fmla="*/ 44 h 1896"/>
              <a:gd name="T12" fmla="*/ 401 w 723"/>
              <a:gd name="T13" fmla="*/ 106 h 1896"/>
              <a:gd name="T14" fmla="*/ 555 w 723"/>
              <a:gd name="T15" fmla="*/ 102 h 1896"/>
              <a:gd name="T16" fmla="*/ 664 w 723"/>
              <a:gd name="T17" fmla="*/ 138 h 1896"/>
              <a:gd name="T18" fmla="*/ 722 w 723"/>
              <a:gd name="T19" fmla="*/ 217 h 1896"/>
              <a:gd name="T20" fmla="*/ 686 w 723"/>
              <a:gd name="T21" fmla="*/ 423 h 1896"/>
              <a:gd name="T22" fmla="*/ 666 w 723"/>
              <a:gd name="T23" fmla="*/ 580 h 1896"/>
              <a:gd name="T24" fmla="*/ 703 w 723"/>
              <a:gd name="T25" fmla="*/ 1885 h 1896"/>
              <a:gd name="T26" fmla="*/ 43 w 723"/>
              <a:gd name="T27" fmla="*/ 1895 h 1896"/>
              <a:gd name="T28" fmla="*/ 43 w 723"/>
              <a:gd name="T29" fmla="*/ 1895 h 189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23"/>
              <a:gd name="T46" fmla="*/ 0 h 1896"/>
              <a:gd name="T47" fmla="*/ 723 w 723"/>
              <a:gd name="T48" fmla="*/ 1896 h 189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23" h="1896">
                <a:moveTo>
                  <a:pt x="43" y="1895"/>
                </a:moveTo>
                <a:lnTo>
                  <a:pt x="2" y="321"/>
                </a:lnTo>
                <a:lnTo>
                  <a:pt x="0" y="148"/>
                </a:lnTo>
                <a:lnTo>
                  <a:pt x="131" y="8"/>
                </a:lnTo>
                <a:lnTo>
                  <a:pt x="339" y="0"/>
                </a:lnTo>
                <a:lnTo>
                  <a:pt x="400" y="44"/>
                </a:lnTo>
                <a:lnTo>
                  <a:pt x="401" y="106"/>
                </a:lnTo>
                <a:lnTo>
                  <a:pt x="555" y="102"/>
                </a:lnTo>
                <a:lnTo>
                  <a:pt x="664" y="138"/>
                </a:lnTo>
                <a:lnTo>
                  <a:pt x="722" y="217"/>
                </a:lnTo>
                <a:lnTo>
                  <a:pt x="686" y="423"/>
                </a:lnTo>
                <a:lnTo>
                  <a:pt x="666" y="580"/>
                </a:lnTo>
                <a:lnTo>
                  <a:pt x="703" y="1885"/>
                </a:lnTo>
                <a:lnTo>
                  <a:pt x="43" y="1895"/>
                </a:lnTo>
              </a:path>
            </a:pathLst>
          </a:custGeom>
          <a:solidFill>
            <a:srgbClr val="FFFFFF"/>
          </a:solidFill>
          <a:ln w="1841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704" name="Freeform 25"/>
          <p:cNvSpPr>
            <a:spLocks/>
          </p:cNvSpPr>
          <p:nvPr/>
        </p:nvSpPr>
        <p:spPr bwMode="auto">
          <a:xfrm>
            <a:off x="3019425" y="4537075"/>
            <a:ext cx="1587500" cy="1765300"/>
          </a:xfrm>
          <a:custGeom>
            <a:avLst/>
            <a:gdLst>
              <a:gd name="T0" fmla="*/ 0 w 1100"/>
              <a:gd name="T1" fmla="*/ 677 h 1260"/>
              <a:gd name="T2" fmla="*/ 20 w 1100"/>
              <a:gd name="T3" fmla="*/ 0 h 1260"/>
              <a:gd name="T4" fmla="*/ 806 w 1100"/>
              <a:gd name="T5" fmla="*/ 14 h 1260"/>
              <a:gd name="T6" fmla="*/ 780 w 1100"/>
              <a:gd name="T7" fmla="*/ 683 h 1260"/>
              <a:gd name="T8" fmla="*/ 1099 w 1100"/>
              <a:gd name="T9" fmla="*/ 678 h 1260"/>
              <a:gd name="T10" fmla="*/ 1094 w 1100"/>
              <a:gd name="T11" fmla="*/ 1259 h 1260"/>
              <a:gd name="T12" fmla="*/ 733 w 1100"/>
              <a:gd name="T13" fmla="*/ 1256 h 1260"/>
              <a:gd name="T14" fmla="*/ 247 w 1100"/>
              <a:gd name="T15" fmla="*/ 1248 h 1260"/>
              <a:gd name="T16" fmla="*/ 259 w 1100"/>
              <a:gd name="T17" fmla="*/ 679 h 1260"/>
              <a:gd name="T18" fmla="*/ 0 w 1100"/>
              <a:gd name="T19" fmla="*/ 677 h 1260"/>
              <a:gd name="T20" fmla="*/ 0 w 1100"/>
              <a:gd name="T21" fmla="*/ 677 h 126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00"/>
              <a:gd name="T34" fmla="*/ 0 h 1260"/>
              <a:gd name="T35" fmla="*/ 1100 w 1100"/>
              <a:gd name="T36" fmla="*/ 1260 h 126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00" h="1260">
                <a:moveTo>
                  <a:pt x="0" y="677"/>
                </a:moveTo>
                <a:lnTo>
                  <a:pt x="20" y="0"/>
                </a:lnTo>
                <a:lnTo>
                  <a:pt x="806" y="14"/>
                </a:lnTo>
                <a:lnTo>
                  <a:pt x="780" y="683"/>
                </a:lnTo>
                <a:lnTo>
                  <a:pt x="1099" y="678"/>
                </a:lnTo>
                <a:lnTo>
                  <a:pt x="1094" y="1259"/>
                </a:lnTo>
                <a:lnTo>
                  <a:pt x="733" y="1256"/>
                </a:lnTo>
                <a:lnTo>
                  <a:pt x="247" y="1248"/>
                </a:lnTo>
                <a:lnTo>
                  <a:pt x="259" y="679"/>
                </a:lnTo>
                <a:lnTo>
                  <a:pt x="0" y="677"/>
                </a:lnTo>
              </a:path>
            </a:pathLst>
          </a:custGeom>
          <a:solidFill>
            <a:srgbClr val="FFFFFF"/>
          </a:solidFill>
          <a:ln w="1841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705" name="Freeform 26"/>
          <p:cNvSpPr>
            <a:spLocks/>
          </p:cNvSpPr>
          <p:nvPr/>
        </p:nvSpPr>
        <p:spPr bwMode="auto">
          <a:xfrm>
            <a:off x="5254625" y="2911475"/>
            <a:ext cx="1341438" cy="936625"/>
          </a:xfrm>
          <a:custGeom>
            <a:avLst/>
            <a:gdLst>
              <a:gd name="T0" fmla="*/ 19 w 929"/>
              <a:gd name="T1" fmla="*/ 667 h 668"/>
              <a:gd name="T2" fmla="*/ 159 w 929"/>
              <a:gd name="T3" fmla="*/ 659 h 668"/>
              <a:gd name="T4" fmla="*/ 290 w 929"/>
              <a:gd name="T5" fmla="*/ 519 h 668"/>
              <a:gd name="T6" fmla="*/ 498 w 929"/>
              <a:gd name="T7" fmla="*/ 511 h 668"/>
              <a:gd name="T8" fmla="*/ 559 w 929"/>
              <a:gd name="T9" fmla="*/ 555 h 668"/>
              <a:gd name="T10" fmla="*/ 560 w 929"/>
              <a:gd name="T11" fmla="*/ 617 h 668"/>
              <a:gd name="T12" fmla="*/ 714 w 929"/>
              <a:gd name="T13" fmla="*/ 613 h 668"/>
              <a:gd name="T14" fmla="*/ 711 w 929"/>
              <a:gd name="T15" fmla="*/ 462 h 668"/>
              <a:gd name="T16" fmla="*/ 794 w 929"/>
              <a:gd name="T17" fmla="*/ 267 h 668"/>
              <a:gd name="T18" fmla="*/ 876 w 929"/>
              <a:gd name="T19" fmla="*/ 187 h 668"/>
              <a:gd name="T20" fmla="*/ 928 w 929"/>
              <a:gd name="T21" fmla="*/ 0 h 668"/>
              <a:gd name="T22" fmla="*/ 670 w 929"/>
              <a:gd name="T23" fmla="*/ 2 h 668"/>
              <a:gd name="T24" fmla="*/ 510 w 929"/>
              <a:gd name="T25" fmla="*/ 10 h 668"/>
              <a:gd name="T26" fmla="*/ 508 w 929"/>
              <a:gd name="T27" fmla="*/ 77 h 668"/>
              <a:gd name="T28" fmla="*/ 395 w 929"/>
              <a:gd name="T29" fmla="*/ 76 h 668"/>
              <a:gd name="T30" fmla="*/ 338 w 929"/>
              <a:gd name="T31" fmla="*/ 14 h 668"/>
              <a:gd name="T32" fmla="*/ 295 w 929"/>
              <a:gd name="T33" fmla="*/ 73 h 668"/>
              <a:gd name="T34" fmla="*/ 195 w 929"/>
              <a:gd name="T35" fmla="*/ 43 h 668"/>
              <a:gd name="T36" fmla="*/ 139 w 929"/>
              <a:gd name="T37" fmla="*/ 116 h 668"/>
              <a:gd name="T38" fmla="*/ 120 w 929"/>
              <a:gd name="T39" fmla="*/ 281 h 668"/>
              <a:gd name="T40" fmla="*/ 0 w 929"/>
              <a:gd name="T41" fmla="*/ 306 h 668"/>
              <a:gd name="T42" fmla="*/ 5 w 929"/>
              <a:gd name="T43" fmla="*/ 351 h 668"/>
              <a:gd name="T44" fmla="*/ 80 w 929"/>
              <a:gd name="T45" fmla="*/ 354 h 668"/>
              <a:gd name="T46" fmla="*/ 111 w 929"/>
              <a:gd name="T47" fmla="*/ 398 h 668"/>
              <a:gd name="T48" fmla="*/ 19 w 929"/>
              <a:gd name="T49" fmla="*/ 667 h 668"/>
              <a:gd name="T50" fmla="*/ 19 w 929"/>
              <a:gd name="T51" fmla="*/ 667 h 66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929"/>
              <a:gd name="T79" fmla="*/ 0 h 668"/>
              <a:gd name="T80" fmla="*/ 929 w 929"/>
              <a:gd name="T81" fmla="*/ 668 h 66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929" h="668">
                <a:moveTo>
                  <a:pt x="19" y="667"/>
                </a:moveTo>
                <a:lnTo>
                  <a:pt x="159" y="659"/>
                </a:lnTo>
                <a:lnTo>
                  <a:pt x="290" y="519"/>
                </a:lnTo>
                <a:lnTo>
                  <a:pt x="498" y="511"/>
                </a:lnTo>
                <a:lnTo>
                  <a:pt x="559" y="555"/>
                </a:lnTo>
                <a:lnTo>
                  <a:pt x="560" y="617"/>
                </a:lnTo>
                <a:lnTo>
                  <a:pt x="714" y="613"/>
                </a:lnTo>
                <a:lnTo>
                  <a:pt x="711" y="462"/>
                </a:lnTo>
                <a:lnTo>
                  <a:pt x="794" y="267"/>
                </a:lnTo>
                <a:lnTo>
                  <a:pt x="876" y="187"/>
                </a:lnTo>
                <a:lnTo>
                  <a:pt x="928" y="0"/>
                </a:lnTo>
                <a:lnTo>
                  <a:pt x="670" y="2"/>
                </a:lnTo>
                <a:lnTo>
                  <a:pt x="510" y="10"/>
                </a:lnTo>
                <a:lnTo>
                  <a:pt x="508" y="77"/>
                </a:lnTo>
                <a:lnTo>
                  <a:pt x="395" y="76"/>
                </a:lnTo>
                <a:lnTo>
                  <a:pt x="338" y="14"/>
                </a:lnTo>
                <a:lnTo>
                  <a:pt x="295" y="73"/>
                </a:lnTo>
                <a:lnTo>
                  <a:pt x="195" y="43"/>
                </a:lnTo>
                <a:lnTo>
                  <a:pt x="139" y="116"/>
                </a:lnTo>
                <a:lnTo>
                  <a:pt x="120" y="281"/>
                </a:lnTo>
                <a:lnTo>
                  <a:pt x="0" y="306"/>
                </a:lnTo>
                <a:lnTo>
                  <a:pt x="5" y="351"/>
                </a:lnTo>
                <a:lnTo>
                  <a:pt x="80" y="354"/>
                </a:lnTo>
                <a:lnTo>
                  <a:pt x="111" y="398"/>
                </a:lnTo>
                <a:lnTo>
                  <a:pt x="19" y="667"/>
                </a:lnTo>
              </a:path>
            </a:pathLst>
          </a:custGeom>
          <a:solidFill>
            <a:srgbClr val="DBDBDB"/>
          </a:solidFill>
          <a:ln w="1841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706" name="Freeform 27"/>
          <p:cNvSpPr>
            <a:spLocks/>
          </p:cNvSpPr>
          <p:nvPr/>
        </p:nvSpPr>
        <p:spPr bwMode="auto">
          <a:xfrm>
            <a:off x="4144963" y="4075113"/>
            <a:ext cx="1403350" cy="2227262"/>
          </a:xfrm>
          <a:custGeom>
            <a:avLst/>
            <a:gdLst>
              <a:gd name="T0" fmla="*/ 0 w 972"/>
              <a:gd name="T1" fmla="*/ 1013 h 1590"/>
              <a:gd name="T2" fmla="*/ 26 w 972"/>
              <a:gd name="T3" fmla="*/ 344 h 1590"/>
              <a:gd name="T4" fmla="*/ 25 w 972"/>
              <a:gd name="T5" fmla="*/ 277 h 1590"/>
              <a:gd name="T6" fmla="*/ 88 w 972"/>
              <a:gd name="T7" fmla="*/ 274 h 1590"/>
              <a:gd name="T8" fmla="*/ 91 w 972"/>
              <a:gd name="T9" fmla="*/ 74 h 1590"/>
              <a:gd name="T10" fmla="*/ 156 w 972"/>
              <a:gd name="T11" fmla="*/ 69 h 1590"/>
              <a:gd name="T12" fmla="*/ 609 w 972"/>
              <a:gd name="T13" fmla="*/ 69 h 1590"/>
              <a:gd name="T14" fmla="*/ 605 w 972"/>
              <a:gd name="T15" fmla="*/ 0 h 1590"/>
              <a:gd name="T16" fmla="*/ 930 w 972"/>
              <a:gd name="T17" fmla="*/ 2 h 1590"/>
              <a:gd name="T18" fmla="*/ 971 w 972"/>
              <a:gd name="T19" fmla="*/ 1576 h 1590"/>
              <a:gd name="T20" fmla="*/ 350 w 972"/>
              <a:gd name="T21" fmla="*/ 1589 h 1590"/>
              <a:gd name="T22" fmla="*/ 314 w 972"/>
              <a:gd name="T23" fmla="*/ 1589 h 1590"/>
              <a:gd name="T24" fmla="*/ 319 w 972"/>
              <a:gd name="T25" fmla="*/ 1008 h 1590"/>
              <a:gd name="T26" fmla="*/ 0 w 972"/>
              <a:gd name="T27" fmla="*/ 1013 h 1590"/>
              <a:gd name="T28" fmla="*/ 0 w 972"/>
              <a:gd name="T29" fmla="*/ 1013 h 159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972"/>
              <a:gd name="T46" fmla="*/ 0 h 1590"/>
              <a:gd name="T47" fmla="*/ 972 w 972"/>
              <a:gd name="T48" fmla="*/ 1590 h 159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972" h="1590">
                <a:moveTo>
                  <a:pt x="0" y="1013"/>
                </a:moveTo>
                <a:lnTo>
                  <a:pt x="26" y="344"/>
                </a:lnTo>
                <a:lnTo>
                  <a:pt x="25" y="277"/>
                </a:lnTo>
                <a:lnTo>
                  <a:pt x="88" y="274"/>
                </a:lnTo>
                <a:lnTo>
                  <a:pt x="91" y="74"/>
                </a:lnTo>
                <a:lnTo>
                  <a:pt x="156" y="69"/>
                </a:lnTo>
                <a:lnTo>
                  <a:pt x="609" y="69"/>
                </a:lnTo>
                <a:lnTo>
                  <a:pt x="605" y="0"/>
                </a:lnTo>
                <a:lnTo>
                  <a:pt x="930" y="2"/>
                </a:lnTo>
                <a:lnTo>
                  <a:pt x="971" y="1576"/>
                </a:lnTo>
                <a:lnTo>
                  <a:pt x="350" y="1589"/>
                </a:lnTo>
                <a:lnTo>
                  <a:pt x="314" y="1589"/>
                </a:lnTo>
                <a:lnTo>
                  <a:pt x="319" y="1008"/>
                </a:lnTo>
                <a:lnTo>
                  <a:pt x="0" y="1013"/>
                </a:lnTo>
              </a:path>
            </a:pathLst>
          </a:custGeom>
          <a:solidFill>
            <a:srgbClr val="FFFFFF"/>
          </a:solidFill>
          <a:ln w="1841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707" name="Freeform 28"/>
          <p:cNvSpPr>
            <a:spLocks/>
          </p:cNvSpPr>
          <p:nvPr/>
        </p:nvSpPr>
        <p:spPr bwMode="auto">
          <a:xfrm>
            <a:off x="2227263" y="4529138"/>
            <a:ext cx="1168400" cy="1765300"/>
          </a:xfrm>
          <a:custGeom>
            <a:avLst/>
            <a:gdLst>
              <a:gd name="T0" fmla="*/ 0 w 809"/>
              <a:gd name="T1" fmla="*/ 1244 h 1261"/>
              <a:gd name="T2" fmla="*/ 28 w 809"/>
              <a:gd name="T3" fmla="*/ 479 h 1261"/>
              <a:gd name="T4" fmla="*/ 30 w 809"/>
              <a:gd name="T5" fmla="*/ 425 h 1261"/>
              <a:gd name="T6" fmla="*/ 138 w 809"/>
              <a:gd name="T7" fmla="*/ 425 h 1261"/>
              <a:gd name="T8" fmla="*/ 200 w 809"/>
              <a:gd name="T9" fmla="*/ 282 h 1261"/>
              <a:gd name="T10" fmla="*/ 119 w 809"/>
              <a:gd name="T11" fmla="*/ 140 h 1261"/>
              <a:gd name="T12" fmla="*/ 99 w 809"/>
              <a:gd name="T13" fmla="*/ 51 h 1261"/>
              <a:gd name="T14" fmla="*/ 190 w 809"/>
              <a:gd name="T15" fmla="*/ 0 h 1261"/>
              <a:gd name="T16" fmla="*/ 569 w 809"/>
              <a:gd name="T17" fmla="*/ 6 h 1261"/>
              <a:gd name="T18" fmla="*/ 549 w 809"/>
              <a:gd name="T19" fmla="*/ 683 h 1261"/>
              <a:gd name="T20" fmla="*/ 808 w 809"/>
              <a:gd name="T21" fmla="*/ 685 h 1261"/>
              <a:gd name="T22" fmla="*/ 796 w 809"/>
              <a:gd name="T23" fmla="*/ 1254 h 1261"/>
              <a:gd name="T24" fmla="*/ 467 w 809"/>
              <a:gd name="T25" fmla="*/ 1260 h 1261"/>
              <a:gd name="T26" fmla="*/ 0 w 809"/>
              <a:gd name="T27" fmla="*/ 1244 h 1261"/>
              <a:gd name="T28" fmla="*/ 0 w 809"/>
              <a:gd name="T29" fmla="*/ 1244 h 126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809"/>
              <a:gd name="T46" fmla="*/ 0 h 1261"/>
              <a:gd name="T47" fmla="*/ 809 w 809"/>
              <a:gd name="T48" fmla="*/ 1261 h 126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809" h="1261">
                <a:moveTo>
                  <a:pt x="0" y="1244"/>
                </a:moveTo>
                <a:lnTo>
                  <a:pt x="28" y="479"/>
                </a:lnTo>
                <a:lnTo>
                  <a:pt x="30" y="425"/>
                </a:lnTo>
                <a:lnTo>
                  <a:pt x="138" y="425"/>
                </a:lnTo>
                <a:lnTo>
                  <a:pt x="200" y="282"/>
                </a:lnTo>
                <a:lnTo>
                  <a:pt x="119" y="140"/>
                </a:lnTo>
                <a:lnTo>
                  <a:pt x="99" y="51"/>
                </a:lnTo>
                <a:lnTo>
                  <a:pt x="190" y="0"/>
                </a:lnTo>
                <a:lnTo>
                  <a:pt x="569" y="6"/>
                </a:lnTo>
                <a:lnTo>
                  <a:pt x="549" y="683"/>
                </a:lnTo>
                <a:lnTo>
                  <a:pt x="808" y="685"/>
                </a:lnTo>
                <a:lnTo>
                  <a:pt x="796" y="1254"/>
                </a:lnTo>
                <a:lnTo>
                  <a:pt x="467" y="1260"/>
                </a:lnTo>
                <a:lnTo>
                  <a:pt x="0" y="1244"/>
                </a:lnTo>
              </a:path>
            </a:pathLst>
          </a:custGeom>
          <a:solidFill>
            <a:srgbClr val="DBDBDB"/>
          </a:solidFill>
          <a:ln w="1841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708" name="Freeform 29"/>
          <p:cNvSpPr>
            <a:spLocks/>
          </p:cNvSpPr>
          <p:nvPr/>
        </p:nvSpPr>
        <p:spPr bwMode="auto">
          <a:xfrm>
            <a:off x="463550" y="5180013"/>
            <a:ext cx="650875" cy="1054100"/>
          </a:xfrm>
          <a:custGeom>
            <a:avLst/>
            <a:gdLst>
              <a:gd name="T0" fmla="*/ 105 w 451"/>
              <a:gd name="T1" fmla="*/ 670 h 753"/>
              <a:gd name="T2" fmla="*/ 56 w 451"/>
              <a:gd name="T3" fmla="*/ 479 h 753"/>
              <a:gd name="T4" fmla="*/ 96 w 451"/>
              <a:gd name="T5" fmla="*/ 306 h 753"/>
              <a:gd name="T6" fmla="*/ 0 w 451"/>
              <a:gd name="T7" fmla="*/ 82 h 753"/>
              <a:gd name="T8" fmla="*/ 52 w 451"/>
              <a:gd name="T9" fmla="*/ 0 h 753"/>
              <a:gd name="T10" fmla="*/ 176 w 451"/>
              <a:gd name="T11" fmla="*/ 24 h 753"/>
              <a:gd name="T12" fmla="*/ 215 w 451"/>
              <a:gd name="T13" fmla="*/ 84 h 753"/>
              <a:gd name="T14" fmla="*/ 210 w 451"/>
              <a:gd name="T15" fmla="*/ 230 h 753"/>
              <a:gd name="T16" fmla="*/ 284 w 451"/>
              <a:gd name="T17" fmla="*/ 224 h 753"/>
              <a:gd name="T18" fmla="*/ 397 w 451"/>
              <a:gd name="T19" fmla="*/ 126 h 753"/>
              <a:gd name="T20" fmla="*/ 450 w 451"/>
              <a:gd name="T21" fmla="*/ 160 h 753"/>
              <a:gd name="T22" fmla="*/ 344 w 451"/>
              <a:gd name="T23" fmla="*/ 370 h 753"/>
              <a:gd name="T24" fmla="*/ 288 w 451"/>
              <a:gd name="T25" fmla="*/ 372 h 753"/>
              <a:gd name="T26" fmla="*/ 256 w 451"/>
              <a:gd name="T27" fmla="*/ 445 h 753"/>
              <a:gd name="T28" fmla="*/ 374 w 451"/>
              <a:gd name="T29" fmla="*/ 516 h 753"/>
              <a:gd name="T30" fmla="*/ 355 w 451"/>
              <a:gd name="T31" fmla="*/ 752 h 753"/>
              <a:gd name="T32" fmla="*/ 165 w 451"/>
              <a:gd name="T33" fmla="*/ 748 h 753"/>
              <a:gd name="T34" fmla="*/ 105 w 451"/>
              <a:gd name="T35" fmla="*/ 670 h 753"/>
              <a:gd name="T36" fmla="*/ 105 w 451"/>
              <a:gd name="T37" fmla="*/ 670 h 75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51"/>
              <a:gd name="T58" fmla="*/ 0 h 753"/>
              <a:gd name="T59" fmla="*/ 451 w 451"/>
              <a:gd name="T60" fmla="*/ 753 h 75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51" h="753">
                <a:moveTo>
                  <a:pt x="105" y="670"/>
                </a:moveTo>
                <a:lnTo>
                  <a:pt x="56" y="479"/>
                </a:lnTo>
                <a:lnTo>
                  <a:pt x="96" y="306"/>
                </a:lnTo>
                <a:lnTo>
                  <a:pt x="0" y="82"/>
                </a:lnTo>
                <a:lnTo>
                  <a:pt x="52" y="0"/>
                </a:lnTo>
                <a:lnTo>
                  <a:pt x="176" y="24"/>
                </a:lnTo>
                <a:lnTo>
                  <a:pt x="215" y="84"/>
                </a:lnTo>
                <a:lnTo>
                  <a:pt x="210" y="230"/>
                </a:lnTo>
                <a:lnTo>
                  <a:pt x="284" y="224"/>
                </a:lnTo>
                <a:lnTo>
                  <a:pt x="397" y="126"/>
                </a:lnTo>
                <a:lnTo>
                  <a:pt x="450" y="160"/>
                </a:lnTo>
                <a:lnTo>
                  <a:pt x="344" y="370"/>
                </a:lnTo>
                <a:lnTo>
                  <a:pt x="288" y="372"/>
                </a:lnTo>
                <a:lnTo>
                  <a:pt x="256" y="445"/>
                </a:lnTo>
                <a:lnTo>
                  <a:pt x="374" y="516"/>
                </a:lnTo>
                <a:lnTo>
                  <a:pt x="355" y="752"/>
                </a:lnTo>
                <a:lnTo>
                  <a:pt x="165" y="748"/>
                </a:lnTo>
                <a:lnTo>
                  <a:pt x="105" y="670"/>
                </a:lnTo>
              </a:path>
            </a:pathLst>
          </a:custGeom>
          <a:solidFill>
            <a:srgbClr val="FFFFFF"/>
          </a:solidFill>
          <a:ln w="1841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709" name="Freeform 30"/>
          <p:cNvSpPr>
            <a:spLocks/>
          </p:cNvSpPr>
          <p:nvPr/>
        </p:nvSpPr>
        <p:spPr bwMode="auto">
          <a:xfrm>
            <a:off x="3228975" y="3521075"/>
            <a:ext cx="1143000" cy="942975"/>
          </a:xfrm>
          <a:custGeom>
            <a:avLst/>
            <a:gdLst>
              <a:gd name="T0" fmla="*/ 9 w 792"/>
              <a:gd name="T1" fmla="*/ 326 h 673"/>
              <a:gd name="T2" fmla="*/ 0 w 792"/>
              <a:gd name="T3" fmla="*/ 130 h 673"/>
              <a:gd name="T4" fmla="*/ 68 w 792"/>
              <a:gd name="T5" fmla="*/ 126 h 673"/>
              <a:gd name="T6" fmla="*/ 68 w 792"/>
              <a:gd name="T7" fmla="*/ 63 h 673"/>
              <a:gd name="T8" fmla="*/ 153 w 792"/>
              <a:gd name="T9" fmla="*/ 60 h 673"/>
              <a:gd name="T10" fmla="*/ 157 w 792"/>
              <a:gd name="T11" fmla="*/ 2 h 673"/>
              <a:gd name="T12" fmla="*/ 397 w 792"/>
              <a:gd name="T13" fmla="*/ 0 h 673"/>
              <a:gd name="T14" fmla="*/ 397 w 792"/>
              <a:gd name="T15" fmla="*/ 97 h 673"/>
              <a:gd name="T16" fmla="*/ 593 w 792"/>
              <a:gd name="T17" fmla="*/ 99 h 673"/>
              <a:gd name="T18" fmla="*/ 593 w 792"/>
              <a:gd name="T19" fmla="*/ 141 h 673"/>
              <a:gd name="T20" fmla="*/ 665 w 792"/>
              <a:gd name="T21" fmla="*/ 141 h 673"/>
              <a:gd name="T22" fmla="*/ 666 w 792"/>
              <a:gd name="T23" fmla="*/ 202 h 673"/>
              <a:gd name="T24" fmla="*/ 789 w 792"/>
              <a:gd name="T25" fmla="*/ 206 h 673"/>
              <a:gd name="T26" fmla="*/ 791 w 792"/>
              <a:gd name="T27" fmla="*/ 464 h 673"/>
              <a:gd name="T28" fmla="*/ 726 w 792"/>
              <a:gd name="T29" fmla="*/ 469 h 673"/>
              <a:gd name="T30" fmla="*/ 723 w 792"/>
              <a:gd name="T31" fmla="*/ 669 h 673"/>
              <a:gd name="T32" fmla="*/ 660 w 792"/>
              <a:gd name="T33" fmla="*/ 672 h 673"/>
              <a:gd name="T34" fmla="*/ 462 w 792"/>
              <a:gd name="T35" fmla="*/ 669 h 673"/>
              <a:gd name="T36" fmla="*/ 458 w 792"/>
              <a:gd name="T37" fmla="*/ 603 h 673"/>
              <a:gd name="T38" fmla="*/ 390 w 792"/>
              <a:gd name="T39" fmla="*/ 601 h 673"/>
              <a:gd name="T40" fmla="*/ 387 w 792"/>
              <a:gd name="T41" fmla="*/ 534 h 673"/>
              <a:gd name="T42" fmla="*/ 199 w 792"/>
              <a:gd name="T43" fmla="*/ 533 h 673"/>
              <a:gd name="T44" fmla="*/ 199 w 792"/>
              <a:gd name="T45" fmla="*/ 468 h 673"/>
              <a:gd name="T46" fmla="*/ 67 w 792"/>
              <a:gd name="T47" fmla="*/ 460 h 673"/>
              <a:gd name="T48" fmla="*/ 68 w 792"/>
              <a:gd name="T49" fmla="*/ 330 h 673"/>
              <a:gd name="T50" fmla="*/ 9 w 792"/>
              <a:gd name="T51" fmla="*/ 326 h 673"/>
              <a:gd name="T52" fmla="*/ 9 w 792"/>
              <a:gd name="T53" fmla="*/ 326 h 67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792"/>
              <a:gd name="T82" fmla="*/ 0 h 673"/>
              <a:gd name="T83" fmla="*/ 792 w 792"/>
              <a:gd name="T84" fmla="*/ 673 h 673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792" h="673">
                <a:moveTo>
                  <a:pt x="9" y="326"/>
                </a:moveTo>
                <a:lnTo>
                  <a:pt x="0" y="130"/>
                </a:lnTo>
                <a:lnTo>
                  <a:pt x="68" y="126"/>
                </a:lnTo>
                <a:lnTo>
                  <a:pt x="68" y="63"/>
                </a:lnTo>
                <a:lnTo>
                  <a:pt x="153" y="60"/>
                </a:lnTo>
                <a:lnTo>
                  <a:pt x="157" y="2"/>
                </a:lnTo>
                <a:lnTo>
                  <a:pt x="397" y="0"/>
                </a:lnTo>
                <a:lnTo>
                  <a:pt x="397" y="97"/>
                </a:lnTo>
                <a:lnTo>
                  <a:pt x="593" y="99"/>
                </a:lnTo>
                <a:lnTo>
                  <a:pt x="593" y="141"/>
                </a:lnTo>
                <a:lnTo>
                  <a:pt x="665" y="141"/>
                </a:lnTo>
                <a:lnTo>
                  <a:pt x="666" y="202"/>
                </a:lnTo>
                <a:lnTo>
                  <a:pt x="789" y="206"/>
                </a:lnTo>
                <a:lnTo>
                  <a:pt x="791" y="464"/>
                </a:lnTo>
                <a:lnTo>
                  <a:pt x="726" y="469"/>
                </a:lnTo>
                <a:lnTo>
                  <a:pt x="723" y="669"/>
                </a:lnTo>
                <a:lnTo>
                  <a:pt x="660" y="672"/>
                </a:lnTo>
                <a:lnTo>
                  <a:pt x="462" y="669"/>
                </a:lnTo>
                <a:lnTo>
                  <a:pt x="458" y="603"/>
                </a:lnTo>
                <a:lnTo>
                  <a:pt x="390" y="601"/>
                </a:lnTo>
                <a:lnTo>
                  <a:pt x="387" y="534"/>
                </a:lnTo>
                <a:lnTo>
                  <a:pt x="199" y="533"/>
                </a:lnTo>
                <a:lnTo>
                  <a:pt x="199" y="468"/>
                </a:lnTo>
                <a:lnTo>
                  <a:pt x="67" y="460"/>
                </a:lnTo>
                <a:lnTo>
                  <a:pt x="68" y="330"/>
                </a:lnTo>
                <a:lnTo>
                  <a:pt x="9" y="326"/>
                </a:lnTo>
              </a:path>
            </a:pathLst>
          </a:custGeom>
          <a:solidFill>
            <a:srgbClr val="DBDBDB"/>
          </a:solidFill>
          <a:ln w="1841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710" name="Freeform 31"/>
          <p:cNvSpPr>
            <a:spLocks/>
          </p:cNvSpPr>
          <p:nvPr/>
        </p:nvSpPr>
        <p:spPr bwMode="auto">
          <a:xfrm>
            <a:off x="2654300" y="3221038"/>
            <a:ext cx="1147763" cy="484187"/>
          </a:xfrm>
          <a:custGeom>
            <a:avLst/>
            <a:gdLst>
              <a:gd name="T0" fmla="*/ 0 w 796"/>
              <a:gd name="T1" fmla="*/ 334 h 346"/>
              <a:gd name="T2" fmla="*/ 28 w 796"/>
              <a:gd name="T3" fmla="*/ 116 h 346"/>
              <a:gd name="T4" fmla="*/ 56 w 796"/>
              <a:gd name="T5" fmla="*/ 0 h 346"/>
              <a:gd name="T6" fmla="*/ 793 w 796"/>
              <a:gd name="T7" fmla="*/ 13 h 346"/>
              <a:gd name="T8" fmla="*/ 795 w 796"/>
              <a:gd name="T9" fmla="*/ 215 h 346"/>
              <a:gd name="T10" fmla="*/ 555 w 796"/>
              <a:gd name="T11" fmla="*/ 217 h 346"/>
              <a:gd name="T12" fmla="*/ 551 w 796"/>
              <a:gd name="T13" fmla="*/ 275 h 346"/>
              <a:gd name="T14" fmla="*/ 466 w 796"/>
              <a:gd name="T15" fmla="*/ 278 h 346"/>
              <a:gd name="T16" fmla="*/ 466 w 796"/>
              <a:gd name="T17" fmla="*/ 341 h 346"/>
              <a:gd name="T18" fmla="*/ 398 w 796"/>
              <a:gd name="T19" fmla="*/ 345 h 346"/>
              <a:gd name="T20" fmla="*/ 0 w 796"/>
              <a:gd name="T21" fmla="*/ 334 h 346"/>
              <a:gd name="T22" fmla="*/ 0 w 796"/>
              <a:gd name="T23" fmla="*/ 334 h 34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96"/>
              <a:gd name="T37" fmla="*/ 0 h 346"/>
              <a:gd name="T38" fmla="*/ 796 w 796"/>
              <a:gd name="T39" fmla="*/ 346 h 34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96" h="346">
                <a:moveTo>
                  <a:pt x="0" y="334"/>
                </a:moveTo>
                <a:lnTo>
                  <a:pt x="28" y="116"/>
                </a:lnTo>
                <a:lnTo>
                  <a:pt x="56" y="0"/>
                </a:lnTo>
                <a:lnTo>
                  <a:pt x="793" y="13"/>
                </a:lnTo>
                <a:lnTo>
                  <a:pt x="795" y="215"/>
                </a:lnTo>
                <a:lnTo>
                  <a:pt x="555" y="217"/>
                </a:lnTo>
                <a:lnTo>
                  <a:pt x="551" y="275"/>
                </a:lnTo>
                <a:lnTo>
                  <a:pt x="466" y="278"/>
                </a:lnTo>
                <a:lnTo>
                  <a:pt x="466" y="341"/>
                </a:lnTo>
                <a:lnTo>
                  <a:pt x="398" y="345"/>
                </a:lnTo>
                <a:lnTo>
                  <a:pt x="0" y="334"/>
                </a:lnTo>
              </a:path>
            </a:pathLst>
          </a:custGeom>
          <a:solidFill>
            <a:srgbClr val="DBDBDB"/>
          </a:solidFill>
          <a:ln w="1841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711" name="Freeform 32"/>
          <p:cNvSpPr>
            <a:spLocks/>
          </p:cNvSpPr>
          <p:nvPr/>
        </p:nvSpPr>
        <p:spPr bwMode="auto">
          <a:xfrm>
            <a:off x="538163" y="4483100"/>
            <a:ext cx="612775" cy="1020763"/>
          </a:xfrm>
          <a:custGeom>
            <a:avLst/>
            <a:gdLst>
              <a:gd name="T0" fmla="*/ 0 w 424"/>
              <a:gd name="T1" fmla="*/ 498 h 729"/>
              <a:gd name="T2" fmla="*/ 124 w 424"/>
              <a:gd name="T3" fmla="*/ 522 h 729"/>
              <a:gd name="T4" fmla="*/ 163 w 424"/>
              <a:gd name="T5" fmla="*/ 582 h 729"/>
              <a:gd name="T6" fmla="*/ 158 w 424"/>
              <a:gd name="T7" fmla="*/ 728 h 729"/>
              <a:gd name="T8" fmla="*/ 232 w 424"/>
              <a:gd name="T9" fmla="*/ 722 h 729"/>
              <a:gd name="T10" fmla="*/ 345 w 424"/>
              <a:gd name="T11" fmla="*/ 624 h 729"/>
              <a:gd name="T12" fmla="*/ 350 w 424"/>
              <a:gd name="T13" fmla="*/ 492 h 729"/>
              <a:gd name="T14" fmla="*/ 423 w 424"/>
              <a:gd name="T15" fmla="*/ 404 h 729"/>
              <a:gd name="T16" fmla="*/ 393 w 424"/>
              <a:gd name="T17" fmla="*/ 143 h 729"/>
              <a:gd name="T18" fmla="*/ 338 w 424"/>
              <a:gd name="T19" fmla="*/ 7 h 729"/>
              <a:gd name="T20" fmla="*/ 172 w 424"/>
              <a:gd name="T21" fmla="*/ 0 h 729"/>
              <a:gd name="T22" fmla="*/ 64 w 424"/>
              <a:gd name="T23" fmla="*/ 217 h 729"/>
              <a:gd name="T24" fmla="*/ 0 w 424"/>
              <a:gd name="T25" fmla="*/ 498 h 729"/>
              <a:gd name="T26" fmla="*/ 0 w 424"/>
              <a:gd name="T27" fmla="*/ 498 h 72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24"/>
              <a:gd name="T43" fmla="*/ 0 h 729"/>
              <a:gd name="T44" fmla="*/ 424 w 424"/>
              <a:gd name="T45" fmla="*/ 729 h 72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24" h="729">
                <a:moveTo>
                  <a:pt x="0" y="498"/>
                </a:moveTo>
                <a:lnTo>
                  <a:pt x="124" y="522"/>
                </a:lnTo>
                <a:lnTo>
                  <a:pt x="163" y="582"/>
                </a:lnTo>
                <a:lnTo>
                  <a:pt x="158" y="728"/>
                </a:lnTo>
                <a:lnTo>
                  <a:pt x="232" y="722"/>
                </a:lnTo>
                <a:lnTo>
                  <a:pt x="345" y="624"/>
                </a:lnTo>
                <a:lnTo>
                  <a:pt x="350" y="492"/>
                </a:lnTo>
                <a:lnTo>
                  <a:pt x="423" y="404"/>
                </a:lnTo>
                <a:lnTo>
                  <a:pt x="393" y="143"/>
                </a:lnTo>
                <a:lnTo>
                  <a:pt x="338" y="7"/>
                </a:lnTo>
                <a:lnTo>
                  <a:pt x="172" y="0"/>
                </a:lnTo>
                <a:lnTo>
                  <a:pt x="64" y="217"/>
                </a:lnTo>
                <a:lnTo>
                  <a:pt x="0" y="498"/>
                </a:lnTo>
              </a:path>
            </a:pathLst>
          </a:custGeom>
          <a:solidFill>
            <a:srgbClr val="FFFFFF"/>
          </a:solidFill>
          <a:ln w="1841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712" name="Freeform 33"/>
          <p:cNvSpPr>
            <a:spLocks/>
          </p:cNvSpPr>
          <p:nvPr/>
        </p:nvSpPr>
        <p:spPr bwMode="auto">
          <a:xfrm>
            <a:off x="2500313" y="3687763"/>
            <a:ext cx="1682750" cy="869950"/>
          </a:xfrm>
          <a:custGeom>
            <a:avLst/>
            <a:gdLst>
              <a:gd name="T0" fmla="*/ 0 w 1166"/>
              <a:gd name="T1" fmla="*/ 600 h 621"/>
              <a:gd name="T2" fmla="*/ 37 w 1166"/>
              <a:gd name="T3" fmla="*/ 542 h 621"/>
              <a:gd name="T4" fmla="*/ 4 w 1166"/>
              <a:gd name="T5" fmla="*/ 434 h 621"/>
              <a:gd name="T6" fmla="*/ 141 w 1166"/>
              <a:gd name="T7" fmla="*/ 245 h 621"/>
              <a:gd name="T8" fmla="*/ 136 w 1166"/>
              <a:gd name="T9" fmla="*/ 109 h 621"/>
              <a:gd name="T10" fmla="*/ 106 w 1166"/>
              <a:gd name="T11" fmla="*/ 0 h 621"/>
              <a:gd name="T12" fmla="*/ 504 w 1166"/>
              <a:gd name="T13" fmla="*/ 11 h 621"/>
              <a:gd name="T14" fmla="*/ 513 w 1166"/>
              <a:gd name="T15" fmla="*/ 207 h 621"/>
              <a:gd name="T16" fmla="*/ 572 w 1166"/>
              <a:gd name="T17" fmla="*/ 211 h 621"/>
              <a:gd name="T18" fmla="*/ 571 w 1166"/>
              <a:gd name="T19" fmla="*/ 341 h 621"/>
              <a:gd name="T20" fmla="*/ 703 w 1166"/>
              <a:gd name="T21" fmla="*/ 349 h 621"/>
              <a:gd name="T22" fmla="*/ 703 w 1166"/>
              <a:gd name="T23" fmla="*/ 414 h 621"/>
              <a:gd name="T24" fmla="*/ 891 w 1166"/>
              <a:gd name="T25" fmla="*/ 415 h 621"/>
              <a:gd name="T26" fmla="*/ 894 w 1166"/>
              <a:gd name="T27" fmla="*/ 482 h 621"/>
              <a:gd name="T28" fmla="*/ 962 w 1166"/>
              <a:gd name="T29" fmla="*/ 484 h 621"/>
              <a:gd name="T30" fmla="*/ 966 w 1166"/>
              <a:gd name="T31" fmla="*/ 550 h 621"/>
              <a:gd name="T32" fmla="*/ 1164 w 1166"/>
              <a:gd name="T33" fmla="*/ 553 h 621"/>
              <a:gd name="T34" fmla="*/ 1165 w 1166"/>
              <a:gd name="T35" fmla="*/ 620 h 621"/>
              <a:gd name="T36" fmla="*/ 379 w 1166"/>
              <a:gd name="T37" fmla="*/ 606 h 621"/>
              <a:gd name="T38" fmla="*/ 0 w 1166"/>
              <a:gd name="T39" fmla="*/ 600 h 621"/>
              <a:gd name="T40" fmla="*/ 0 w 1166"/>
              <a:gd name="T41" fmla="*/ 600 h 62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166"/>
              <a:gd name="T64" fmla="*/ 0 h 621"/>
              <a:gd name="T65" fmla="*/ 1166 w 1166"/>
              <a:gd name="T66" fmla="*/ 621 h 621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166" h="621">
                <a:moveTo>
                  <a:pt x="0" y="600"/>
                </a:moveTo>
                <a:lnTo>
                  <a:pt x="37" y="542"/>
                </a:lnTo>
                <a:lnTo>
                  <a:pt x="4" y="434"/>
                </a:lnTo>
                <a:lnTo>
                  <a:pt x="141" y="245"/>
                </a:lnTo>
                <a:lnTo>
                  <a:pt x="136" y="109"/>
                </a:lnTo>
                <a:lnTo>
                  <a:pt x="106" y="0"/>
                </a:lnTo>
                <a:lnTo>
                  <a:pt x="504" y="11"/>
                </a:lnTo>
                <a:lnTo>
                  <a:pt x="513" y="207"/>
                </a:lnTo>
                <a:lnTo>
                  <a:pt x="572" y="211"/>
                </a:lnTo>
                <a:lnTo>
                  <a:pt x="571" y="341"/>
                </a:lnTo>
                <a:lnTo>
                  <a:pt x="703" y="349"/>
                </a:lnTo>
                <a:lnTo>
                  <a:pt x="703" y="414"/>
                </a:lnTo>
                <a:lnTo>
                  <a:pt x="891" y="415"/>
                </a:lnTo>
                <a:lnTo>
                  <a:pt x="894" y="482"/>
                </a:lnTo>
                <a:lnTo>
                  <a:pt x="962" y="484"/>
                </a:lnTo>
                <a:lnTo>
                  <a:pt x="966" y="550"/>
                </a:lnTo>
                <a:lnTo>
                  <a:pt x="1164" y="553"/>
                </a:lnTo>
                <a:lnTo>
                  <a:pt x="1165" y="620"/>
                </a:lnTo>
                <a:lnTo>
                  <a:pt x="379" y="606"/>
                </a:lnTo>
                <a:lnTo>
                  <a:pt x="0" y="600"/>
                </a:lnTo>
              </a:path>
            </a:pathLst>
          </a:custGeom>
          <a:solidFill>
            <a:srgbClr val="DBDBDB"/>
          </a:solidFill>
          <a:ln w="1841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713" name="Freeform 34"/>
          <p:cNvSpPr>
            <a:spLocks/>
          </p:cNvSpPr>
          <p:nvPr/>
        </p:nvSpPr>
        <p:spPr bwMode="auto">
          <a:xfrm>
            <a:off x="833438" y="3767138"/>
            <a:ext cx="1873250" cy="958850"/>
          </a:xfrm>
          <a:custGeom>
            <a:avLst/>
            <a:gdLst>
              <a:gd name="T0" fmla="*/ 0 w 1297"/>
              <a:gd name="T1" fmla="*/ 321 h 685"/>
              <a:gd name="T2" fmla="*/ 97 w 1297"/>
              <a:gd name="T3" fmla="*/ 324 h 685"/>
              <a:gd name="T4" fmla="*/ 238 w 1297"/>
              <a:gd name="T5" fmla="*/ 259 h 685"/>
              <a:gd name="T6" fmla="*/ 360 w 1297"/>
              <a:gd name="T7" fmla="*/ 370 h 685"/>
              <a:gd name="T8" fmla="*/ 541 w 1297"/>
              <a:gd name="T9" fmla="*/ 400 h 685"/>
              <a:gd name="T10" fmla="*/ 555 w 1297"/>
              <a:gd name="T11" fmla="*/ 589 h 685"/>
              <a:gd name="T12" fmla="*/ 752 w 1297"/>
              <a:gd name="T13" fmla="*/ 595 h 685"/>
              <a:gd name="T14" fmla="*/ 757 w 1297"/>
              <a:gd name="T15" fmla="*/ 675 h 685"/>
              <a:gd name="T16" fmla="*/ 1084 w 1297"/>
              <a:gd name="T17" fmla="*/ 684 h 685"/>
              <a:gd name="T18" fmla="*/ 1064 w 1297"/>
              <a:gd name="T19" fmla="*/ 595 h 685"/>
              <a:gd name="T20" fmla="*/ 1155 w 1297"/>
              <a:gd name="T21" fmla="*/ 544 h 685"/>
              <a:gd name="T22" fmla="*/ 1192 w 1297"/>
              <a:gd name="T23" fmla="*/ 486 h 685"/>
              <a:gd name="T24" fmla="*/ 1159 w 1297"/>
              <a:gd name="T25" fmla="*/ 378 h 685"/>
              <a:gd name="T26" fmla="*/ 1296 w 1297"/>
              <a:gd name="T27" fmla="*/ 189 h 685"/>
              <a:gd name="T28" fmla="*/ 1291 w 1297"/>
              <a:gd name="T29" fmla="*/ 53 h 685"/>
              <a:gd name="T30" fmla="*/ 996 w 1297"/>
              <a:gd name="T31" fmla="*/ 48 h 685"/>
              <a:gd name="T32" fmla="*/ 971 w 1297"/>
              <a:gd name="T33" fmla="*/ 89 h 685"/>
              <a:gd name="T34" fmla="*/ 706 w 1297"/>
              <a:gd name="T35" fmla="*/ 19 h 685"/>
              <a:gd name="T36" fmla="*/ 677 w 1297"/>
              <a:gd name="T37" fmla="*/ 85 h 685"/>
              <a:gd name="T38" fmla="*/ 546 w 1297"/>
              <a:gd name="T39" fmla="*/ 75 h 685"/>
              <a:gd name="T40" fmla="*/ 521 w 1297"/>
              <a:gd name="T41" fmla="*/ 2 h 685"/>
              <a:gd name="T42" fmla="*/ 228 w 1297"/>
              <a:gd name="T43" fmla="*/ 0 h 685"/>
              <a:gd name="T44" fmla="*/ 56 w 1297"/>
              <a:gd name="T45" fmla="*/ 2 h 685"/>
              <a:gd name="T46" fmla="*/ 0 w 1297"/>
              <a:gd name="T47" fmla="*/ 321 h 685"/>
              <a:gd name="T48" fmla="*/ 0 w 1297"/>
              <a:gd name="T49" fmla="*/ 321 h 68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297"/>
              <a:gd name="T76" fmla="*/ 0 h 685"/>
              <a:gd name="T77" fmla="*/ 1297 w 1297"/>
              <a:gd name="T78" fmla="*/ 685 h 68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297" h="685">
                <a:moveTo>
                  <a:pt x="0" y="321"/>
                </a:moveTo>
                <a:lnTo>
                  <a:pt x="97" y="324"/>
                </a:lnTo>
                <a:lnTo>
                  <a:pt x="238" y="259"/>
                </a:lnTo>
                <a:lnTo>
                  <a:pt x="360" y="370"/>
                </a:lnTo>
                <a:lnTo>
                  <a:pt x="541" y="400"/>
                </a:lnTo>
                <a:lnTo>
                  <a:pt x="555" y="589"/>
                </a:lnTo>
                <a:lnTo>
                  <a:pt x="752" y="595"/>
                </a:lnTo>
                <a:lnTo>
                  <a:pt x="757" y="675"/>
                </a:lnTo>
                <a:lnTo>
                  <a:pt x="1084" y="684"/>
                </a:lnTo>
                <a:lnTo>
                  <a:pt x="1064" y="595"/>
                </a:lnTo>
                <a:lnTo>
                  <a:pt x="1155" y="544"/>
                </a:lnTo>
                <a:lnTo>
                  <a:pt x="1192" y="486"/>
                </a:lnTo>
                <a:lnTo>
                  <a:pt x="1159" y="378"/>
                </a:lnTo>
                <a:lnTo>
                  <a:pt x="1296" y="189"/>
                </a:lnTo>
                <a:lnTo>
                  <a:pt x="1291" y="53"/>
                </a:lnTo>
                <a:lnTo>
                  <a:pt x="996" y="48"/>
                </a:lnTo>
                <a:lnTo>
                  <a:pt x="971" y="89"/>
                </a:lnTo>
                <a:lnTo>
                  <a:pt x="706" y="19"/>
                </a:lnTo>
                <a:lnTo>
                  <a:pt x="677" y="85"/>
                </a:lnTo>
                <a:lnTo>
                  <a:pt x="546" y="75"/>
                </a:lnTo>
                <a:lnTo>
                  <a:pt x="521" y="2"/>
                </a:lnTo>
                <a:lnTo>
                  <a:pt x="228" y="0"/>
                </a:lnTo>
                <a:lnTo>
                  <a:pt x="56" y="2"/>
                </a:lnTo>
                <a:lnTo>
                  <a:pt x="0" y="321"/>
                </a:lnTo>
              </a:path>
            </a:pathLst>
          </a:custGeom>
          <a:solidFill>
            <a:srgbClr val="DBDBDB"/>
          </a:solidFill>
          <a:ln w="1841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714" name="Freeform 35"/>
          <p:cNvSpPr>
            <a:spLocks/>
          </p:cNvSpPr>
          <p:nvPr/>
        </p:nvSpPr>
        <p:spPr bwMode="auto">
          <a:xfrm>
            <a:off x="1190625" y="2535238"/>
            <a:ext cx="708025" cy="400050"/>
          </a:xfrm>
          <a:custGeom>
            <a:avLst/>
            <a:gdLst>
              <a:gd name="T0" fmla="*/ 19 w 491"/>
              <a:gd name="T1" fmla="*/ 269 h 285"/>
              <a:gd name="T2" fmla="*/ 0 w 491"/>
              <a:gd name="T3" fmla="*/ 160 h 285"/>
              <a:gd name="T4" fmla="*/ 166 w 491"/>
              <a:gd name="T5" fmla="*/ 164 h 285"/>
              <a:gd name="T6" fmla="*/ 173 w 491"/>
              <a:gd name="T7" fmla="*/ 0 h 285"/>
              <a:gd name="T8" fmla="*/ 328 w 491"/>
              <a:gd name="T9" fmla="*/ 0 h 285"/>
              <a:gd name="T10" fmla="*/ 488 w 491"/>
              <a:gd name="T11" fmla="*/ 99 h 285"/>
              <a:gd name="T12" fmla="*/ 490 w 491"/>
              <a:gd name="T13" fmla="*/ 135 h 285"/>
              <a:gd name="T14" fmla="*/ 407 w 491"/>
              <a:gd name="T15" fmla="*/ 141 h 285"/>
              <a:gd name="T16" fmla="*/ 374 w 491"/>
              <a:gd name="T17" fmla="*/ 284 h 285"/>
              <a:gd name="T18" fmla="*/ 19 w 491"/>
              <a:gd name="T19" fmla="*/ 269 h 285"/>
              <a:gd name="T20" fmla="*/ 19 w 491"/>
              <a:gd name="T21" fmla="*/ 269 h 28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91"/>
              <a:gd name="T34" fmla="*/ 0 h 285"/>
              <a:gd name="T35" fmla="*/ 491 w 491"/>
              <a:gd name="T36" fmla="*/ 285 h 28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91" h="285">
                <a:moveTo>
                  <a:pt x="19" y="269"/>
                </a:moveTo>
                <a:lnTo>
                  <a:pt x="0" y="160"/>
                </a:lnTo>
                <a:lnTo>
                  <a:pt x="166" y="164"/>
                </a:lnTo>
                <a:lnTo>
                  <a:pt x="173" y="0"/>
                </a:lnTo>
                <a:lnTo>
                  <a:pt x="328" y="0"/>
                </a:lnTo>
                <a:lnTo>
                  <a:pt x="488" y="99"/>
                </a:lnTo>
                <a:lnTo>
                  <a:pt x="490" y="135"/>
                </a:lnTo>
                <a:lnTo>
                  <a:pt x="407" y="141"/>
                </a:lnTo>
                <a:lnTo>
                  <a:pt x="374" y="284"/>
                </a:lnTo>
                <a:lnTo>
                  <a:pt x="19" y="269"/>
                </a:lnTo>
              </a:path>
            </a:pathLst>
          </a:custGeom>
          <a:solidFill>
            <a:srgbClr val="DBDBDB"/>
          </a:solidFill>
          <a:ln w="1841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715" name="Freeform 36"/>
          <p:cNvSpPr>
            <a:spLocks/>
          </p:cNvSpPr>
          <p:nvPr/>
        </p:nvSpPr>
        <p:spPr bwMode="auto">
          <a:xfrm>
            <a:off x="3313113" y="2247900"/>
            <a:ext cx="500062" cy="711200"/>
          </a:xfrm>
          <a:custGeom>
            <a:avLst/>
            <a:gdLst>
              <a:gd name="T0" fmla="*/ 17 w 346"/>
              <a:gd name="T1" fmla="*/ 407 h 508"/>
              <a:gd name="T2" fmla="*/ 0 w 346"/>
              <a:gd name="T3" fmla="*/ 326 h 508"/>
              <a:gd name="T4" fmla="*/ 90 w 346"/>
              <a:gd name="T5" fmla="*/ 252 h 508"/>
              <a:gd name="T6" fmla="*/ 107 w 346"/>
              <a:gd name="T7" fmla="*/ 181 h 508"/>
              <a:gd name="T8" fmla="*/ 64 w 346"/>
              <a:gd name="T9" fmla="*/ 64 h 508"/>
              <a:gd name="T10" fmla="*/ 196 w 346"/>
              <a:gd name="T11" fmla="*/ 0 h 508"/>
              <a:gd name="T12" fmla="*/ 302 w 346"/>
              <a:gd name="T13" fmla="*/ 85 h 508"/>
              <a:gd name="T14" fmla="*/ 345 w 346"/>
              <a:gd name="T15" fmla="*/ 183 h 508"/>
              <a:gd name="T16" fmla="*/ 265 w 346"/>
              <a:gd name="T17" fmla="*/ 200 h 508"/>
              <a:gd name="T18" fmla="*/ 238 w 346"/>
              <a:gd name="T19" fmla="*/ 387 h 508"/>
              <a:gd name="T20" fmla="*/ 297 w 346"/>
              <a:gd name="T21" fmla="*/ 485 h 508"/>
              <a:gd name="T22" fmla="*/ 266 w 346"/>
              <a:gd name="T23" fmla="*/ 503 h 508"/>
              <a:gd name="T24" fmla="*/ 123 w 346"/>
              <a:gd name="T25" fmla="*/ 507 h 508"/>
              <a:gd name="T26" fmla="*/ 109 w 346"/>
              <a:gd name="T27" fmla="*/ 430 h 508"/>
              <a:gd name="T28" fmla="*/ 17 w 346"/>
              <a:gd name="T29" fmla="*/ 407 h 508"/>
              <a:gd name="T30" fmla="*/ 17 w 346"/>
              <a:gd name="T31" fmla="*/ 407 h 50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46"/>
              <a:gd name="T49" fmla="*/ 0 h 508"/>
              <a:gd name="T50" fmla="*/ 346 w 346"/>
              <a:gd name="T51" fmla="*/ 508 h 50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46" h="508">
                <a:moveTo>
                  <a:pt x="17" y="407"/>
                </a:moveTo>
                <a:lnTo>
                  <a:pt x="0" y="326"/>
                </a:lnTo>
                <a:lnTo>
                  <a:pt x="90" y="252"/>
                </a:lnTo>
                <a:lnTo>
                  <a:pt x="107" y="181"/>
                </a:lnTo>
                <a:lnTo>
                  <a:pt x="64" y="64"/>
                </a:lnTo>
                <a:lnTo>
                  <a:pt x="196" y="0"/>
                </a:lnTo>
                <a:lnTo>
                  <a:pt x="302" y="85"/>
                </a:lnTo>
                <a:lnTo>
                  <a:pt x="345" y="183"/>
                </a:lnTo>
                <a:lnTo>
                  <a:pt x="265" y="200"/>
                </a:lnTo>
                <a:lnTo>
                  <a:pt x="238" y="387"/>
                </a:lnTo>
                <a:lnTo>
                  <a:pt x="297" y="485"/>
                </a:lnTo>
                <a:lnTo>
                  <a:pt x="266" y="503"/>
                </a:lnTo>
                <a:lnTo>
                  <a:pt x="123" y="507"/>
                </a:lnTo>
                <a:lnTo>
                  <a:pt x="109" y="430"/>
                </a:lnTo>
                <a:lnTo>
                  <a:pt x="17" y="407"/>
                </a:lnTo>
              </a:path>
            </a:pathLst>
          </a:custGeom>
          <a:solidFill>
            <a:srgbClr val="DBDBDB"/>
          </a:solidFill>
          <a:ln w="1841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716" name="Freeform 37"/>
          <p:cNvSpPr>
            <a:spLocks/>
          </p:cNvSpPr>
          <p:nvPr/>
        </p:nvSpPr>
        <p:spPr bwMode="auto">
          <a:xfrm>
            <a:off x="2708275" y="2278063"/>
            <a:ext cx="1092200" cy="962025"/>
          </a:xfrm>
          <a:custGeom>
            <a:avLst/>
            <a:gdLst>
              <a:gd name="T0" fmla="*/ 18 w 756"/>
              <a:gd name="T1" fmla="*/ 673 h 687"/>
              <a:gd name="T2" fmla="*/ 22 w 756"/>
              <a:gd name="T3" fmla="*/ 639 h 687"/>
              <a:gd name="T4" fmla="*/ 50 w 756"/>
              <a:gd name="T5" fmla="*/ 620 h 687"/>
              <a:gd name="T6" fmla="*/ 0 w 756"/>
              <a:gd name="T7" fmla="*/ 527 h 687"/>
              <a:gd name="T8" fmla="*/ 79 w 756"/>
              <a:gd name="T9" fmla="*/ 469 h 687"/>
              <a:gd name="T10" fmla="*/ 29 w 756"/>
              <a:gd name="T11" fmla="*/ 393 h 687"/>
              <a:gd name="T12" fmla="*/ 68 w 756"/>
              <a:gd name="T13" fmla="*/ 340 h 687"/>
              <a:gd name="T14" fmla="*/ 174 w 756"/>
              <a:gd name="T15" fmla="*/ 342 h 687"/>
              <a:gd name="T16" fmla="*/ 204 w 756"/>
              <a:gd name="T17" fmla="*/ 0 h 687"/>
              <a:gd name="T18" fmla="*/ 341 w 756"/>
              <a:gd name="T19" fmla="*/ 72 h 687"/>
              <a:gd name="T20" fmla="*/ 483 w 756"/>
              <a:gd name="T21" fmla="*/ 43 h 687"/>
              <a:gd name="T22" fmla="*/ 526 w 756"/>
              <a:gd name="T23" fmla="*/ 160 h 687"/>
              <a:gd name="T24" fmla="*/ 509 w 756"/>
              <a:gd name="T25" fmla="*/ 231 h 687"/>
              <a:gd name="T26" fmla="*/ 419 w 756"/>
              <a:gd name="T27" fmla="*/ 305 h 687"/>
              <a:gd name="T28" fmla="*/ 436 w 756"/>
              <a:gd name="T29" fmla="*/ 386 h 687"/>
              <a:gd name="T30" fmla="*/ 528 w 756"/>
              <a:gd name="T31" fmla="*/ 409 h 687"/>
              <a:gd name="T32" fmla="*/ 542 w 756"/>
              <a:gd name="T33" fmla="*/ 486 h 687"/>
              <a:gd name="T34" fmla="*/ 685 w 756"/>
              <a:gd name="T35" fmla="*/ 482 h 687"/>
              <a:gd name="T36" fmla="*/ 694 w 756"/>
              <a:gd name="T37" fmla="*/ 496 h 687"/>
              <a:gd name="T38" fmla="*/ 755 w 756"/>
              <a:gd name="T39" fmla="*/ 686 h 687"/>
              <a:gd name="T40" fmla="*/ 18 w 756"/>
              <a:gd name="T41" fmla="*/ 673 h 687"/>
              <a:gd name="T42" fmla="*/ 18 w 756"/>
              <a:gd name="T43" fmla="*/ 673 h 68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756"/>
              <a:gd name="T67" fmla="*/ 0 h 687"/>
              <a:gd name="T68" fmla="*/ 756 w 756"/>
              <a:gd name="T69" fmla="*/ 687 h 68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756" h="687">
                <a:moveTo>
                  <a:pt x="18" y="673"/>
                </a:moveTo>
                <a:lnTo>
                  <a:pt x="22" y="639"/>
                </a:lnTo>
                <a:lnTo>
                  <a:pt x="50" y="620"/>
                </a:lnTo>
                <a:lnTo>
                  <a:pt x="0" y="527"/>
                </a:lnTo>
                <a:lnTo>
                  <a:pt x="79" y="469"/>
                </a:lnTo>
                <a:lnTo>
                  <a:pt x="29" y="393"/>
                </a:lnTo>
                <a:lnTo>
                  <a:pt x="68" y="340"/>
                </a:lnTo>
                <a:lnTo>
                  <a:pt x="174" y="342"/>
                </a:lnTo>
                <a:lnTo>
                  <a:pt x="204" y="0"/>
                </a:lnTo>
                <a:lnTo>
                  <a:pt x="341" y="72"/>
                </a:lnTo>
                <a:lnTo>
                  <a:pt x="483" y="43"/>
                </a:lnTo>
                <a:lnTo>
                  <a:pt x="526" y="160"/>
                </a:lnTo>
                <a:lnTo>
                  <a:pt x="509" y="231"/>
                </a:lnTo>
                <a:lnTo>
                  <a:pt x="419" y="305"/>
                </a:lnTo>
                <a:lnTo>
                  <a:pt x="436" y="386"/>
                </a:lnTo>
                <a:lnTo>
                  <a:pt x="528" y="409"/>
                </a:lnTo>
                <a:lnTo>
                  <a:pt x="542" y="486"/>
                </a:lnTo>
                <a:lnTo>
                  <a:pt x="685" y="482"/>
                </a:lnTo>
                <a:lnTo>
                  <a:pt x="694" y="496"/>
                </a:lnTo>
                <a:lnTo>
                  <a:pt x="755" y="686"/>
                </a:lnTo>
                <a:lnTo>
                  <a:pt x="18" y="673"/>
                </a:lnTo>
              </a:path>
            </a:pathLst>
          </a:custGeom>
          <a:solidFill>
            <a:srgbClr val="DBDBDB"/>
          </a:solidFill>
          <a:ln w="1841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717" name="Text Box 38"/>
          <p:cNvSpPr txBox="1">
            <a:spLocks noChangeArrowheads="1"/>
          </p:cNvSpPr>
          <p:nvPr/>
        </p:nvSpPr>
        <p:spPr bwMode="auto">
          <a:xfrm>
            <a:off x="3770313" y="2833688"/>
            <a:ext cx="407987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sz="700" b="1"/>
              <a:t>GILLIAM</a:t>
            </a:r>
            <a:endParaRPr lang="en-US" sz="700">
              <a:latin typeface="Times New Roman" pitchFamily="18" charset="0"/>
            </a:endParaRPr>
          </a:p>
        </p:txBody>
      </p:sp>
      <p:sp>
        <p:nvSpPr>
          <p:cNvPr id="199718" name="Freeform 39"/>
          <p:cNvSpPr>
            <a:spLocks/>
          </p:cNvSpPr>
          <p:nvPr/>
        </p:nvSpPr>
        <p:spPr bwMode="auto">
          <a:xfrm>
            <a:off x="1163638" y="3295650"/>
            <a:ext cx="534987" cy="474663"/>
          </a:xfrm>
          <a:custGeom>
            <a:avLst/>
            <a:gdLst>
              <a:gd name="T0" fmla="*/ 0 w 371"/>
              <a:gd name="T1" fmla="*/ 336 h 339"/>
              <a:gd name="T2" fmla="*/ 22 w 371"/>
              <a:gd name="T3" fmla="*/ 229 h 339"/>
              <a:gd name="T4" fmla="*/ 88 w 371"/>
              <a:gd name="T5" fmla="*/ 228 h 339"/>
              <a:gd name="T6" fmla="*/ 93 w 371"/>
              <a:gd name="T7" fmla="*/ 0 h 339"/>
              <a:gd name="T8" fmla="*/ 329 w 371"/>
              <a:gd name="T9" fmla="*/ 15 h 339"/>
              <a:gd name="T10" fmla="*/ 370 w 371"/>
              <a:gd name="T11" fmla="*/ 56 h 339"/>
              <a:gd name="T12" fmla="*/ 272 w 371"/>
              <a:gd name="T13" fmla="*/ 125 h 339"/>
              <a:gd name="T14" fmla="*/ 293 w 371"/>
              <a:gd name="T15" fmla="*/ 338 h 339"/>
              <a:gd name="T16" fmla="*/ 0 w 371"/>
              <a:gd name="T17" fmla="*/ 336 h 339"/>
              <a:gd name="T18" fmla="*/ 0 w 371"/>
              <a:gd name="T19" fmla="*/ 336 h 33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71"/>
              <a:gd name="T31" fmla="*/ 0 h 339"/>
              <a:gd name="T32" fmla="*/ 371 w 371"/>
              <a:gd name="T33" fmla="*/ 339 h 33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71" h="339">
                <a:moveTo>
                  <a:pt x="0" y="336"/>
                </a:moveTo>
                <a:lnTo>
                  <a:pt x="22" y="229"/>
                </a:lnTo>
                <a:lnTo>
                  <a:pt x="88" y="228"/>
                </a:lnTo>
                <a:lnTo>
                  <a:pt x="93" y="0"/>
                </a:lnTo>
                <a:lnTo>
                  <a:pt x="329" y="15"/>
                </a:lnTo>
                <a:lnTo>
                  <a:pt x="370" y="56"/>
                </a:lnTo>
                <a:lnTo>
                  <a:pt x="272" y="125"/>
                </a:lnTo>
                <a:lnTo>
                  <a:pt x="293" y="338"/>
                </a:lnTo>
                <a:lnTo>
                  <a:pt x="0" y="336"/>
                </a:lnTo>
              </a:path>
            </a:pathLst>
          </a:custGeom>
          <a:solidFill>
            <a:srgbClr val="FFFFFF"/>
          </a:solidFill>
          <a:ln w="1841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719" name="Text Box 40"/>
          <p:cNvSpPr txBox="1">
            <a:spLocks noChangeArrowheads="1"/>
          </p:cNvSpPr>
          <p:nvPr/>
        </p:nvSpPr>
        <p:spPr bwMode="auto">
          <a:xfrm>
            <a:off x="3046413" y="2954338"/>
            <a:ext cx="40640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sz="700" b="1" dirty="0"/>
              <a:t>WASCO</a:t>
            </a:r>
            <a:endParaRPr lang="en-US" sz="700" dirty="0">
              <a:latin typeface="Times New Roman" pitchFamily="18" charset="0"/>
            </a:endParaRPr>
          </a:p>
        </p:txBody>
      </p:sp>
      <p:sp>
        <p:nvSpPr>
          <p:cNvPr id="199720" name="Text Box 41"/>
          <p:cNvSpPr txBox="1">
            <a:spLocks noChangeArrowheads="1"/>
          </p:cNvSpPr>
          <p:nvPr/>
        </p:nvSpPr>
        <p:spPr bwMode="auto">
          <a:xfrm>
            <a:off x="554038" y="1744663"/>
            <a:ext cx="503237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sz="700" b="1"/>
              <a:t>CLATSOP</a:t>
            </a:r>
            <a:endParaRPr lang="en-US" sz="700">
              <a:latin typeface="Times New Roman" pitchFamily="18" charset="0"/>
            </a:endParaRPr>
          </a:p>
        </p:txBody>
      </p:sp>
      <p:sp>
        <p:nvSpPr>
          <p:cNvPr id="199721" name="Text Box 42"/>
          <p:cNvSpPr txBox="1">
            <a:spLocks noChangeArrowheads="1"/>
          </p:cNvSpPr>
          <p:nvPr/>
        </p:nvSpPr>
        <p:spPr bwMode="auto">
          <a:xfrm>
            <a:off x="5761038" y="3311525"/>
            <a:ext cx="358775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sz="700" b="1"/>
              <a:t>BAKER</a:t>
            </a:r>
            <a:endParaRPr lang="en-US" sz="700">
              <a:latin typeface="Times New Roman" pitchFamily="18" charset="0"/>
            </a:endParaRPr>
          </a:p>
        </p:txBody>
      </p:sp>
      <p:sp>
        <p:nvSpPr>
          <p:cNvPr id="199722" name="Text Box 43"/>
          <p:cNvSpPr txBox="1">
            <a:spLocks noChangeArrowheads="1"/>
          </p:cNvSpPr>
          <p:nvPr/>
        </p:nvSpPr>
        <p:spPr bwMode="auto">
          <a:xfrm>
            <a:off x="3683000" y="4006850"/>
            <a:ext cx="384175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sz="700" b="1"/>
              <a:t>CROOK</a:t>
            </a:r>
            <a:endParaRPr lang="en-US" sz="700">
              <a:latin typeface="Times New Roman" pitchFamily="18" charset="0"/>
            </a:endParaRPr>
          </a:p>
        </p:txBody>
      </p:sp>
      <p:sp>
        <p:nvSpPr>
          <p:cNvPr id="199723" name="Text Box 44"/>
          <p:cNvSpPr txBox="1">
            <a:spLocks noChangeArrowheads="1"/>
          </p:cNvSpPr>
          <p:nvPr/>
        </p:nvSpPr>
        <p:spPr bwMode="auto">
          <a:xfrm>
            <a:off x="2754313" y="4251325"/>
            <a:ext cx="638175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sz="700" b="1"/>
              <a:t>DESCHUTES</a:t>
            </a:r>
            <a:endParaRPr lang="en-US" sz="700">
              <a:latin typeface="Times New Roman" pitchFamily="18" charset="0"/>
            </a:endParaRPr>
          </a:p>
        </p:txBody>
      </p:sp>
      <p:sp>
        <p:nvSpPr>
          <p:cNvPr id="199724" name="Text Box 45"/>
          <p:cNvSpPr txBox="1">
            <a:spLocks noChangeArrowheads="1"/>
          </p:cNvSpPr>
          <p:nvPr/>
        </p:nvSpPr>
        <p:spPr bwMode="auto">
          <a:xfrm>
            <a:off x="1593850" y="4908550"/>
            <a:ext cx="525463" cy="11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sz="700" b="1"/>
              <a:t>DOUGLAS</a:t>
            </a:r>
            <a:endParaRPr lang="en-US" sz="700">
              <a:latin typeface="Times New Roman" pitchFamily="18" charset="0"/>
            </a:endParaRPr>
          </a:p>
        </p:txBody>
      </p:sp>
      <p:sp>
        <p:nvSpPr>
          <p:cNvPr id="199725" name="Text Box 46"/>
          <p:cNvSpPr txBox="1">
            <a:spLocks noChangeArrowheads="1"/>
          </p:cNvSpPr>
          <p:nvPr/>
        </p:nvSpPr>
        <p:spPr bwMode="auto">
          <a:xfrm>
            <a:off x="4662488" y="3429000"/>
            <a:ext cx="360362" cy="1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sz="700" b="1"/>
              <a:t>GRANT</a:t>
            </a:r>
          </a:p>
        </p:txBody>
      </p:sp>
      <p:sp>
        <p:nvSpPr>
          <p:cNvPr id="199726" name="Text Box 47"/>
          <p:cNvSpPr txBox="1">
            <a:spLocks noChangeArrowheads="1"/>
          </p:cNvSpPr>
          <p:nvPr/>
        </p:nvSpPr>
        <p:spPr bwMode="auto">
          <a:xfrm>
            <a:off x="3484563" y="5192713"/>
            <a:ext cx="296862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sz="700" b="1"/>
              <a:t>LAKE</a:t>
            </a:r>
            <a:endParaRPr lang="en-US" sz="700">
              <a:latin typeface="Times New Roman" pitchFamily="18" charset="0"/>
            </a:endParaRPr>
          </a:p>
        </p:txBody>
      </p:sp>
      <p:sp>
        <p:nvSpPr>
          <p:cNvPr id="199727" name="Text Box 48"/>
          <p:cNvSpPr txBox="1">
            <a:spLocks noChangeArrowheads="1"/>
          </p:cNvSpPr>
          <p:nvPr/>
        </p:nvSpPr>
        <p:spPr bwMode="auto">
          <a:xfrm>
            <a:off x="5761038" y="5192713"/>
            <a:ext cx="523875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sz="700" b="1"/>
              <a:t>MALHEUR</a:t>
            </a:r>
            <a:endParaRPr lang="en-US" sz="700">
              <a:latin typeface="Times New Roman" pitchFamily="18" charset="0"/>
            </a:endParaRPr>
          </a:p>
        </p:txBody>
      </p:sp>
      <p:sp>
        <p:nvSpPr>
          <p:cNvPr id="199728" name="Text Box 49"/>
          <p:cNvSpPr txBox="1">
            <a:spLocks noChangeArrowheads="1"/>
          </p:cNvSpPr>
          <p:nvPr/>
        </p:nvSpPr>
        <p:spPr bwMode="auto">
          <a:xfrm>
            <a:off x="4186238" y="2559050"/>
            <a:ext cx="49847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sz="700" b="1"/>
              <a:t>MORROW</a:t>
            </a:r>
            <a:endParaRPr lang="en-US" sz="700">
              <a:latin typeface="Times New Roman" pitchFamily="18" charset="0"/>
            </a:endParaRPr>
          </a:p>
        </p:txBody>
      </p:sp>
      <p:sp>
        <p:nvSpPr>
          <p:cNvPr id="199729" name="Text Box 50"/>
          <p:cNvSpPr txBox="1">
            <a:spLocks noChangeArrowheads="1"/>
          </p:cNvSpPr>
          <p:nvPr/>
        </p:nvSpPr>
        <p:spPr bwMode="auto">
          <a:xfrm>
            <a:off x="4903788" y="2303463"/>
            <a:ext cx="536575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sz="700" b="1"/>
              <a:t>UMATILLA</a:t>
            </a:r>
            <a:endParaRPr lang="en-US" sz="700">
              <a:latin typeface="Times New Roman" pitchFamily="18" charset="0"/>
            </a:endParaRPr>
          </a:p>
        </p:txBody>
      </p:sp>
      <p:sp>
        <p:nvSpPr>
          <p:cNvPr id="199730" name="Text Box 51"/>
          <p:cNvSpPr txBox="1">
            <a:spLocks noChangeArrowheads="1"/>
          </p:cNvSpPr>
          <p:nvPr/>
        </p:nvSpPr>
        <p:spPr bwMode="auto">
          <a:xfrm>
            <a:off x="5356225" y="2843213"/>
            <a:ext cx="328613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sz="700" b="1"/>
              <a:t>UNION</a:t>
            </a:r>
            <a:endParaRPr lang="en-US" sz="700">
              <a:latin typeface="Times New Roman" pitchFamily="18" charset="0"/>
            </a:endParaRPr>
          </a:p>
        </p:txBody>
      </p:sp>
      <p:sp>
        <p:nvSpPr>
          <p:cNvPr id="199731" name="Text Box 52"/>
          <p:cNvSpPr txBox="1">
            <a:spLocks noChangeArrowheads="1"/>
          </p:cNvSpPr>
          <p:nvPr/>
        </p:nvSpPr>
        <p:spPr bwMode="auto">
          <a:xfrm>
            <a:off x="6118225" y="2233613"/>
            <a:ext cx="557213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sz="700" b="1"/>
              <a:t>WALLOWA</a:t>
            </a:r>
            <a:endParaRPr lang="en-US" sz="700">
              <a:latin typeface="Times New Roman" pitchFamily="18" charset="0"/>
            </a:endParaRPr>
          </a:p>
        </p:txBody>
      </p:sp>
      <p:sp>
        <p:nvSpPr>
          <p:cNvPr id="199732" name="Text Box 53"/>
          <p:cNvSpPr txBox="1">
            <a:spLocks noChangeArrowheads="1"/>
          </p:cNvSpPr>
          <p:nvPr/>
        </p:nvSpPr>
        <p:spPr bwMode="auto">
          <a:xfrm>
            <a:off x="3810000" y="3227388"/>
            <a:ext cx="512763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sz="700" b="1"/>
              <a:t>WHEELER</a:t>
            </a:r>
            <a:endParaRPr lang="en-US" sz="700">
              <a:latin typeface="Times New Roman" pitchFamily="18" charset="0"/>
            </a:endParaRPr>
          </a:p>
        </p:txBody>
      </p:sp>
      <p:sp>
        <p:nvSpPr>
          <p:cNvPr id="199733" name="Text Box 54"/>
          <p:cNvSpPr txBox="1">
            <a:spLocks noChangeArrowheads="1"/>
          </p:cNvSpPr>
          <p:nvPr/>
        </p:nvSpPr>
        <p:spPr bwMode="auto">
          <a:xfrm rot="-3027589">
            <a:off x="3449637" y="1920876"/>
            <a:ext cx="639763" cy="10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sz="700" b="1"/>
              <a:t>SHERMAN</a:t>
            </a:r>
            <a:endParaRPr lang="en-US" sz="700">
              <a:latin typeface="Times New Roman" pitchFamily="18" charset="0"/>
            </a:endParaRPr>
          </a:p>
        </p:txBody>
      </p:sp>
      <p:sp>
        <p:nvSpPr>
          <p:cNvPr id="199734" name="Text Box 55"/>
          <p:cNvSpPr txBox="1">
            <a:spLocks noChangeArrowheads="1"/>
          </p:cNvSpPr>
          <p:nvPr/>
        </p:nvSpPr>
        <p:spPr bwMode="auto">
          <a:xfrm>
            <a:off x="1531938" y="1600200"/>
            <a:ext cx="5556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sz="700" b="1"/>
              <a:t>COLUMBIA</a:t>
            </a:r>
            <a:endParaRPr lang="en-US" sz="700">
              <a:latin typeface="Times New Roman" pitchFamily="18" charset="0"/>
            </a:endParaRPr>
          </a:p>
        </p:txBody>
      </p:sp>
      <p:sp>
        <p:nvSpPr>
          <p:cNvPr id="199735" name="Text Box 56"/>
          <p:cNvSpPr txBox="1">
            <a:spLocks noChangeArrowheads="1"/>
          </p:cNvSpPr>
          <p:nvPr/>
        </p:nvSpPr>
        <p:spPr bwMode="auto">
          <a:xfrm>
            <a:off x="207963" y="5556250"/>
            <a:ext cx="366712" cy="11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sz="700" b="1"/>
              <a:t>CURRY</a:t>
            </a:r>
            <a:endParaRPr lang="en-US" sz="700">
              <a:latin typeface="Times New Roman" pitchFamily="18" charset="0"/>
            </a:endParaRPr>
          </a:p>
        </p:txBody>
      </p:sp>
      <p:sp>
        <p:nvSpPr>
          <p:cNvPr id="199736" name="Text Box 57"/>
          <p:cNvSpPr txBox="1">
            <a:spLocks noChangeArrowheads="1"/>
          </p:cNvSpPr>
          <p:nvPr/>
        </p:nvSpPr>
        <p:spPr bwMode="auto">
          <a:xfrm>
            <a:off x="1262063" y="3160713"/>
            <a:ext cx="284162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sz="700" b="1"/>
              <a:t>POLK</a:t>
            </a:r>
            <a:endParaRPr lang="en-US" sz="700">
              <a:latin typeface="Times New Roman" pitchFamily="18" charset="0"/>
            </a:endParaRPr>
          </a:p>
        </p:txBody>
      </p:sp>
      <p:sp>
        <p:nvSpPr>
          <p:cNvPr id="199737" name="Text Box 58"/>
          <p:cNvSpPr txBox="1">
            <a:spLocks noChangeArrowheads="1"/>
          </p:cNvSpPr>
          <p:nvPr/>
        </p:nvSpPr>
        <p:spPr bwMode="auto">
          <a:xfrm>
            <a:off x="415925" y="2436813"/>
            <a:ext cx="62230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sz="700" b="1"/>
              <a:t>TILLAMOOK</a:t>
            </a:r>
            <a:endParaRPr lang="en-US" sz="700">
              <a:latin typeface="Times New Roman" pitchFamily="18" charset="0"/>
            </a:endParaRPr>
          </a:p>
        </p:txBody>
      </p:sp>
      <p:sp>
        <p:nvSpPr>
          <p:cNvPr id="199738" name="Text Box 59"/>
          <p:cNvSpPr txBox="1">
            <a:spLocks noChangeArrowheads="1"/>
          </p:cNvSpPr>
          <p:nvPr/>
        </p:nvSpPr>
        <p:spPr bwMode="auto">
          <a:xfrm>
            <a:off x="484188" y="3254375"/>
            <a:ext cx="46037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sz="700" b="1"/>
              <a:t>LINCOLN</a:t>
            </a:r>
            <a:endParaRPr lang="en-US" sz="700">
              <a:latin typeface="Times New Roman" pitchFamily="18" charset="0"/>
            </a:endParaRPr>
          </a:p>
        </p:txBody>
      </p:sp>
      <p:sp>
        <p:nvSpPr>
          <p:cNvPr id="199739" name="Text Box 60"/>
          <p:cNvSpPr txBox="1">
            <a:spLocks noChangeArrowheads="1"/>
          </p:cNvSpPr>
          <p:nvPr/>
        </p:nvSpPr>
        <p:spPr bwMode="auto">
          <a:xfrm rot="-24860">
            <a:off x="1216025" y="2219325"/>
            <a:ext cx="65405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sz="700" b="1"/>
              <a:t>WASHINGTON</a:t>
            </a:r>
            <a:endParaRPr lang="en-US" sz="700">
              <a:latin typeface="Times New Roman" pitchFamily="18" charset="0"/>
            </a:endParaRPr>
          </a:p>
        </p:txBody>
      </p:sp>
      <p:sp>
        <p:nvSpPr>
          <p:cNvPr id="199740" name="Text Box 61"/>
          <p:cNvSpPr txBox="1">
            <a:spLocks noChangeArrowheads="1"/>
          </p:cNvSpPr>
          <p:nvPr/>
        </p:nvSpPr>
        <p:spPr bwMode="auto">
          <a:xfrm>
            <a:off x="2078038" y="2824163"/>
            <a:ext cx="649287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sz="700" b="1"/>
              <a:t>CLACKAMAS</a:t>
            </a:r>
            <a:endParaRPr lang="en-US" sz="700">
              <a:latin typeface="Times New Roman" pitchFamily="18" charset="0"/>
            </a:endParaRPr>
          </a:p>
        </p:txBody>
      </p:sp>
      <p:sp>
        <p:nvSpPr>
          <p:cNvPr id="199741" name="Text Box 62"/>
          <p:cNvSpPr txBox="1">
            <a:spLocks noChangeArrowheads="1"/>
          </p:cNvSpPr>
          <p:nvPr/>
        </p:nvSpPr>
        <p:spPr bwMode="auto">
          <a:xfrm>
            <a:off x="1684338" y="5580063"/>
            <a:ext cx="503237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sz="700" b="1"/>
              <a:t>JACKSON</a:t>
            </a:r>
            <a:endParaRPr lang="en-US" sz="700">
              <a:latin typeface="Times New Roman" pitchFamily="18" charset="0"/>
            </a:endParaRPr>
          </a:p>
        </p:txBody>
      </p:sp>
      <p:sp>
        <p:nvSpPr>
          <p:cNvPr id="199742" name="Text Box 63"/>
          <p:cNvSpPr txBox="1">
            <a:spLocks noChangeArrowheads="1"/>
          </p:cNvSpPr>
          <p:nvPr/>
        </p:nvSpPr>
        <p:spPr bwMode="auto">
          <a:xfrm>
            <a:off x="2149475" y="4213225"/>
            <a:ext cx="296863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sz="700" b="1"/>
              <a:t>LANE</a:t>
            </a:r>
            <a:endParaRPr lang="en-US" sz="700">
              <a:latin typeface="Times New Roman" pitchFamily="18" charset="0"/>
            </a:endParaRPr>
          </a:p>
        </p:txBody>
      </p:sp>
      <p:sp>
        <p:nvSpPr>
          <p:cNvPr id="199743" name="Text Box 64"/>
          <p:cNvSpPr txBox="1">
            <a:spLocks noChangeArrowheads="1"/>
          </p:cNvSpPr>
          <p:nvPr/>
        </p:nvSpPr>
        <p:spPr bwMode="auto">
          <a:xfrm>
            <a:off x="892175" y="5749925"/>
            <a:ext cx="561975" cy="10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sz="700" b="1"/>
              <a:t>JOSEPHINE</a:t>
            </a:r>
            <a:endParaRPr lang="en-US" sz="700">
              <a:latin typeface="Times New Roman" pitchFamily="18" charset="0"/>
            </a:endParaRPr>
          </a:p>
        </p:txBody>
      </p:sp>
      <p:sp>
        <p:nvSpPr>
          <p:cNvPr id="199744" name="Text Box 65"/>
          <p:cNvSpPr txBox="1">
            <a:spLocks noChangeArrowheads="1"/>
          </p:cNvSpPr>
          <p:nvPr/>
        </p:nvSpPr>
        <p:spPr bwMode="auto">
          <a:xfrm>
            <a:off x="4684713" y="5192713"/>
            <a:ext cx="427037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sz="700" b="1"/>
              <a:t>HARNEY</a:t>
            </a:r>
            <a:endParaRPr lang="en-US" sz="700">
              <a:latin typeface="Times New Roman" pitchFamily="18" charset="0"/>
            </a:endParaRPr>
          </a:p>
        </p:txBody>
      </p:sp>
      <p:sp>
        <p:nvSpPr>
          <p:cNvPr id="199745" name="Text Box 66"/>
          <p:cNvSpPr txBox="1">
            <a:spLocks noChangeArrowheads="1"/>
          </p:cNvSpPr>
          <p:nvPr/>
        </p:nvSpPr>
        <p:spPr bwMode="auto">
          <a:xfrm>
            <a:off x="2871788" y="3294063"/>
            <a:ext cx="639762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sz="700" b="1"/>
              <a:t>JEFFERSON</a:t>
            </a:r>
            <a:endParaRPr lang="en-US" sz="700">
              <a:latin typeface="Times New Roman" pitchFamily="18" charset="0"/>
            </a:endParaRPr>
          </a:p>
        </p:txBody>
      </p:sp>
      <p:sp>
        <p:nvSpPr>
          <p:cNvPr id="199746" name="Text Box 67"/>
          <p:cNvSpPr txBox="1">
            <a:spLocks noChangeArrowheads="1"/>
          </p:cNvSpPr>
          <p:nvPr/>
        </p:nvSpPr>
        <p:spPr bwMode="auto">
          <a:xfrm rot="-3152976">
            <a:off x="2361406" y="1893094"/>
            <a:ext cx="6635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sz="700" b="1" dirty="0"/>
              <a:t>MULTNOMAH</a:t>
            </a:r>
          </a:p>
          <a:p>
            <a:pPr eaLnBrk="0" hangingPunct="0"/>
            <a:endParaRPr lang="en-US" sz="700" b="1" dirty="0"/>
          </a:p>
        </p:txBody>
      </p:sp>
      <p:sp>
        <p:nvSpPr>
          <p:cNvPr id="199747" name="Text Box 68"/>
          <p:cNvSpPr txBox="1">
            <a:spLocks noChangeArrowheads="1"/>
          </p:cNvSpPr>
          <p:nvPr/>
        </p:nvSpPr>
        <p:spPr bwMode="auto">
          <a:xfrm>
            <a:off x="1246188" y="2773363"/>
            <a:ext cx="485775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sz="700" b="1"/>
              <a:t>YAMHILL</a:t>
            </a:r>
            <a:endParaRPr lang="en-US" sz="700">
              <a:latin typeface="Times New Roman" pitchFamily="18" charset="0"/>
            </a:endParaRPr>
          </a:p>
        </p:txBody>
      </p:sp>
      <p:sp>
        <p:nvSpPr>
          <p:cNvPr id="199748" name="Text Box 69"/>
          <p:cNvSpPr txBox="1">
            <a:spLocks noChangeArrowheads="1"/>
          </p:cNvSpPr>
          <p:nvPr/>
        </p:nvSpPr>
        <p:spPr bwMode="auto">
          <a:xfrm>
            <a:off x="2270125" y="3176588"/>
            <a:ext cx="43180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sz="700" b="1"/>
              <a:t>MARION</a:t>
            </a:r>
            <a:endParaRPr lang="en-US" sz="700">
              <a:latin typeface="Times New Roman" pitchFamily="18" charset="0"/>
            </a:endParaRPr>
          </a:p>
        </p:txBody>
      </p:sp>
      <p:sp>
        <p:nvSpPr>
          <p:cNvPr id="199749" name="Text Box 70"/>
          <p:cNvSpPr txBox="1">
            <a:spLocks noChangeArrowheads="1"/>
          </p:cNvSpPr>
          <p:nvPr/>
        </p:nvSpPr>
        <p:spPr bwMode="auto">
          <a:xfrm>
            <a:off x="2376488" y="5192713"/>
            <a:ext cx="50482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sz="700" b="1"/>
              <a:t>KLAMATH</a:t>
            </a:r>
            <a:endParaRPr lang="en-US" sz="700">
              <a:latin typeface="Times New Roman" pitchFamily="18" charset="0"/>
            </a:endParaRPr>
          </a:p>
        </p:txBody>
      </p:sp>
      <p:sp>
        <p:nvSpPr>
          <p:cNvPr id="199750" name="Text Box 71"/>
          <p:cNvSpPr txBox="1">
            <a:spLocks noChangeArrowheads="1"/>
          </p:cNvSpPr>
          <p:nvPr/>
        </p:nvSpPr>
        <p:spPr bwMode="auto">
          <a:xfrm>
            <a:off x="2246313" y="3492500"/>
            <a:ext cx="338137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sz="700" b="1"/>
              <a:t>LINN</a:t>
            </a:r>
            <a:endParaRPr lang="en-US" sz="700">
              <a:latin typeface="Times New Roman" pitchFamily="18" charset="0"/>
            </a:endParaRPr>
          </a:p>
        </p:txBody>
      </p:sp>
      <p:sp>
        <p:nvSpPr>
          <p:cNvPr id="199751" name="Text Box 72"/>
          <p:cNvSpPr txBox="1">
            <a:spLocks noChangeArrowheads="1"/>
          </p:cNvSpPr>
          <p:nvPr/>
        </p:nvSpPr>
        <p:spPr bwMode="auto">
          <a:xfrm rot="-3238882">
            <a:off x="2777331" y="1872457"/>
            <a:ext cx="701675" cy="13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sz="700" b="1"/>
              <a:t>HOOD RIVER</a:t>
            </a:r>
            <a:endParaRPr lang="en-US" sz="700">
              <a:latin typeface="Times New Roman" pitchFamily="18" charset="0"/>
            </a:endParaRPr>
          </a:p>
        </p:txBody>
      </p:sp>
      <p:sp>
        <p:nvSpPr>
          <p:cNvPr id="199752" name="Text Box 73"/>
          <p:cNvSpPr txBox="1">
            <a:spLocks noChangeArrowheads="1"/>
          </p:cNvSpPr>
          <p:nvPr/>
        </p:nvSpPr>
        <p:spPr bwMode="auto">
          <a:xfrm>
            <a:off x="296863" y="4725988"/>
            <a:ext cx="322262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sz="700" b="1"/>
              <a:t>COOS</a:t>
            </a:r>
            <a:endParaRPr lang="en-US" sz="700">
              <a:latin typeface="Times New Roman" pitchFamily="18" charset="0"/>
            </a:endParaRPr>
          </a:p>
        </p:txBody>
      </p:sp>
      <p:sp>
        <p:nvSpPr>
          <p:cNvPr id="199753" name="Text Box 74"/>
          <p:cNvSpPr txBox="1">
            <a:spLocks noChangeArrowheads="1"/>
          </p:cNvSpPr>
          <p:nvPr/>
        </p:nvSpPr>
        <p:spPr bwMode="auto">
          <a:xfrm>
            <a:off x="1177925" y="3495675"/>
            <a:ext cx="412750" cy="6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sz="700" b="1"/>
              <a:t>BENTON</a:t>
            </a:r>
            <a:endParaRPr lang="en-US" sz="700">
              <a:latin typeface="Times New Roman" pitchFamily="18" charset="0"/>
            </a:endParaRPr>
          </a:p>
        </p:txBody>
      </p:sp>
      <p:sp>
        <p:nvSpPr>
          <p:cNvPr id="199754" name="AutoShape 75"/>
          <p:cNvSpPr>
            <a:spLocks noChangeArrowheads="1"/>
          </p:cNvSpPr>
          <p:nvPr/>
        </p:nvSpPr>
        <p:spPr bwMode="auto">
          <a:xfrm>
            <a:off x="7037388" y="4975225"/>
            <a:ext cx="276225" cy="269875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9755" name="AutoShape 76"/>
          <p:cNvSpPr>
            <a:spLocks noChangeArrowheads="1"/>
          </p:cNvSpPr>
          <p:nvPr/>
        </p:nvSpPr>
        <p:spPr bwMode="auto">
          <a:xfrm>
            <a:off x="2632075" y="5916613"/>
            <a:ext cx="69850" cy="6667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9756" name="AutoShape 77"/>
          <p:cNvSpPr>
            <a:spLocks noChangeArrowheads="1"/>
          </p:cNvSpPr>
          <p:nvPr/>
        </p:nvSpPr>
        <p:spPr bwMode="auto">
          <a:xfrm>
            <a:off x="2840038" y="2286000"/>
            <a:ext cx="69850" cy="6667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9757" name="AutoShape 78"/>
          <p:cNvSpPr>
            <a:spLocks noChangeArrowheads="1"/>
          </p:cNvSpPr>
          <p:nvPr/>
        </p:nvSpPr>
        <p:spPr bwMode="auto">
          <a:xfrm>
            <a:off x="5541963" y="2689225"/>
            <a:ext cx="69850" cy="66675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9758" name="AutoShape 79"/>
          <p:cNvSpPr>
            <a:spLocks noChangeArrowheads="1"/>
          </p:cNvSpPr>
          <p:nvPr/>
        </p:nvSpPr>
        <p:spPr bwMode="auto">
          <a:xfrm>
            <a:off x="5818188" y="3160713"/>
            <a:ext cx="69850" cy="66675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9759" name="AutoShape 80"/>
          <p:cNvSpPr>
            <a:spLocks noChangeArrowheads="1"/>
          </p:cNvSpPr>
          <p:nvPr/>
        </p:nvSpPr>
        <p:spPr bwMode="auto">
          <a:xfrm>
            <a:off x="1801813" y="2352675"/>
            <a:ext cx="68262" cy="68263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9760" name="AutoShape 81"/>
          <p:cNvSpPr>
            <a:spLocks noChangeArrowheads="1"/>
          </p:cNvSpPr>
          <p:nvPr/>
        </p:nvSpPr>
        <p:spPr bwMode="auto">
          <a:xfrm>
            <a:off x="1524000" y="4033838"/>
            <a:ext cx="69850" cy="68262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9761" name="AutoShape 82"/>
          <p:cNvSpPr>
            <a:spLocks noChangeArrowheads="1"/>
          </p:cNvSpPr>
          <p:nvPr/>
        </p:nvSpPr>
        <p:spPr bwMode="auto">
          <a:xfrm>
            <a:off x="7037388" y="4235450"/>
            <a:ext cx="276225" cy="26987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9762" name="Text Box 83"/>
          <p:cNvSpPr txBox="1">
            <a:spLocks noChangeArrowheads="1"/>
          </p:cNvSpPr>
          <p:nvPr/>
        </p:nvSpPr>
        <p:spPr bwMode="auto">
          <a:xfrm>
            <a:off x="7462838" y="4908550"/>
            <a:ext cx="1576387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48" tIns="41025" rIns="82048" bIns="41025">
            <a:spAutoFit/>
          </a:bodyPr>
          <a:lstStyle/>
          <a:p>
            <a:pPr defTabSz="820738" eaLnBrk="0" hangingPunct="0"/>
            <a:r>
              <a:rPr lang="en-US" sz="1600"/>
              <a:t>RPE Program Focused on Individuals with</a:t>
            </a:r>
          </a:p>
          <a:p>
            <a:pPr defTabSz="820738" eaLnBrk="0" hangingPunct="0"/>
            <a:r>
              <a:rPr lang="en-US" sz="1600"/>
              <a:t>Developmental</a:t>
            </a:r>
          </a:p>
          <a:p>
            <a:pPr defTabSz="820738" eaLnBrk="0" hangingPunct="0"/>
            <a:r>
              <a:rPr lang="en-US" sz="1600"/>
              <a:t>Disabilities (1)</a:t>
            </a:r>
          </a:p>
        </p:txBody>
      </p:sp>
      <p:sp>
        <p:nvSpPr>
          <p:cNvPr id="199763" name="Text Box 84"/>
          <p:cNvSpPr txBox="1">
            <a:spLocks noChangeArrowheads="1"/>
          </p:cNvSpPr>
          <p:nvPr/>
        </p:nvSpPr>
        <p:spPr bwMode="auto">
          <a:xfrm>
            <a:off x="7462838" y="4140200"/>
            <a:ext cx="1495425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48" tIns="41025" rIns="82048" bIns="41025">
            <a:spAutoFit/>
          </a:bodyPr>
          <a:lstStyle/>
          <a:p>
            <a:pPr defTabSz="820738" eaLnBrk="0" hangingPunct="0"/>
            <a:r>
              <a:rPr lang="en-US" sz="1600"/>
              <a:t>General RPE</a:t>
            </a:r>
          </a:p>
          <a:p>
            <a:pPr defTabSz="820738" eaLnBrk="0" hangingPunct="0"/>
            <a:r>
              <a:rPr lang="en-US" sz="1600"/>
              <a:t>Programs (12)</a:t>
            </a:r>
          </a:p>
        </p:txBody>
      </p:sp>
      <p:sp>
        <p:nvSpPr>
          <p:cNvPr id="199764" name="AutoShape 85"/>
          <p:cNvSpPr>
            <a:spLocks noChangeArrowheads="1"/>
          </p:cNvSpPr>
          <p:nvPr/>
        </p:nvSpPr>
        <p:spPr bwMode="auto">
          <a:xfrm>
            <a:off x="1108075" y="2487613"/>
            <a:ext cx="69850" cy="66675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9765" name="AutoShape 86"/>
          <p:cNvSpPr>
            <a:spLocks noChangeArrowheads="1"/>
          </p:cNvSpPr>
          <p:nvPr/>
        </p:nvSpPr>
        <p:spPr bwMode="auto">
          <a:xfrm>
            <a:off x="2216150" y="2420938"/>
            <a:ext cx="69850" cy="6667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9766" name="Text Box 87"/>
          <p:cNvSpPr txBox="1">
            <a:spLocks noChangeArrowheads="1"/>
          </p:cNvSpPr>
          <p:nvPr/>
        </p:nvSpPr>
        <p:spPr bwMode="auto">
          <a:xfrm>
            <a:off x="8312150" y="6521450"/>
            <a:ext cx="439738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48" tIns="41025" rIns="82048" bIns="41025">
            <a:spAutoFit/>
          </a:bodyPr>
          <a:lstStyle/>
          <a:p>
            <a:pPr defTabSz="820738" eaLnBrk="0" hangingPunct="0"/>
            <a:fld id="{D4718CA4-4264-4088-900D-BBEEE25D4B54}" type="datetime1">
              <a:rPr lang="en-US" sz="500"/>
              <a:pPr defTabSz="820738" eaLnBrk="0" hangingPunct="0"/>
              <a:t>10/21/10</a:t>
            </a:fld>
            <a:endParaRPr lang="en-US" sz="500"/>
          </a:p>
        </p:txBody>
      </p:sp>
      <p:sp>
        <p:nvSpPr>
          <p:cNvPr id="199767" name="Text Box 88"/>
          <p:cNvSpPr txBox="1">
            <a:spLocks noChangeArrowheads="1"/>
          </p:cNvSpPr>
          <p:nvPr/>
        </p:nvSpPr>
        <p:spPr bwMode="auto">
          <a:xfrm>
            <a:off x="6742113" y="3227388"/>
            <a:ext cx="240188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48" tIns="41025" rIns="82048" bIns="41025">
            <a:spAutoFit/>
          </a:bodyPr>
          <a:lstStyle/>
          <a:p>
            <a:pPr defTabSz="820738" eaLnBrk="0" hangingPunct="0"/>
            <a:r>
              <a:rPr lang="en-US" b="1"/>
              <a:t>13 RPE Programs at 11 organizations</a:t>
            </a:r>
          </a:p>
        </p:txBody>
      </p:sp>
      <p:sp>
        <p:nvSpPr>
          <p:cNvPr id="199768" name="AutoShape 89"/>
          <p:cNvSpPr>
            <a:spLocks noChangeArrowheads="1"/>
          </p:cNvSpPr>
          <p:nvPr/>
        </p:nvSpPr>
        <p:spPr bwMode="auto">
          <a:xfrm>
            <a:off x="2909888" y="4102100"/>
            <a:ext cx="68262" cy="66675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9769" name="AutoShape 90"/>
          <p:cNvSpPr>
            <a:spLocks noChangeArrowheads="1"/>
          </p:cNvSpPr>
          <p:nvPr/>
        </p:nvSpPr>
        <p:spPr bwMode="auto">
          <a:xfrm>
            <a:off x="1593850" y="4033838"/>
            <a:ext cx="68263" cy="68262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9770" name="AutoShape 91"/>
          <p:cNvSpPr>
            <a:spLocks noChangeArrowheads="1"/>
          </p:cNvSpPr>
          <p:nvPr/>
        </p:nvSpPr>
        <p:spPr bwMode="auto">
          <a:xfrm>
            <a:off x="3186113" y="2420938"/>
            <a:ext cx="69850" cy="66675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9771" name="AutoShape 92"/>
          <p:cNvSpPr>
            <a:spLocks noChangeArrowheads="1"/>
          </p:cNvSpPr>
          <p:nvPr/>
        </p:nvSpPr>
        <p:spPr bwMode="auto">
          <a:xfrm>
            <a:off x="1593850" y="4102100"/>
            <a:ext cx="68263" cy="66675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9772" name="AutoShape 93"/>
          <p:cNvSpPr>
            <a:spLocks noChangeArrowheads="1"/>
          </p:cNvSpPr>
          <p:nvPr/>
        </p:nvSpPr>
        <p:spPr bwMode="auto">
          <a:xfrm>
            <a:off x="1524000" y="2689225"/>
            <a:ext cx="69850" cy="66675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Slide Number Placeholder 9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C65C9E-4B5E-4394-B290-C2BF026FDCCB}" type="slidenum">
              <a:rPr lang="fr-CA" smtClean="0"/>
              <a:pPr>
                <a:defRPr/>
              </a:pPr>
              <a:t>16</a:t>
            </a:fld>
            <a:endParaRPr lang="fr-CA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RPE Grantees 2010-2012</a:t>
            </a:r>
            <a:endParaRPr lang="en-US" dirty="0"/>
          </a:p>
        </p:txBody>
      </p:sp>
      <p:pic>
        <p:nvPicPr>
          <p:cNvPr id="6" name="Content Placeholder 5" descr="logo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371600"/>
            <a:ext cx="1962150" cy="1447800"/>
          </a:xfrm>
        </p:spPr>
      </p:pic>
      <p:pic>
        <p:nvPicPr>
          <p:cNvPr id="7" name="Picture 6" descr="kcc logo copy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3124200"/>
            <a:ext cx="3429000" cy="685800"/>
          </a:xfrm>
          <a:prstGeom prst="rect">
            <a:avLst/>
          </a:prstGeom>
        </p:spPr>
      </p:pic>
      <p:pic>
        <p:nvPicPr>
          <p:cNvPr id="8" name="Picture 7" descr="NativeAmericanYouthAssociatio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1524000"/>
            <a:ext cx="1200150" cy="1619250"/>
          </a:xfrm>
          <a:prstGeom prst="rect">
            <a:avLst/>
          </a:prstGeom>
        </p:spPr>
      </p:pic>
      <p:pic>
        <p:nvPicPr>
          <p:cNvPr id="9" name="Picture 8" descr="U8YB8TPGM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" y="4572000"/>
            <a:ext cx="1657350" cy="1657350"/>
          </a:xfrm>
          <a:prstGeom prst="rect">
            <a:avLst/>
          </a:prstGeom>
        </p:spPr>
      </p:pic>
      <p:pic>
        <p:nvPicPr>
          <p:cNvPr id="11" name="Picture 10" descr="100_tcwrcLOGOTRANS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34200" y="4648200"/>
            <a:ext cx="952500" cy="1323975"/>
          </a:xfrm>
          <a:prstGeom prst="rect">
            <a:avLst/>
          </a:prstGeom>
        </p:spPr>
      </p:pic>
      <p:pic>
        <p:nvPicPr>
          <p:cNvPr id="4098" name="Picture 2" descr="sarc_oregon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0" y="4343400"/>
            <a:ext cx="141922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D386-1314-485B-A608-F9BE37F8BD1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Selected Evaluation Data - SARC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2007-2010</a:t>
            </a:r>
          </a:p>
          <a:p>
            <a:pPr lvl="1"/>
            <a:r>
              <a:rPr lang="en-US" dirty="0" smtClean="0"/>
              <a:t>1200 HS Students</a:t>
            </a:r>
          </a:p>
          <a:p>
            <a:pPr lvl="1"/>
            <a:r>
              <a:rPr lang="en-US" dirty="0" smtClean="0"/>
              <a:t>9 Session Curricula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 descr="klec2003-c0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2971800"/>
            <a:ext cx="3124200" cy="265557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D386-1314-485B-A608-F9BE37F8BD1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“If a girl is willing to ‘make out’ with a guy, then it’s no big deal if he goes a little further and has sex with her.”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12.24% + change</a:t>
            </a:r>
          </a:p>
          <a:p>
            <a:endParaRPr lang="en-US" dirty="0"/>
          </a:p>
        </p:txBody>
      </p:sp>
      <p:pic>
        <p:nvPicPr>
          <p:cNvPr id="4" name="Picture 3" descr="spectrum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3657600"/>
            <a:ext cx="3810000" cy="29432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52800" y="32004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Baseline mean: 1.8656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D386-1314-485B-A608-F9BE37F8BD1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Participants will </a:t>
            </a:r>
            <a:r>
              <a:rPr lang="en-US" b="1" dirty="0"/>
              <a:t>believe</a:t>
            </a:r>
            <a:r>
              <a:rPr lang="en-US" dirty="0"/>
              <a:t> that sexual violence is preventable.</a:t>
            </a:r>
          </a:p>
          <a:p>
            <a:pPr lvl="0"/>
            <a:r>
              <a:rPr lang="en-US" dirty="0"/>
              <a:t>Participants will </a:t>
            </a:r>
            <a:r>
              <a:rPr lang="en-US" b="1" dirty="0"/>
              <a:t>become familiar</a:t>
            </a:r>
            <a:r>
              <a:rPr lang="en-US" dirty="0"/>
              <a:t> with the consistent statewide approach to sexual violence prevention in Oregon.</a:t>
            </a:r>
          </a:p>
          <a:p>
            <a:pPr lvl="0"/>
            <a:r>
              <a:rPr lang="en-US" dirty="0"/>
              <a:t>Participants will </a:t>
            </a:r>
            <a:r>
              <a:rPr lang="en-US" b="1" dirty="0"/>
              <a:t>know</a:t>
            </a:r>
            <a:r>
              <a:rPr lang="en-US" dirty="0"/>
              <a:t> what </a:t>
            </a:r>
            <a:r>
              <a:rPr lang="en-US" b="1" dirty="0"/>
              <a:t>resources</a:t>
            </a:r>
            <a:r>
              <a:rPr lang="en-US" dirty="0"/>
              <a:t> are available to them regarding sexual violence.</a:t>
            </a:r>
          </a:p>
          <a:p>
            <a:pPr lvl="0"/>
            <a:r>
              <a:rPr lang="en-US" dirty="0"/>
              <a:t>Participants will </a:t>
            </a:r>
            <a:r>
              <a:rPr lang="en-US" b="1" dirty="0"/>
              <a:t>feel confident</a:t>
            </a:r>
            <a:r>
              <a:rPr lang="en-US" dirty="0"/>
              <a:t> in their ability to address sexual violence.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D386-1314-485B-A608-F9BE37F8BD1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“A girl who ‘teases’ guys deserves anything that might happen.”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13.30% + change</a:t>
            </a:r>
          </a:p>
          <a:p>
            <a:endParaRPr lang="en-US" dirty="0"/>
          </a:p>
        </p:txBody>
      </p:sp>
      <p:pic>
        <p:nvPicPr>
          <p:cNvPr id="4" name="Picture 3" descr="spectrum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3657600"/>
            <a:ext cx="3810000" cy="29432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0400" y="32004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Baseline mean score: 2.0811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D386-1314-485B-A608-F9BE37F8BD1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“Sexual violence is a problem in my community.”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11.86% + change</a:t>
            </a:r>
          </a:p>
          <a:p>
            <a:endParaRPr lang="en-US" dirty="0"/>
          </a:p>
        </p:txBody>
      </p:sp>
      <p:pic>
        <p:nvPicPr>
          <p:cNvPr id="4" name="Picture 3" descr="spectrum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3276600"/>
            <a:ext cx="3810000" cy="29432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0400" y="2743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Baseline mean score: 2.9398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D386-1314-485B-A608-F9BE37F8BD1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next?</a:t>
            </a:r>
            <a:endParaRPr lang="en-US" dirty="0"/>
          </a:p>
        </p:txBody>
      </p:sp>
      <p:pic>
        <p:nvPicPr>
          <p:cNvPr id="4" name="Content Placeholder 3" descr="spectrum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4600" y="1371600"/>
            <a:ext cx="6086958" cy="4702175"/>
          </a:xfrm>
          <a:prstGeom prst="rect">
            <a:avLst/>
          </a:prstGeom>
        </p:spPr>
      </p:pic>
      <p:pic>
        <p:nvPicPr>
          <p:cNvPr id="6" name="Picture 5" descr="andresr0912006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4191000"/>
            <a:ext cx="1143000" cy="16002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D386-1314-485B-A608-F9BE37F8BD1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Sexual Violence Prevention and You</a:t>
            </a:r>
            <a:endParaRPr lang="en-US" dirty="0"/>
          </a:p>
        </p:txBody>
      </p:sp>
      <p:pic>
        <p:nvPicPr>
          <p:cNvPr id="4" name="Content Placeholder 3" descr="Intersection-sign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933700" y="1797050"/>
            <a:ext cx="3276600" cy="378142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D386-1314-485B-A608-F9BE37F8BD1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pic>
        <p:nvPicPr>
          <p:cNvPr id="4" name="Content Placeholder 3" descr="SATF logo no line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219200"/>
            <a:ext cx="3952240" cy="1066800"/>
          </a:xfrm>
        </p:spPr>
      </p:pic>
      <p:pic>
        <p:nvPicPr>
          <p:cNvPr id="5" name="Picture 4" descr="PC_logo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2667000"/>
            <a:ext cx="3622183" cy="1371600"/>
          </a:xfrm>
          <a:prstGeom prst="rect">
            <a:avLst/>
          </a:prstGeom>
        </p:spPr>
      </p:pic>
      <p:pic>
        <p:nvPicPr>
          <p:cNvPr id="6" name="Picture 5" descr="dhs-banner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2057400"/>
            <a:ext cx="3364484" cy="939800"/>
          </a:xfrm>
          <a:prstGeom prst="rect">
            <a:avLst/>
          </a:prstGeom>
        </p:spPr>
      </p:pic>
      <p:pic>
        <p:nvPicPr>
          <p:cNvPr id="7" name="Picture 6" descr="PI_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00600" y="3886200"/>
            <a:ext cx="3022600" cy="1136498"/>
          </a:xfrm>
          <a:prstGeom prst="rect">
            <a:avLst/>
          </a:prstGeom>
        </p:spPr>
      </p:pic>
      <p:pic>
        <p:nvPicPr>
          <p:cNvPr id="8" name="Picture 7" descr="n167942612253_381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33600" y="4114800"/>
            <a:ext cx="1879600" cy="187960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D386-1314-485B-A608-F9BE37F8BD19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Upcoming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Adolescent Sexuality Conference</a:t>
            </a:r>
          </a:p>
          <a:p>
            <a:pPr lvl="1"/>
            <a:r>
              <a:rPr lang="en-US" i="1" dirty="0" smtClean="0"/>
              <a:t>Healthy Relationships Matter</a:t>
            </a:r>
          </a:p>
          <a:p>
            <a:pPr lvl="1"/>
            <a:r>
              <a:rPr lang="en-US" dirty="0" smtClean="0"/>
              <a:t>April 2-4, 2011</a:t>
            </a:r>
          </a:p>
          <a:p>
            <a:pPr lvl="1"/>
            <a:r>
              <a:rPr lang="en-US" dirty="0" smtClean="0"/>
              <a:t>Seaside, OR</a:t>
            </a:r>
          </a:p>
          <a:p>
            <a:pPr lvl="1"/>
            <a:r>
              <a:rPr lang="en-US" dirty="0" err="1" smtClean="0"/>
              <a:t>www.oregon-asc.org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Roots of Change</a:t>
            </a:r>
          </a:p>
          <a:p>
            <a:pPr lvl="1"/>
            <a:r>
              <a:rPr lang="en-US" i="1" dirty="0" smtClean="0"/>
              <a:t>Media, Entertainment, Pop Culture</a:t>
            </a:r>
          </a:p>
          <a:p>
            <a:pPr lvl="1"/>
            <a:r>
              <a:rPr lang="en-US" dirty="0" smtClean="0"/>
              <a:t>November 2-4, 2011</a:t>
            </a:r>
          </a:p>
          <a:p>
            <a:pPr lvl="1"/>
            <a:r>
              <a:rPr lang="en-US" dirty="0" smtClean="0"/>
              <a:t>Portland, OR </a:t>
            </a:r>
          </a:p>
          <a:p>
            <a:pPr lvl="1"/>
            <a:r>
              <a:rPr lang="en-US" dirty="0" err="1" smtClean="0"/>
              <a:t>www.oregonsatf.org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D386-1314-485B-A608-F9BE37F8BD19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pic>
        <p:nvPicPr>
          <p:cNvPr id="6" name="Content Placeholder 5" descr="Red_Phone.54101451_std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95400"/>
            <a:ext cx="3048000" cy="2286000"/>
          </a:xfrm>
        </p:spPr>
      </p:pic>
      <p:pic>
        <p:nvPicPr>
          <p:cNvPr id="7" name="Picture 6" descr="email_i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4572000"/>
            <a:ext cx="1530099" cy="15300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62200" y="3048000"/>
            <a:ext cx="579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hlinkClick r:id="rId4"/>
              </a:rPr>
              <a:t>ashleymaier@oregonsatf.org</a:t>
            </a:r>
            <a:endParaRPr lang="en-US" sz="3600" dirty="0" smtClean="0"/>
          </a:p>
          <a:p>
            <a:pPr algn="ctr"/>
            <a:r>
              <a:rPr lang="en-US" sz="3600" dirty="0" smtClean="0"/>
              <a:t>503-990-6541</a:t>
            </a:r>
            <a:endParaRPr lang="en-US" sz="36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D386-1314-485B-A608-F9BE37F8BD19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Approaches to SV Prevention</a:t>
            </a:r>
            <a:endParaRPr lang="en-US" dirty="0"/>
          </a:p>
        </p:txBody>
      </p:sp>
      <p:pic>
        <p:nvPicPr>
          <p:cNvPr id="4" name="Content Placeholder 3" descr="specchio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" y="2438400"/>
            <a:ext cx="1876582" cy="1981200"/>
          </a:xfrm>
        </p:spPr>
      </p:pic>
      <p:pic>
        <p:nvPicPr>
          <p:cNvPr id="5" name="Picture 4" descr="Human-Has-Right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67000" y="2514600"/>
            <a:ext cx="1524000" cy="1908257"/>
          </a:xfrm>
          <a:prstGeom prst="rect">
            <a:avLst/>
          </a:prstGeom>
        </p:spPr>
      </p:pic>
      <p:pic>
        <p:nvPicPr>
          <p:cNvPr id="6" name="Picture 5" descr="criminal_justic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43400" y="2438400"/>
            <a:ext cx="2921000" cy="1978978"/>
          </a:xfrm>
          <a:prstGeom prst="rect">
            <a:avLst/>
          </a:prstGeom>
        </p:spPr>
      </p:pic>
      <p:pic>
        <p:nvPicPr>
          <p:cNvPr id="7" name="Picture 6" descr="caduceus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62800" y="2667000"/>
            <a:ext cx="1726489" cy="15240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D386-1314-485B-A608-F9BE37F8BD1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219200"/>
            <a:ext cx="8087908" cy="4937125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D386-1314-485B-A608-F9BE37F8BD1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Prevention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 rot="18651852">
            <a:off x="3948338" y="2267884"/>
            <a:ext cx="1330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the thick.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8514505">
            <a:off x="1247935" y="209315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the aftermath.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8337038">
            <a:off x="6612082" y="2340687"/>
            <a:ext cx="1184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Upfront.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D386-1314-485B-A608-F9BE37F8BD1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Prevention</a:t>
            </a:r>
            <a:endParaRPr lang="en-US" dirty="0"/>
          </a:p>
        </p:txBody>
      </p:sp>
      <p:sp>
        <p:nvSpPr>
          <p:cNvPr id="4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A </a:t>
            </a:r>
            <a:r>
              <a:rPr lang="en-US" u="sng" dirty="0" smtClean="0"/>
              <a:t>systematic</a:t>
            </a:r>
            <a:r>
              <a:rPr lang="en-US" dirty="0" smtClean="0"/>
              <a:t> process that promotes healthy relationship and behaviors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Reduces likelihood or frequency of an incident, injury or condition</a:t>
            </a:r>
            <a:endParaRPr lang="en-US" dirty="0"/>
          </a:p>
        </p:txBody>
      </p:sp>
      <p:sp>
        <p:nvSpPr>
          <p:cNvPr id="5" name="Explosion 1 4"/>
          <p:cNvSpPr/>
          <p:nvPr/>
        </p:nvSpPr>
        <p:spPr>
          <a:xfrm>
            <a:off x="914400" y="1905000"/>
            <a:ext cx="7467600" cy="2819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71600" y="29718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BEFORE Violence Occurs</a:t>
            </a:r>
            <a:endParaRPr lang="en-US" sz="3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D386-1314-485B-A608-F9BE37F8BD1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Social-Ecological Model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646626"/>
            <a:ext cx="8229600" cy="408227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D386-1314-485B-A608-F9BE37F8BD1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or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219200"/>
            <a:ext cx="6524829" cy="4830778"/>
          </a:xfrm>
        </p:spPr>
      </p:pic>
      <p:sp>
        <p:nvSpPr>
          <p:cNvPr id="5" name="TextBox 4"/>
          <p:cNvSpPr txBox="1"/>
          <p:nvPr/>
        </p:nvSpPr>
        <p:spPr>
          <a:xfrm>
            <a:off x="2667000" y="2057400"/>
            <a:ext cx="441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What’s Happening Here</a:t>
            </a:r>
          </a:p>
          <a:p>
            <a:pPr algn="ctr"/>
            <a:r>
              <a:rPr lang="en-US" sz="5400" dirty="0"/>
              <a:t>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D386-1314-485B-A608-F9BE37F8BD1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 descr="individua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057400"/>
            <a:ext cx="6678004" cy="280689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D386-1314-485B-A608-F9BE37F8BD1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306</TotalTime>
  <Words>442</Words>
  <Application>Microsoft Macintosh PowerPoint</Application>
  <PresentationFormat>On-screen Show (4:3)</PresentationFormat>
  <Paragraphs>149</Paragraphs>
  <Slides>26</Slides>
  <Notes>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Origin</vt:lpstr>
      <vt:lpstr>Ashley Maier Oregon Attorney General’s  Sexual Assault Task Force</vt:lpstr>
      <vt:lpstr>Learning Objectives</vt:lpstr>
      <vt:lpstr>Multiple Approaches to SV Prevention</vt:lpstr>
      <vt:lpstr>Slide 4</vt:lpstr>
      <vt:lpstr>Levels of Prevention</vt:lpstr>
      <vt:lpstr>Primary Prevention</vt:lpstr>
      <vt:lpstr>The Social-Ecological Model</vt:lpstr>
      <vt:lpstr>Slide 8</vt:lpstr>
      <vt:lpstr>Slide 9</vt:lpstr>
      <vt:lpstr>Slide 10</vt:lpstr>
      <vt:lpstr>Slide 11</vt:lpstr>
      <vt:lpstr>Slide 12</vt:lpstr>
      <vt:lpstr>Slide 13</vt:lpstr>
      <vt:lpstr>Statewide Strategic Planning Priorities</vt:lpstr>
      <vt:lpstr>Rape Prevention Education Funding (VAWA)</vt:lpstr>
      <vt:lpstr>Slide 16</vt:lpstr>
      <vt:lpstr>RPE Grantees 2010-2012</vt:lpstr>
      <vt:lpstr>Selected Evaluation Data - SARC</vt:lpstr>
      <vt:lpstr>Slide 19</vt:lpstr>
      <vt:lpstr>Slide 20</vt:lpstr>
      <vt:lpstr>Slide 21</vt:lpstr>
      <vt:lpstr>What’s next?</vt:lpstr>
      <vt:lpstr>Sexual Violence Prevention and You</vt:lpstr>
      <vt:lpstr>Resources</vt:lpstr>
      <vt:lpstr>Upcoming Opportunities</vt:lpstr>
      <vt:lpstr>Resources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Oregon Attorney General’s  Sexual Assault Task Force</dc:title>
  <dc:creator>ashley</dc:creator>
  <cp:lastModifiedBy>Mary Peaslee</cp:lastModifiedBy>
  <cp:revision>43</cp:revision>
  <dcterms:created xsi:type="dcterms:W3CDTF">2010-10-22T04:31:53Z</dcterms:created>
  <dcterms:modified xsi:type="dcterms:W3CDTF">2010-10-22T04:32:29Z</dcterms:modified>
</cp:coreProperties>
</file>