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Default Extension="gif" ContentType="image/gif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261" r:id="rId4"/>
    <p:sldId id="277" r:id="rId5"/>
    <p:sldId id="258" r:id="rId6"/>
    <p:sldId id="262" r:id="rId7"/>
    <p:sldId id="267" r:id="rId8"/>
    <p:sldId id="268" r:id="rId9"/>
    <p:sldId id="264" r:id="rId10"/>
    <p:sldId id="291" r:id="rId11"/>
    <p:sldId id="265" r:id="rId12"/>
    <p:sldId id="270" r:id="rId13"/>
    <p:sldId id="269" r:id="rId14"/>
    <p:sldId id="275" r:id="rId15"/>
    <p:sldId id="288" r:id="rId16"/>
    <p:sldId id="290" r:id="rId17"/>
    <p:sldId id="278" r:id="rId18"/>
    <p:sldId id="274" r:id="rId19"/>
    <p:sldId id="282" r:id="rId20"/>
    <p:sldId id="279" r:id="rId21"/>
    <p:sldId id="287" r:id="rId22"/>
    <p:sldId id="284" r:id="rId2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8F8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798" autoAdjust="0"/>
    <p:restoredTop sz="77289" autoAdjust="0"/>
  </p:normalViewPr>
  <p:slideViewPr>
    <p:cSldViewPr>
      <p:cViewPr varScale="1">
        <p:scale>
          <a:sx n="123" d="100"/>
          <a:sy n="123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SOB2-NS3\DATA\HOME\MNNESS\PRAMS-2%20Analysis\Analysis\Bivariate%20Analysis%20Results%20v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0710026707187919"/>
          <c:y val="0.0151521253679917"/>
          <c:w val="0.903150066767968"/>
          <c:h val="0.686991366052999"/>
        </c:manualLayout>
      </c:layout>
      <c:barChart>
        <c:barDir val="col"/>
        <c:grouping val="clustered"/>
        <c:ser>
          <c:idx val="0"/>
          <c:order val="0"/>
          <c:tx>
            <c:strRef>
              <c:f>Sheet2!$C$1</c:f>
              <c:strCache>
                <c:ptCount val="1"/>
                <c:pt idx="0">
                  <c:v>White</c:v>
                </c:pt>
              </c:strCache>
            </c:strRef>
          </c:tx>
          <c:cat>
            <c:multiLvlStrRef>
              <c:f>Sheet2!$A$2:$B$7</c:f>
              <c:multiLvlStrCache>
                <c:ptCount val="6"/>
                <c:lvl>
                  <c:pt idx="1">
                    <c:v>Partner-related</c:v>
                  </c:pt>
                  <c:pt idx="2">
                    <c:v>Traumatic</c:v>
                  </c:pt>
                  <c:pt idx="3">
                    <c:v>Financial</c:v>
                  </c:pt>
                  <c:pt idx="4">
                    <c:v>Emotional</c:v>
                  </c:pt>
                </c:lvl>
                <c:lvl>
                  <c:pt idx="0">
                    <c:v>Depression</c:v>
                  </c:pt>
                  <c:pt idx="1">
                    <c:v>Stressful Life Events</c:v>
                  </c:pt>
                  <c:pt idx="5">
                    <c:v>IPV</c:v>
                  </c:pt>
                </c:lvl>
              </c:multiLvlStrCache>
            </c:multiLvlStrRef>
          </c:cat>
          <c:val>
            <c:numRef>
              <c:f>Sheet2!$C$2:$C$7</c:f>
              <c:numCache>
                <c:formatCode>0.00%</c:formatCode>
                <c:ptCount val="6"/>
                <c:pt idx="0">
                  <c:v>0.2096</c:v>
                </c:pt>
                <c:pt idx="1">
                  <c:v>0.2859</c:v>
                </c:pt>
                <c:pt idx="2">
                  <c:v>0.1749</c:v>
                </c:pt>
                <c:pt idx="3">
                  <c:v>0.5109</c:v>
                </c:pt>
                <c:pt idx="4">
                  <c:v>0.499900000000001</c:v>
                </c:pt>
                <c:pt idx="5">
                  <c:v>0.1025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Hispanic</c:v>
                </c:pt>
              </c:strCache>
            </c:strRef>
          </c:tx>
          <c:cat>
            <c:multiLvlStrRef>
              <c:f>Sheet2!$A$2:$B$7</c:f>
              <c:multiLvlStrCache>
                <c:ptCount val="6"/>
                <c:lvl>
                  <c:pt idx="1">
                    <c:v>Partner-related</c:v>
                  </c:pt>
                  <c:pt idx="2">
                    <c:v>Traumatic</c:v>
                  </c:pt>
                  <c:pt idx="3">
                    <c:v>Financial</c:v>
                  </c:pt>
                  <c:pt idx="4">
                    <c:v>Emotional</c:v>
                  </c:pt>
                </c:lvl>
                <c:lvl>
                  <c:pt idx="0">
                    <c:v>Depression</c:v>
                  </c:pt>
                  <c:pt idx="1">
                    <c:v>Stressful Life Events</c:v>
                  </c:pt>
                  <c:pt idx="5">
                    <c:v>IPV</c:v>
                  </c:pt>
                </c:lvl>
              </c:multiLvlStrCache>
            </c:multiLvlStrRef>
          </c:cat>
          <c:val>
            <c:numRef>
              <c:f>Sheet2!$D$2:$D$7</c:f>
              <c:numCache>
                <c:formatCode>0.00%</c:formatCode>
                <c:ptCount val="6"/>
                <c:pt idx="0">
                  <c:v>0.2614</c:v>
                </c:pt>
                <c:pt idx="1">
                  <c:v>0.1862</c:v>
                </c:pt>
                <c:pt idx="2">
                  <c:v>0.1911</c:v>
                </c:pt>
                <c:pt idx="3">
                  <c:v>0.4744</c:v>
                </c:pt>
                <c:pt idx="4">
                  <c:v>0.391400000000001</c:v>
                </c:pt>
                <c:pt idx="5">
                  <c:v>0.1061</c:v>
                </c:pt>
              </c:numCache>
            </c:numRef>
          </c:val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Asian/Pacific Islander</c:v>
                </c:pt>
              </c:strCache>
            </c:strRef>
          </c:tx>
          <c:cat>
            <c:multiLvlStrRef>
              <c:f>Sheet2!$A$2:$B$7</c:f>
              <c:multiLvlStrCache>
                <c:ptCount val="6"/>
                <c:lvl>
                  <c:pt idx="1">
                    <c:v>Partner-related</c:v>
                  </c:pt>
                  <c:pt idx="2">
                    <c:v>Traumatic</c:v>
                  </c:pt>
                  <c:pt idx="3">
                    <c:v>Financial</c:v>
                  </c:pt>
                  <c:pt idx="4">
                    <c:v>Emotional</c:v>
                  </c:pt>
                </c:lvl>
                <c:lvl>
                  <c:pt idx="0">
                    <c:v>Depression</c:v>
                  </c:pt>
                  <c:pt idx="1">
                    <c:v>Stressful Life Events</c:v>
                  </c:pt>
                  <c:pt idx="5">
                    <c:v>IPV</c:v>
                  </c:pt>
                </c:lvl>
              </c:multiLvlStrCache>
            </c:multiLvlStrRef>
          </c:cat>
          <c:val>
            <c:numRef>
              <c:f>Sheet2!$E$2:$E$7</c:f>
              <c:numCache>
                <c:formatCode>0.00%</c:formatCode>
                <c:ptCount val="6"/>
                <c:pt idx="0">
                  <c:v>0.1716</c:v>
                </c:pt>
                <c:pt idx="1">
                  <c:v>0.2418</c:v>
                </c:pt>
                <c:pt idx="2">
                  <c:v>0.0628000000000001</c:v>
                </c:pt>
                <c:pt idx="3">
                  <c:v>0.398000000000001</c:v>
                </c:pt>
                <c:pt idx="4">
                  <c:v>0.3761</c:v>
                </c:pt>
                <c:pt idx="5">
                  <c:v>0.0544000000000001</c:v>
                </c:pt>
              </c:numCache>
            </c:numRef>
          </c:val>
        </c:ser>
        <c:ser>
          <c:idx val="3"/>
          <c:order val="3"/>
          <c:tx>
            <c:strRef>
              <c:f>Sheet2!$F$1</c:f>
              <c:strCache>
                <c:ptCount val="1"/>
                <c:pt idx="0">
                  <c:v>African American</c:v>
                </c:pt>
              </c:strCache>
            </c:strRef>
          </c:tx>
          <c:cat>
            <c:multiLvlStrRef>
              <c:f>Sheet2!$A$2:$B$7</c:f>
              <c:multiLvlStrCache>
                <c:ptCount val="6"/>
                <c:lvl>
                  <c:pt idx="1">
                    <c:v>Partner-related</c:v>
                  </c:pt>
                  <c:pt idx="2">
                    <c:v>Traumatic</c:v>
                  </c:pt>
                  <c:pt idx="3">
                    <c:v>Financial</c:v>
                  </c:pt>
                  <c:pt idx="4">
                    <c:v>Emotional</c:v>
                  </c:pt>
                </c:lvl>
                <c:lvl>
                  <c:pt idx="0">
                    <c:v>Depression</c:v>
                  </c:pt>
                  <c:pt idx="1">
                    <c:v>Stressful Life Events</c:v>
                  </c:pt>
                  <c:pt idx="5">
                    <c:v>IPV</c:v>
                  </c:pt>
                </c:lvl>
              </c:multiLvlStrCache>
            </c:multiLvlStrRef>
          </c:cat>
          <c:val>
            <c:numRef>
              <c:f>Sheet2!$F$2:$F$7</c:f>
              <c:numCache>
                <c:formatCode>0.00%</c:formatCode>
                <c:ptCount val="6"/>
                <c:pt idx="0">
                  <c:v>0.3056</c:v>
                </c:pt>
                <c:pt idx="1">
                  <c:v>0.2635</c:v>
                </c:pt>
                <c:pt idx="2">
                  <c:v>0.2852</c:v>
                </c:pt>
                <c:pt idx="3">
                  <c:v>0.640100000000001</c:v>
                </c:pt>
                <c:pt idx="4">
                  <c:v>0.5515</c:v>
                </c:pt>
                <c:pt idx="5">
                  <c:v>0.1738</c:v>
                </c:pt>
              </c:numCache>
            </c:numRef>
          </c:val>
        </c:ser>
        <c:ser>
          <c:idx val="4"/>
          <c:order val="4"/>
          <c:tx>
            <c:strRef>
              <c:f>Sheet2!$G$1</c:f>
              <c:strCache>
                <c:ptCount val="1"/>
                <c:pt idx="0">
                  <c:v>AI/AN</c:v>
                </c:pt>
              </c:strCache>
            </c:strRef>
          </c:tx>
          <c:cat>
            <c:multiLvlStrRef>
              <c:f>Sheet2!$A$2:$B$7</c:f>
              <c:multiLvlStrCache>
                <c:ptCount val="6"/>
                <c:lvl>
                  <c:pt idx="1">
                    <c:v>Partner-related</c:v>
                  </c:pt>
                  <c:pt idx="2">
                    <c:v>Traumatic</c:v>
                  </c:pt>
                  <c:pt idx="3">
                    <c:v>Financial</c:v>
                  </c:pt>
                  <c:pt idx="4">
                    <c:v>Emotional</c:v>
                  </c:pt>
                </c:lvl>
                <c:lvl>
                  <c:pt idx="0">
                    <c:v>Depression</c:v>
                  </c:pt>
                  <c:pt idx="1">
                    <c:v>Stressful Life Events</c:v>
                  </c:pt>
                  <c:pt idx="5">
                    <c:v>IPV</c:v>
                  </c:pt>
                </c:lvl>
              </c:multiLvlStrCache>
            </c:multiLvlStrRef>
          </c:cat>
          <c:val>
            <c:numRef>
              <c:f>Sheet2!$G$2:$G$7</c:f>
              <c:numCache>
                <c:formatCode>0.00%</c:formatCode>
                <c:ptCount val="6"/>
                <c:pt idx="0">
                  <c:v>0.2937</c:v>
                </c:pt>
                <c:pt idx="1">
                  <c:v>0.4192</c:v>
                </c:pt>
                <c:pt idx="2">
                  <c:v>0.3544</c:v>
                </c:pt>
                <c:pt idx="3">
                  <c:v>0.662800000000001</c:v>
                </c:pt>
                <c:pt idx="4">
                  <c:v>0.655000000000001</c:v>
                </c:pt>
                <c:pt idx="5">
                  <c:v>0.1951</c:v>
                </c:pt>
              </c:numCache>
            </c:numRef>
          </c:val>
        </c:ser>
        <c:axId val="461681416"/>
        <c:axId val="461672648"/>
      </c:barChart>
      <c:catAx>
        <c:axId val="461681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461672648"/>
        <c:crosses val="autoZero"/>
        <c:auto val="1"/>
        <c:lblAlgn val="ctr"/>
        <c:lblOffset val="100"/>
      </c:catAx>
      <c:valAx>
        <c:axId val="461672648"/>
        <c:scaling>
          <c:orientation val="minMax"/>
          <c:max val="0.700000000000001"/>
          <c:min val="0.0"/>
        </c:scaling>
        <c:axPos val="l"/>
        <c:majorGridlines/>
        <c:numFmt formatCode="0%" sourceLinked="0"/>
        <c:tickLblPos val="nextTo"/>
        <c:crossAx val="4616814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10/18/2010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DA1328-392C-4DCB-871B-A386B02D70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10/18/2010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65A7AA7-668A-44C4-823A-2A1C96D2BB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7AA7-668A-44C4-823A-2A1C96D2BBF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301D-40B1-4798-9B0A-C8C83F7A1C18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4052-28B9-4A11-BA05-A5CB283F9DC5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3854-1C12-43E3-A0DD-5090BAD82BD2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11E6-54FB-4FC3-98CB-97979F4B57EE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08BD-C703-47E1-8CF8-04C2248B11FC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F7C4-40E4-4EF6-9795-A4050EB00A83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BB2C-7C6E-47CD-9426-47BD25F56DCD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910D-8930-4A5B-AE51-94CFFEC05F05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D8018-44D1-4382-B4BE-E4FEC5106448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3EAB-85A3-4C85-8255-510F1267A8B3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E4C0-7154-4101-9B97-DB7C2DDE32BA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F3F5D-C132-47B9-9ED3-719F2C4D232E}" type="datetime1">
              <a:rPr lang="en-US" smtClean="0"/>
              <a:pPr/>
              <a:t>10/21/10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C899C-9DD7-43B5-8177-693BC6A8F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Postpartum Stressful Life Events and Intimate Partner Violence as Risk Factors for Self Reported Postpartum Depression among American Indian / Alaska Native Mothers of Two Year Olds in Oregon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324600" cy="2133600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Maria N. Ness, M.P.H</a:t>
            </a:r>
          </a:p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Kenneth D. Rosenberg, M.D., M.P.H.</a:t>
            </a:r>
          </a:p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Alfredo P. Sandoval, M.S., M.B.A.</a:t>
            </a:r>
          </a:p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Office of Family Health, Oregon Public Health Division, Portland, OR</a:t>
            </a:r>
          </a:p>
          <a:p>
            <a:pPr algn="ctr">
              <a:lnSpc>
                <a:spcPct val="80000"/>
              </a:lnSpc>
            </a:pPr>
            <a:endParaRPr lang="en-US" sz="3500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Victoria Warren-Mears, Ph.D., R.D., L.D.</a:t>
            </a:r>
          </a:p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Thomas M. Weiser, M.D., M.P.H.</a:t>
            </a:r>
          </a:p>
          <a:p>
            <a:pPr algn="ctr">
              <a:lnSpc>
                <a:spcPct val="80000"/>
              </a:lnSpc>
            </a:pPr>
            <a:r>
              <a:rPr lang="en-US" sz="3500" dirty="0" smtClean="0">
                <a:solidFill>
                  <a:schemeClr val="tx1"/>
                </a:solidFill>
              </a:rPr>
              <a:t>Northwest Portland Area Indian Health Board, Portland, OR</a:t>
            </a:r>
          </a:p>
          <a:p>
            <a:pPr algn="ctr">
              <a:lnSpc>
                <a:spcPct val="80000"/>
              </a:lnSpc>
            </a:pPr>
            <a:endParaRPr lang="en-US" sz="4000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4000" dirty="0" smtClean="0">
                <a:solidFill>
                  <a:schemeClr val="tx1"/>
                </a:solidFill>
              </a:rPr>
              <a:t>Oregon Public Health Association Annual Conference</a:t>
            </a:r>
          </a:p>
          <a:p>
            <a:pPr algn="ctr">
              <a:lnSpc>
                <a:spcPct val="80000"/>
              </a:lnSpc>
            </a:pPr>
            <a:r>
              <a:rPr lang="en-US" sz="4000" dirty="0" smtClean="0">
                <a:solidFill>
                  <a:schemeClr val="tx1"/>
                </a:solidFill>
              </a:rPr>
              <a:t>October 18, 2010</a:t>
            </a:r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7" name="Picture 3" descr="C:\Documents and Settings\MNNESS\My Documents\My Pictures\Oregon Health Authority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5410200"/>
            <a:ext cx="2447544" cy="990600"/>
          </a:xfrm>
          <a:prstGeom prst="rect">
            <a:avLst/>
          </a:prstGeom>
          <a:noFill/>
        </p:spPr>
      </p:pic>
      <p:pic>
        <p:nvPicPr>
          <p:cNvPr id="1029" name="Picture 5" descr="C:\Documents and Settings\MNNESS\My Documents\My Pictures\NPAIHB 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410200"/>
            <a:ext cx="5489577" cy="990600"/>
          </a:xfrm>
          <a:prstGeom prst="rect">
            <a:avLst/>
          </a:prstGeom>
          <a:solidFill>
            <a:srgbClr val="F8F8F8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SLE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Partner-related SLEs:</a:t>
            </a:r>
          </a:p>
          <a:p>
            <a:pPr lvl="1"/>
            <a:r>
              <a:rPr lang="en-US" dirty="0" smtClean="0"/>
              <a:t>Separated or divorced from partner</a:t>
            </a:r>
          </a:p>
          <a:p>
            <a:pPr lvl="1"/>
            <a:r>
              <a:rPr lang="en-US" dirty="0" smtClean="0"/>
              <a:t>Argued with spouse or partner more than usual</a:t>
            </a:r>
          </a:p>
          <a:p>
            <a:r>
              <a:rPr lang="en-US" dirty="0" smtClean="0"/>
              <a:t>Traumatic SLEs:</a:t>
            </a:r>
          </a:p>
          <a:p>
            <a:pPr lvl="1"/>
            <a:r>
              <a:rPr lang="en-US" dirty="0" smtClean="0"/>
              <a:t>Became homeless</a:t>
            </a:r>
          </a:p>
          <a:p>
            <a:pPr lvl="1"/>
            <a:r>
              <a:rPr lang="en-US" dirty="0" smtClean="0"/>
              <a:t>Was in a physical fight</a:t>
            </a:r>
          </a:p>
          <a:p>
            <a:pPr lvl="1"/>
            <a:r>
              <a:rPr lang="en-US" dirty="0" smtClean="0"/>
              <a:t>Spouse, partner, or self went to jail</a:t>
            </a:r>
          </a:p>
          <a:p>
            <a:pPr lvl="1"/>
            <a:r>
              <a:rPr lang="en-US" dirty="0" smtClean="0"/>
              <a:t>Someone very close had a problem with drinking or drugs</a:t>
            </a:r>
          </a:p>
          <a:p>
            <a:r>
              <a:rPr lang="en-US" dirty="0" smtClean="0"/>
              <a:t>Financial SLEs:</a:t>
            </a:r>
          </a:p>
          <a:p>
            <a:pPr lvl="1"/>
            <a:r>
              <a:rPr lang="en-US" dirty="0" smtClean="0"/>
              <a:t>Moved to a new address</a:t>
            </a:r>
          </a:p>
          <a:p>
            <a:pPr lvl="1"/>
            <a:r>
              <a:rPr lang="en-US" dirty="0" smtClean="0"/>
              <a:t>Lost own job</a:t>
            </a:r>
          </a:p>
          <a:p>
            <a:pPr lvl="1"/>
            <a:r>
              <a:rPr lang="en-US" dirty="0" smtClean="0"/>
              <a:t>Partner lost job</a:t>
            </a:r>
          </a:p>
          <a:p>
            <a:pPr lvl="1"/>
            <a:r>
              <a:rPr lang="en-US" dirty="0" smtClean="0"/>
              <a:t>Had a lot of bills they couldn’t pay</a:t>
            </a:r>
          </a:p>
          <a:p>
            <a:r>
              <a:rPr lang="en-US" dirty="0" smtClean="0"/>
              <a:t>Emotional SLEs:</a:t>
            </a:r>
          </a:p>
          <a:p>
            <a:pPr lvl="1"/>
            <a:r>
              <a:rPr lang="en-US" dirty="0" smtClean="0"/>
              <a:t>Family member was ill</a:t>
            </a:r>
          </a:p>
          <a:p>
            <a:pPr lvl="1"/>
            <a:r>
              <a:rPr lang="en-US" dirty="0" smtClean="0"/>
              <a:t>Were very sick themselves</a:t>
            </a:r>
          </a:p>
          <a:p>
            <a:pPr lvl="1"/>
            <a:r>
              <a:rPr lang="en-US" dirty="0" smtClean="0"/>
              <a:t>Someone very close to them died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1" descr="C:\Documents and Settings\MNNESS\My Documents\My Pictures\Photos of kids for presentations\stressed native american wo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962400"/>
            <a:ext cx="2895600" cy="2210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Presence of IPV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PRAMS-2 asks mothers to report IPV experienced 13 to 24 months following birth</a:t>
            </a:r>
          </a:p>
          <a:p>
            <a:r>
              <a:rPr lang="en-US" dirty="0" smtClean="0"/>
              <a:t>Five part question, which examines:</a:t>
            </a:r>
          </a:p>
          <a:p>
            <a:pPr lvl="1"/>
            <a:r>
              <a:rPr lang="en-US" dirty="0" smtClean="0"/>
              <a:t>Verbal abuse (Y/N)</a:t>
            </a:r>
          </a:p>
          <a:p>
            <a:pPr lvl="1"/>
            <a:r>
              <a:rPr lang="en-US" dirty="0" smtClean="0"/>
              <a:t>Limitation of contact with friends or family (Y/N)</a:t>
            </a:r>
          </a:p>
          <a:p>
            <a:pPr lvl="1"/>
            <a:r>
              <a:rPr lang="en-US" dirty="0" smtClean="0"/>
              <a:t>Prevention of access to income (Y/N)</a:t>
            </a:r>
          </a:p>
          <a:p>
            <a:pPr lvl="1"/>
            <a:r>
              <a:rPr lang="en-US" dirty="0" smtClean="0"/>
              <a:t>Physical Abuse (Y/N)</a:t>
            </a:r>
          </a:p>
          <a:p>
            <a:pPr lvl="1"/>
            <a:r>
              <a:rPr lang="en-US" dirty="0" smtClean="0"/>
              <a:t>Sexual Abuse (Y/N)</a:t>
            </a:r>
          </a:p>
          <a:p>
            <a:r>
              <a:rPr lang="en-US" dirty="0" smtClean="0"/>
              <a:t>Mothers who answered yes to any of these types of abuse were considered to be experiencing IPV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Risk Factors Examined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Unintended pregnancy</a:t>
            </a:r>
          </a:p>
          <a:p>
            <a:r>
              <a:rPr lang="en-US" dirty="0" smtClean="0"/>
              <a:t>Low social support</a:t>
            </a:r>
          </a:p>
          <a:p>
            <a:r>
              <a:rPr lang="en-US" dirty="0" smtClean="0"/>
              <a:t>Maternal age</a:t>
            </a:r>
          </a:p>
          <a:p>
            <a:r>
              <a:rPr lang="en-US" dirty="0" smtClean="0"/>
              <a:t>Single marital status</a:t>
            </a:r>
          </a:p>
          <a:p>
            <a:r>
              <a:rPr lang="en-US" dirty="0" smtClean="0"/>
              <a:t>Low maternal education</a:t>
            </a:r>
          </a:p>
          <a:p>
            <a:r>
              <a:rPr lang="en-US" dirty="0" smtClean="0"/>
              <a:t>Poverty</a:t>
            </a:r>
          </a:p>
          <a:p>
            <a:r>
              <a:rPr lang="en-US" dirty="0" smtClean="0"/>
              <a:t>Rural residence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Statistical Analysis 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Prevalence of depression, SLEs, IPV and other risk factors examined</a:t>
            </a:r>
          </a:p>
          <a:p>
            <a:r>
              <a:rPr lang="en-US" dirty="0" smtClean="0"/>
              <a:t>Bivariate logistic regression conducted to examine relationship between each risk factor and PPD among AI/AN women</a:t>
            </a:r>
          </a:p>
          <a:p>
            <a:r>
              <a:rPr lang="en-US" dirty="0" smtClean="0"/>
              <a:t>Multivariate logistic regression conducted using step-wise backwards elimination to examine risk factors for PPD among AI/AN women</a:t>
            </a:r>
          </a:p>
          <a:p>
            <a:r>
              <a:rPr lang="en-US" dirty="0" smtClean="0"/>
              <a:t>Final multivariate logistic regression model only contained risk factors with a p-value &lt; 0.05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Prevalence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Among the 226 AI/AN women who responded to PRAMS-2 in 2006 and 2007:</a:t>
            </a:r>
          </a:p>
          <a:p>
            <a:pPr lvl="1"/>
            <a:r>
              <a:rPr lang="en-US" b="1" dirty="0" smtClean="0"/>
              <a:t>29.4%</a:t>
            </a:r>
            <a:r>
              <a:rPr lang="en-US" dirty="0" smtClean="0"/>
              <a:t> experienced PPD</a:t>
            </a:r>
          </a:p>
          <a:p>
            <a:pPr lvl="1"/>
            <a:r>
              <a:rPr lang="en-US" b="1" dirty="0" smtClean="0"/>
              <a:t>42.7%</a:t>
            </a:r>
            <a:r>
              <a:rPr lang="en-US" dirty="0" smtClean="0"/>
              <a:t> experienced partner-related SLEs</a:t>
            </a:r>
          </a:p>
          <a:p>
            <a:pPr lvl="1"/>
            <a:r>
              <a:rPr lang="en-US" b="1" dirty="0" smtClean="0"/>
              <a:t>36.4%</a:t>
            </a:r>
            <a:r>
              <a:rPr lang="en-US" dirty="0" smtClean="0"/>
              <a:t> experienced traumatic SLEs</a:t>
            </a:r>
          </a:p>
          <a:p>
            <a:pPr lvl="1"/>
            <a:r>
              <a:rPr lang="en-US" b="1" dirty="0" smtClean="0"/>
              <a:t>68.0%</a:t>
            </a:r>
            <a:r>
              <a:rPr lang="en-US" dirty="0" smtClean="0"/>
              <a:t> experienced financial SLEs</a:t>
            </a:r>
          </a:p>
          <a:p>
            <a:pPr lvl="1"/>
            <a:r>
              <a:rPr lang="en-US" b="1" dirty="0" smtClean="0"/>
              <a:t>64.9%</a:t>
            </a:r>
            <a:r>
              <a:rPr lang="en-US" dirty="0" smtClean="0"/>
              <a:t> experienced emotional SLEs</a:t>
            </a:r>
          </a:p>
          <a:p>
            <a:pPr lvl="1"/>
            <a:r>
              <a:rPr lang="en-US" b="1" dirty="0" smtClean="0"/>
              <a:t>20.1%</a:t>
            </a:r>
            <a:r>
              <a:rPr lang="en-US" dirty="0" smtClean="0"/>
              <a:t> experienced IPV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Prevalence of PPD, SLEs and IPV Among All Races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78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Results: Bivariate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458200" cy="540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00200"/>
                <a:gridCol w="2362200"/>
              </a:tblGrid>
              <a:tr h="59524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Statistically Significant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Depressed</a:t>
                      </a:r>
                    </a:p>
                    <a:p>
                      <a:pPr algn="ctr"/>
                      <a:r>
                        <a:rPr lang="en-US" dirty="0" smtClean="0"/>
                        <a:t>(weighted)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Bivariate OR</a:t>
                      </a:r>
                    </a:p>
                    <a:p>
                      <a:pPr algn="ctr"/>
                      <a:r>
                        <a:rPr lang="en-US" dirty="0" smtClean="0"/>
                        <a:t>(95% CI)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Stressful Life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     </a:t>
                      </a:r>
                      <a:r>
                        <a:rPr lang="en-US" sz="2000" dirty="0" smtClean="0"/>
                        <a:t>Partner-related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4.71  (2.46-9.02)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Traumatic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3.87  (2.06-7.27)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Financial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3.52</a:t>
                      </a:r>
                      <a:r>
                        <a:rPr lang="en-US" baseline="0" dirty="0" smtClean="0"/>
                        <a:t>  (1.65-7.49)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Emotional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2.08  (1.04-4.17)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Intimate Partner Violence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4.03  (1.95-8.35)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Other Risk Factors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Unwanted pregnancy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3.17</a:t>
                      </a:r>
                      <a:r>
                        <a:rPr lang="en-US" baseline="0" dirty="0" smtClean="0"/>
                        <a:t>  (1.16-8.66)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Low s</a:t>
                      </a:r>
                      <a:r>
                        <a:rPr lang="en-US" sz="2000" baseline="0" dirty="0" smtClean="0"/>
                        <a:t>ocial support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3.05  (1.30-7.12)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35</a:t>
                      </a:r>
                      <a:r>
                        <a:rPr lang="en-US" sz="2000" baseline="0" dirty="0" smtClean="0"/>
                        <a:t> years old or more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2.37  (1.00-5.63)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Not married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2.15  (1.16-3.99)</a:t>
                      </a:r>
                      <a:endParaRPr lang="en-US" dirty="0"/>
                    </a:p>
                  </a:txBody>
                  <a:tcPr/>
                </a:tc>
              </a:tr>
              <a:tr h="40935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Less than 12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dirty="0" smtClean="0"/>
                        <a:t> grade education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1.57  (1.04-2.37)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78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Results: Bivariate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458200" cy="540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00200"/>
                <a:gridCol w="2362200"/>
              </a:tblGrid>
              <a:tr h="59524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Statistically Significant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Depressed</a:t>
                      </a:r>
                    </a:p>
                    <a:p>
                      <a:pPr algn="ctr"/>
                      <a:r>
                        <a:rPr lang="en-US" dirty="0" smtClean="0"/>
                        <a:t>(weighted)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Bivariate OR</a:t>
                      </a:r>
                    </a:p>
                    <a:p>
                      <a:pPr algn="ctr"/>
                      <a:r>
                        <a:rPr lang="en-US" dirty="0" smtClean="0"/>
                        <a:t>(95% CI)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Stressful Life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     </a:t>
                      </a:r>
                      <a:r>
                        <a:rPr lang="en-US" sz="2000" dirty="0" smtClean="0"/>
                        <a:t>Partner-related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4.71  (2.46-9.02)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Traumatic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3.87  (2.06-7.27)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Financial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3.52</a:t>
                      </a:r>
                      <a:r>
                        <a:rPr lang="en-US" baseline="0" dirty="0" smtClean="0"/>
                        <a:t>  (1.65-7.49)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Emotional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2.08  (1.04-4.17)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Intimate Partner Violence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4.03  (1.95-8.35)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Other Risk Factors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Unwanted pregnancy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3.17</a:t>
                      </a:r>
                      <a:r>
                        <a:rPr lang="en-US" baseline="0" dirty="0" smtClean="0"/>
                        <a:t>  (1.16-8.66)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Low s</a:t>
                      </a:r>
                      <a:r>
                        <a:rPr lang="en-US" sz="2000" baseline="0" dirty="0" smtClean="0"/>
                        <a:t>ocial support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3.05  (1.30-7.12)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35</a:t>
                      </a:r>
                      <a:r>
                        <a:rPr lang="en-US" sz="2000" baseline="0" dirty="0" smtClean="0"/>
                        <a:t> years old or more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2.37  (1.00-5.63)</a:t>
                      </a:r>
                      <a:endParaRPr lang="en-US" dirty="0"/>
                    </a:p>
                  </a:txBody>
                  <a:tcPr/>
                </a:tc>
              </a:tr>
              <a:tr h="3684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Not married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2.15  (1.16-3.99)</a:t>
                      </a:r>
                      <a:endParaRPr lang="en-US" dirty="0"/>
                    </a:p>
                  </a:txBody>
                  <a:tcPr/>
                </a:tc>
              </a:tr>
              <a:tr h="40935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Less than 12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dirty="0" smtClean="0"/>
                        <a:t> grade education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1.57  (1.04-2.37)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9600" y="2133600"/>
            <a:ext cx="1905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1000" y="3733800"/>
            <a:ext cx="2895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Left-Right Arrow 8"/>
          <p:cNvSpPr/>
          <p:nvPr/>
        </p:nvSpPr>
        <p:spPr>
          <a:xfrm>
            <a:off x="3505200" y="3810000"/>
            <a:ext cx="3048000" cy="304800"/>
          </a:xfrm>
          <a:prstGeom prst="leftRightArrow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Left-Right Arrow 9"/>
          <p:cNvSpPr/>
          <p:nvPr/>
        </p:nvSpPr>
        <p:spPr>
          <a:xfrm>
            <a:off x="2667000" y="2209800"/>
            <a:ext cx="3886200" cy="304800"/>
          </a:xfrm>
          <a:prstGeom prst="leftRightArrow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705600" y="2133600"/>
            <a:ext cx="1905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705600" y="3657600"/>
            <a:ext cx="1905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Results: Multivariate Analysis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partner-related SLEs and traumatic SLEs remained in the final multivariate logistic regression model</a:t>
            </a:r>
          </a:p>
          <a:p>
            <a:r>
              <a:rPr lang="en-US" dirty="0" smtClean="0"/>
              <a:t>Partner-related SLEs increase the risk of</a:t>
            </a:r>
          </a:p>
          <a:p>
            <a:pPr>
              <a:buNone/>
            </a:pPr>
            <a:r>
              <a:rPr lang="en-US" dirty="0" smtClean="0"/>
              <a:t>	PPD </a:t>
            </a:r>
            <a:r>
              <a:rPr lang="en-US" b="1" dirty="0" smtClean="0"/>
              <a:t>3.77</a:t>
            </a:r>
            <a:r>
              <a:rPr lang="en-US" dirty="0" smtClean="0"/>
              <a:t> times (95% CI = 1.88-7.50)</a:t>
            </a:r>
          </a:p>
          <a:p>
            <a:r>
              <a:rPr lang="en-US" dirty="0" smtClean="0"/>
              <a:t>Traumatic SLEs increase the risk of</a:t>
            </a:r>
          </a:p>
          <a:p>
            <a:pPr>
              <a:buNone/>
            </a:pPr>
            <a:r>
              <a:rPr lang="en-US" dirty="0" smtClean="0"/>
              <a:t>	PPD </a:t>
            </a:r>
            <a:r>
              <a:rPr lang="en-US" b="1" dirty="0" smtClean="0"/>
              <a:t>2.99</a:t>
            </a:r>
            <a:r>
              <a:rPr lang="en-US" dirty="0" smtClean="0"/>
              <a:t> times (95% CI = 1.44-5.85)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Strengths and Weaknesses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Strengths:</a:t>
            </a:r>
          </a:p>
          <a:p>
            <a:pPr lvl="1"/>
            <a:r>
              <a:rPr lang="en-US" dirty="0" smtClean="0"/>
              <a:t>Population based study</a:t>
            </a:r>
          </a:p>
          <a:p>
            <a:pPr lvl="1"/>
            <a:r>
              <a:rPr lang="en-US" dirty="0" smtClean="0"/>
              <a:t>Minorities oversampled, including AI/AN</a:t>
            </a:r>
          </a:p>
          <a:p>
            <a:pPr lvl="1"/>
            <a:r>
              <a:rPr lang="en-US" dirty="0" smtClean="0"/>
              <a:t>Data is weighted to exclude bias due to non-response</a:t>
            </a:r>
          </a:p>
          <a:p>
            <a:pPr lvl="1"/>
            <a:r>
              <a:rPr lang="en-US" dirty="0" smtClean="0"/>
              <a:t>Survey is conducted during a unique time period, the second postpartum year, about which there is a scarcity of knowledge regarding PPD</a:t>
            </a:r>
          </a:p>
          <a:p>
            <a:r>
              <a:rPr lang="en-US" dirty="0" smtClean="0"/>
              <a:t>Weaknesses:</a:t>
            </a:r>
          </a:p>
          <a:p>
            <a:pPr lvl="1"/>
            <a:r>
              <a:rPr lang="en-US" dirty="0" smtClean="0"/>
              <a:t>Although oversampling of AI/AN women is conducted, the sample size obtained is still small, which may lead to skewed results</a:t>
            </a:r>
          </a:p>
          <a:p>
            <a:pPr lvl="1"/>
            <a:r>
              <a:rPr lang="en-US" dirty="0" smtClean="0"/>
              <a:t>Several of the topics examined in this analysis, such as IPV, are very sensitive, which may lead to underreporting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Postpartum Depression (PPD)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Maternal depressive disorder occurring after pregnancy</a:t>
            </a:r>
          </a:p>
          <a:p>
            <a:r>
              <a:rPr lang="en-US" dirty="0" smtClean="0"/>
              <a:t>Characterized by:</a:t>
            </a:r>
          </a:p>
          <a:p>
            <a:pPr lvl="1"/>
            <a:r>
              <a:rPr lang="en-US" dirty="0" smtClean="0"/>
              <a:t>Sleep disturbance</a:t>
            </a:r>
          </a:p>
          <a:p>
            <a:pPr lvl="1"/>
            <a:r>
              <a:rPr lang="en-US" dirty="0" smtClean="0"/>
              <a:t>Impaired concentration or decision making</a:t>
            </a:r>
          </a:p>
          <a:p>
            <a:pPr lvl="1"/>
            <a:r>
              <a:rPr lang="en-US" dirty="0" smtClean="0"/>
              <a:t>Appetite disturbance</a:t>
            </a:r>
          </a:p>
          <a:p>
            <a:pPr lvl="1"/>
            <a:r>
              <a:rPr lang="en-US" dirty="0" smtClean="0"/>
              <a:t>Psychomotor activation or retardation (restlessness or lethargy)</a:t>
            </a:r>
          </a:p>
          <a:p>
            <a:pPr lvl="1"/>
            <a:r>
              <a:rPr lang="en-US" dirty="0" smtClean="0"/>
              <a:t>Low self esteem</a:t>
            </a:r>
          </a:p>
          <a:p>
            <a:pPr lvl="1"/>
            <a:r>
              <a:rPr lang="en-US" dirty="0" smtClean="0"/>
              <a:t>Feelings of worthlessness or guilt</a:t>
            </a:r>
          </a:p>
          <a:p>
            <a:pPr lvl="1"/>
            <a:r>
              <a:rPr lang="en-US" dirty="0" smtClean="0"/>
              <a:t>Suicidal ideation</a:t>
            </a:r>
          </a:p>
          <a:p>
            <a:r>
              <a:rPr lang="en-US" dirty="0" smtClean="0"/>
              <a:t>Very common, estimated that 10% to 15% of women in developed countries experience PPD</a:t>
            </a:r>
          </a:p>
          <a:p>
            <a:r>
              <a:rPr lang="en-US" dirty="0" smtClean="0"/>
              <a:t>Period of increased risk from birth of child to two years postpartum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prevalence of PPD is extremely high among AI/AN mothers in Oregon</a:t>
            </a:r>
          </a:p>
          <a:p>
            <a:r>
              <a:rPr lang="en-US" dirty="0" smtClean="0"/>
              <a:t>AI/AN mothers are also faced with extremely high levels of SLEs and IPV</a:t>
            </a:r>
          </a:p>
          <a:p>
            <a:r>
              <a:rPr lang="en-US" dirty="0" smtClean="0"/>
              <a:t>Partner-related and traumatic SLEs are statistically significant risk factors for PPD among AI/AN women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 screening for PPD among AI/AN mothers who have experienced partner-related or traumatic SLEs</a:t>
            </a:r>
          </a:p>
          <a:p>
            <a:r>
              <a:rPr lang="en-US" dirty="0" smtClean="0"/>
              <a:t>Implement interventions to prevent partner-related or traumatic SLEs among AI/AN mothers, so that the chance of PPD being developed by these women is decreased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Thank you!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Acknowledgment: Kathleen A. Anger, Ph.D., Office of Family Health, Oregon Public Health Division, Portland, OR</a:t>
            </a:r>
          </a:p>
          <a:p>
            <a:pPr>
              <a:defRPr/>
            </a:pPr>
            <a:r>
              <a:rPr lang="en-US" dirty="0" smtClean="0"/>
              <a:t>Contact Details:</a:t>
            </a:r>
          </a:p>
          <a:p>
            <a:pPr lvl="1">
              <a:buNone/>
              <a:defRPr/>
            </a:pPr>
            <a:r>
              <a:rPr lang="en-US" dirty="0" smtClean="0"/>
              <a:t>	Maria N. Ness, M.P.H.</a:t>
            </a:r>
            <a:br>
              <a:rPr lang="en-US" dirty="0" smtClean="0"/>
            </a:br>
            <a:r>
              <a:rPr lang="en-US" dirty="0" smtClean="0"/>
              <a:t>CDC/CSTE Applied Epidemiology Fellow</a:t>
            </a:r>
            <a:br>
              <a:rPr lang="en-US" dirty="0" smtClean="0"/>
            </a:br>
            <a:r>
              <a:rPr lang="en-US" dirty="0" smtClean="0"/>
              <a:t>Oregon Public Health Division</a:t>
            </a:r>
            <a:br>
              <a:rPr lang="en-US" dirty="0" smtClean="0"/>
            </a:br>
            <a:r>
              <a:rPr lang="en-US" dirty="0" smtClean="0"/>
              <a:t>Office of Family Health</a:t>
            </a:r>
            <a:br>
              <a:rPr lang="en-US" dirty="0" smtClean="0"/>
            </a:br>
            <a:r>
              <a:rPr lang="en-US" dirty="0" smtClean="0"/>
              <a:t>800 NE Oregon Street, Suite 825</a:t>
            </a:r>
            <a:br>
              <a:rPr lang="en-US" dirty="0" smtClean="0"/>
            </a:br>
            <a:r>
              <a:rPr lang="en-US" dirty="0" smtClean="0"/>
              <a:t>Portland  OR  97232</a:t>
            </a:r>
            <a:br>
              <a:rPr lang="en-US" dirty="0" smtClean="0"/>
            </a:br>
            <a:r>
              <a:rPr lang="en-US" dirty="0" smtClean="0"/>
              <a:t>Phone: (971) 673 1564</a:t>
            </a:r>
            <a:br>
              <a:rPr lang="en-US" dirty="0" smtClean="0"/>
            </a:br>
            <a:r>
              <a:rPr lang="en-US" dirty="0" smtClean="0"/>
              <a:t>Fax: (971) 673 0240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u="sng" dirty="0" smtClean="0">
                <a:solidFill>
                  <a:srgbClr val="FFFF00"/>
                </a:solidFill>
              </a:rPr>
              <a:t>maria.n.ness@state.or.us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PPD on maternal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Other than the direct effects on the mother,  PPD impairs maternal role function. Mothers with PPD:</a:t>
            </a:r>
          </a:p>
          <a:p>
            <a:pPr lvl="1"/>
            <a:r>
              <a:rPr lang="en-US" dirty="0" smtClean="0"/>
              <a:t>are less likely to breastfeed</a:t>
            </a:r>
          </a:p>
          <a:p>
            <a:pPr lvl="1"/>
            <a:r>
              <a:rPr lang="en-US" dirty="0" smtClean="0"/>
              <a:t>may have more difficulty perceiving</a:t>
            </a:r>
          </a:p>
          <a:p>
            <a:pPr lvl="1">
              <a:buNone/>
            </a:pPr>
            <a:r>
              <a:rPr lang="en-US" dirty="0" smtClean="0"/>
              <a:t>	infant emotional expressions</a:t>
            </a:r>
          </a:p>
          <a:p>
            <a:pPr lvl="1"/>
            <a:r>
              <a:rPr lang="en-US" dirty="0" smtClean="0"/>
              <a:t>may perceive their child to have a</a:t>
            </a:r>
          </a:p>
          <a:p>
            <a:pPr lvl="1">
              <a:buNone/>
            </a:pPr>
            <a:r>
              <a:rPr lang="en-US" dirty="0" smtClean="0"/>
              <a:t>	difficult temperament, which can</a:t>
            </a:r>
          </a:p>
          <a:p>
            <a:pPr lvl="1">
              <a:buNone/>
            </a:pPr>
            <a:r>
              <a:rPr lang="en-US" dirty="0" smtClean="0"/>
              <a:t>	hinder the maternal-child bond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098" name="Picture 2" descr="C:\Documents and Settings\MNNESS\My Documents\My Pictures\Photos of kids for presentations\Mom and Ba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590800"/>
            <a:ext cx="2033996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PPD on the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to the impaired maternal role functioning, PPD can adversely affect the child</a:t>
            </a:r>
          </a:p>
          <a:p>
            <a:r>
              <a:rPr lang="en-US" dirty="0" smtClean="0"/>
              <a:t>Both short and long term affects on child, e.g.:</a:t>
            </a:r>
          </a:p>
          <a:p>
            <a:pPr lvl="1"/>
            <a:r>
              <a:rPr lang="en-US" dirty="0" smtClean="0"/>
              <a:t>Impaired mental and motor development</a:t>
            </a:r>
          </a:p>
          <a:p>
            <a:pPr lvl="1"/>
            <a:r>
              <a:rPr lang="en-US" dirty="0" smtClean="0"/>
              <a:t>Poor self regulation and behavior problems</a:t>
            </a:r>
          </a:p>
          <a:p>
            <a:pPr lvl="1"/>
            <a:r>
              <a:rPr lang="en-US" dirty="0" smtClean="0"/>
              <a:t>Low self esteem</a:t>
            </a:r>
          </a:p>
          <a:p>
            <a:pPr lvl="1"/>
            <a:r>
              <a:rPr lang="en-US" dirty="0" smtClean="0"/>
              <a:t>Eating or sleeping difficulties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080" name="Picture 8" descr="http://image55.webshots.com/155/9/56/47/404395647ttRUri_p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343400"/>
            <a:ext cx="3048000" cy="20274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Prevalence of PPD among</a:t>
            </a:r>
            <a:br>
              <a:rPr lang="en-US" sz="3200" dirty="0" smtClean="0"/>
            </a:br>
            <a:r>
              <a:rPr lang="en-US" sz="3200" dirty="0" smtClean="0"/>
              <a:t>American Indian/Alaska Native (AI/AN) Women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little research examining PPD in AI/AN communities</a:t>
            </a:r>
          </a:p>
          <a:p>
            <a:r>
              <a:rPr lang="en-US" dirty="0" smtClean="0"/>
              <a:t>Prevalence of PPD higher in AI/AN population than in general population</a:t>
            </a:r>
          </a:p>
          <a:p>
            <a:r>
              <a:rPr lang="en-US" dirty="0" smtClean="0"/>
              <a:t>Studies have found prevalence of PPD as high as 23% among populations with a high proportion of AI/AN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conjunction with the Northwest Portland Area Indian Health Board (NPAIHB)</a:t>
            </a:r>
          </a:p>
          <a:p>
            <a:r>
              <a:rPr lang="en-US" dirty="0" smtClean="0"/>
              <a:t>Research Question:</a:t>
            </a:r>
          </a:p>
          <a:p>
            <a:pPr lvl="1">
              <a:buNone/>
            </a:pPr>
            <a:r>
              <a:rPr lang="en-US" dirty="0" smtClean="0"/>
              <a:t>  “Are postpartum stressful life events (SLEs) and intimate partner violence (IPV) risk factors for postpartum depression among AI/AN mothers of two year olds in Oregon?”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Source: PRAMS-2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Oregon’s Pregnancy Risk Assessment Monitoring System (PRAMS) follow-back survey</a:t>
            </a:r>
          </a:p>
          <a:p>
            <a:r>
              <a:rPr lang="en-US" dirty="0" smtClean="0"/>
              <a:t>Conducted when index child is two years old</a:t>
            </a:r>
          </a:p>
          <a:p>
            <a:r>
              <a:rPr lang="en-US" dirty="0" smtClean="0"/>
              <a:t>Data collected in 2006 and 2007</a:t>
            </a:r>
          </a:p>
          <a:p>
            <a:r>
              <a:rPr lang="en-US" dirty="0" smtClean="0"/>
              <a:t>N = 226 AI/AN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0" name="Picture 2" descr="C:\Documents and Settings\MNNESS\My Documents\My Pictures\PRAM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648200"/>
            <a:ext cx="2438400" cy="1765738"/>
          </a:xfrm>
          <a:prstGeom prst="rect">
            <a:avLst/>
          </a:prstGeom>
          <a:noFill/>
        </p:spPr>
      </p:pic>
      <p:pic>
        <p:nvPicPr>
          <p:cNvPr id="2051" name="Picture 3" descr="C:\Documents and Settings\MNNESS\My Documents\My Pictures\Photos of kids for presentations\prams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5257800"/>
            <a:ext cx="2819400" cy="1169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Reported PPD in PRAMS-2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PRAMS-2 asks mothers to report depressive symptoms experienced during the first year and second year of the child’s life</a:t>
            </a:r>
          </a:p>
          <a:p>
            <a:r>
              <a:rPr lang="en-US" dirty="0" smtClean="0"/>
              <a:t>For this analysis, self reported depressive symptoms 13 to 24 months following birth were examined using a two part question</a:t>
            </a:r>
          </a:p>
          <a:p>
            <a:r>
              <a:rPr lang="en-US" dirty="0" smtClean="0"/>
              <a:t>In the past 12 months, has there been a period of 2 or more weeks when almost every day you:</a:t>
            </a:r>
          </a:p>
          <a:p>
            <a:pPr>
              <a:buNone/>
            </a:pPr>
            <a:r>
              <a:rPr lang="en-US" dirty="0" smtClean="0"/>
              <a:t>	a) Felt sad, blue, or depressed for most of the day (Y/N)</a:t>
            </a:r>
          </a:p>
          <a:p>
            <a:pPr>
              <a:buNone/>
            </a:pPr>
            <a:r>
              <a:rPr lang="en-US" dirty="0" smtClean="0"/>
              <a:t>	b) Lost pleasure or interest in most things you usually cared about or enjoyed (Y/N)</a:t>
            </a:r>
          </a:p>
          <a:p>
            <a:r>
              <a:rPr lang="en-US" dirty="0" smtClean="0"/>
              <a:t>Mothers who answered yes to either part of this question were considered to be experiencing PPD*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248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*Prevalence of self-reported postpartum depressive symptoms--17 states, 2004-2005. Centers for Disease Control and Prevention (CDC). MMWR </a:t>
            </a:r>
            <a:r>
              <a:rPr lang="en-US" sz="1400" dirty="0" err="1" smtClean="0"/>
              <a:t>Morb</a:t>
            </a:r>
            <a:r>
              <a:rPr lang="en-US" sz="1400" dirty="0" smtClean="0"/>
              <a:t> Mortal Wkly Rep. 2008 Apr 11;57(14):361-6.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Categorization of SLEs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PRAMS-2 asks mothers to report SLEs experienced 13 to 24 months after birth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SLEs from PRAMS categorized in previous studies, these were adapted to SLEs reported in PRAMS-2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Four categories of SLEs used, adapted from categories used by Ahluwalia et al, 2001*: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Partner related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Traumatic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Financial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Emotional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899C-9DD7-43B5-8177-693BC6A8FE4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60198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*Ahluwalia, Indu B., et al (2001) “Multiple Lifestyle and Psychosocial Risks and Delivery of Small for Gestational Age Infants”, Obstetrics &amp; Gynecology, Vol 97, No. 5, Part 1, pg. 649-656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8493</TotalTime>
  <Words>1720</Words>
  <Application>Microsoft Macintosh PowerPoint</Application>
  <PresentationFormat>On-screen Show (4:3)</PresentationFormat>
  <Paragraphs>263</Paragraphs>
  <Slides>22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Postpartum Stressful Life Events and Intimate Partner Violence as Risk Factors for Self Reported Postpartum Depression among American Indian / Alaska Native Mothers of Two Year Olds in Oregon</vt:lpstr>
      <vt:lpstr>Postpartum Depression (PPD)</vt:lpstr>
      <vt:lpstr>Effect of PPD on maternal role</vt:lpstr>
      <vt:lpstr>Effect of PPD on the child</vt:lpstr>
      <vt:lpstr>Prevalence of PPD among American Indian/Alaska Native (AI/AN) Women</vt:lpstr>
      <vt:lpstr>Development of Hypothesis</vt:lpstr>
      <vt:lpstr>Data Source: PRAMS-2</vt:lpstr>
      <vt:lpstr>Self Reported PPD in PRAMS-2</vt:lpstr>
      <vt:lpstr>Categorization of SLEs</vt:lpstr>
      <vt:lpstr>SLE Categories</vt:lpstr>
      <vt:lpstr>Presence of IPV</vt:lpstr>
      <vt:lpstr>Additional Risk Factors Examined</vt:lpstr>
      <vt:lpstr>Statistical Analysis Methods</vt:lpstr>
      <vt:lpstr>Results: Prevalence</vt:lpstr>
      <vt:lpstr>Prevalence of PPD, SLEs and IPV Among All Races</vt:lpstr>
      <vt:lpstr>Results: Bivariate Analysis</vt:lpstr>
      <vt:lpstr>Results: Bivariate Analysis</vt:lpstr>
      <vt:lpstr>Results: Multivariate Analysis</vt:lpstr>
      <vt:lpstr>Strengths and Weaknesses of Analysis</vt:lpstr>
      <vt:lpstr>Conclusions</vt:lpstr>
      <vt:lpstr>Public Health Implications</vt:lpstr>
      <vt:lpstr>Thank you!</vt:lpstr>
    </vt:vector>
  </TitlesOfParts>
  <Company>DHS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N Ness</dc:creator>
  <cp:lastModifiedBy>Mary Peaslee</cp:lastModifiedBy>
  <cp:revision>304</cp:revision>
  <dcterms:created xsi:type="dcterms:W3CDTF">2010-10-22T04:20:40Z</dcterms:created>
  <dcterms:modified xsi:type="dcterms:W3CDTF">2010-10-22T04:21:44Z</dcterms:modified>
</cp:coreProperties>
</file>