
<file path=[Content_Types].xml><?xml version="1.0" encoding="utf-8"?>
<Types xmlns="http://schemas.openxmlformats.org/package/2006/content-types">
  <Override PartName="/ppt/notesSlides/notesSlide24.xml" ContentType="application/vnd.openxmlformats-officedocument.presentationml.notesSlide+xml"/>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notesSlides/notesSlide40.xml" ContentType="application/vnd.openxmlformats-officedocument.presentationml.notes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notesSlides/notesSlide39.xml" ContentType="application/vnd.openxmlformats-officedocument.presentationml.notesSl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notesSlides/notesSlide38.xml" ContentType="application/vnd.openxmlformats-officedocument.presentationml.notesSl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notesSlides/notesSlide37.xml" ContentType="application/vnd.openxmlformats-officedocument.presentationml.notes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35.xml" ContentType="application/vnd.openxmlformats-officedocument.presentationml.notesSlide+xml"/>
  <Override PartName="/ppt/notesSlides/notesSlide5.xml" ContentType="application/vnd.openxmlformats-officedocument.presentationml.notesSlide+xml"/>
  <Override PartName="/ppt/slides/slide42.xml" ContentType="application/vnd.openxmlformats-officedocument.presentationml.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notesSlides/notesSlide36.xml" ContentType="application/vnd.openxmlformats-officedocument.presentationml.notes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34.xml" ContentType="application/vnd.openxmlformats-officedocument.presentationml.notesSlide+xml"/>
  <Override PartName="/ppt/notesSlides/notesSlide4.xml" ContentType="application/vnd.openxmlformats-officedocument.presentationml.notesSlide+xml"/>
  <Override PartName="/ppt/slides/slide41.xml" ContentType="application/vnd.openxmlformats-officedocument.presentationml.slid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notesSlides/notesSlide25.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notesSlides/notesSlide41.xml" ContentType="application/vnd.openxmlformats-officedocument.presentationml.notesSlid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44"/>
  </p:notesMasterIdLst>
  <p:sldIdLst>
    <p:sldId id="256" r:id="rId2"/>
    <p:sldId id="257" r:id="rId3"/>
    <p:sldId id="280" r:id="rId4"/>
    <p:sldId id="258" r:id="rId5"/>
    <p:sldId id="259" r:id="rId6"/>
    <p:sldId id="260" r:id="rId7"/>
    <p:sldId id="262" r:id="rId8"/>
    <p:sldId id="264" r:id="rId9"/>
    <p:sldId id="272" r:id="rId10"/>
    <p:sldId id="273" r:id="rId11"/>
    <p:sldId id="275" r:id="rId12"/>
    <p:sldId id="274" r:id="rId13"/>
    <p:sldId id="307" r:id="rId14"/>
    <p:sldId id="266" r:id="rId15"/>
    <p:sldId id="281" r:id="rId16"/>
    <p:sldId id="267" r:id="rId17"/>
    <p:sldId id="282" r:id="rId18"/>
    <p:sldId id="283" r:id="rId19"/>
    <p:sldId id="284" r:id="rId20"/>
    <p:sldId id="285" r:id="rId21"/>
    <p:sldId id="287" r:id="rId22"/>
    <p:sldId id="288" r:id="rId23"/>
    <p:sldId id="308" r:id="rId24"/>
    <p:sldId id="292" r:id="rId25"/>
    <p:sldId id="269" r:id="rId26"/>
    <p:sldId id="294" r:id="rId27"/>
    <p:sldId id="293" r:id="rId28"/>
    <p:sldId id="295" r:id="rId29"/>
    <p:sldId id="303" r:id="rId30"/>
    <p:sldId id="304" r:id="rId31"/>
    <p:sldId id="305" r:id="rId32"/>
    <p:sldId id="271" r:id="rId33"/>
    <p:sldId id="296" r:id="rId34"/>
    <p:sldId id="297" r:id="rId35"/>
    <p:sldId id="298" r:id="rId36"/>
    <p:sldId id="299" r:id="rId37"/>
    <p:sldId id="300" r:id="rId38"/>
    <p:sldId id="301" r:id="rId39"/>
    <p:sldId id="302" r:id="rId40"/>
    <p:sldId id="309" r:id="rId41"/>
    <p:sldId id="278" r:id="rId42"/>
    <p:sldId id="279" r:id="rId43"/>
  </p:sldIdLst>
  <p:sldSz cx="10160000" cy="7620000"/>
  <p:notesSz cx="6881813" cy="92964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vertBarState="maximized">
    <p:restoredLeft sz="15620"/>
    <p:restoredTop sz="79154" autoAdjust="0"/>
  </p:normalViewPr>
  <p:slideViewPr>
    <p:cSldViewPr snapToGrid="0">
      <p:cViewPr varScale="1">
        <p:scale>
          <a:sx n="114" d="100"/>
          <a:sy n="114" d="100"/>
        </p:scale>
        <p:origin x="-1288"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08"/>
    </p:cViewPr>
  </p:sorter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99694" y="0"/>
            <a:ext cx="2982119" cy="46482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7575" y="4415790"/>
            <a:ext cx="5046663" cy="4183380"/>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31580"/>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99694" y="8831580"/>
            <a:ext cx="2982119" cy="464820"/>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a:lvl1pPr>
          </a:lstStyle>
          <a:p>
            <a:pPr>
              <a:defRPr/>
            </a:pPr>
            <a:fld id="{69A8B278-CD4F-BC49-96B7-F3A0C2D56EB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ヒラギノ角ゴ Pro W3"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ヒラギノ角ゴ Pro W3"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ヒラギノ角ゴ Pro W3"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ヒラギノ角ゴ Pro W3"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F438D555-DD24-AE48-8FFD-29A11A00142F}" type="slidenum">
              <a:rPr lang="en-US"/>
              <a:pPr/>
              <a:t>1</a:t>
            </a:fld>
            <a:endParaRPr lang="en-US"/>
          </a:p>
        </p:txBody>
      </p:sp>
      <p:sp>
        <p:nvSpPr>
          <p:cNvPr id="15363" name="Rectangle 1"/>
          <p:cNvSpPr>
            <a:spLocks noGrp="1" noRot="1" noChangeAspect="1" noChangeArrowheads="1" noTextEdit="1"/>
          </p:cNvSpPr>
          <p:nvPr>
            <p:ph type="sldImg"/>
          </p:nvPr>
        </p:nvSpPr>
        <p:spPr>
          <a:ln/>
        </p:spPr>
      </p:sp>
      <p:sp>
        <p:nvSpPr>
          <p:cNvPr id="15364"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a:solidFill>
                  <a:srgbClr val="000000"/>
                </a:solidFill>
                <a:latin typeface="Arial" charset="0"/>
              </a:rPr>
              <a:t>Welcome to this panel discussion on informatics.</a:t>
            </a:r>
            <a:r>
              <a:rPr lang="en-US" sz="1600" dirty="0" smtClean="0">
                <a:solidFill>
                  <a:srgbClr val="000000"/>
                </a:solidFill>
                <a:latin typeface="Arial" charset="0"/>
              </a:rPr>
              <a:t> My name is Chia-Hua Yu, and I am an informatics coordinator with the state.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AC43AB8-56FF-D949-B5F7-D7321748003B}" type="slidenum">
              <a:rPr lang="en-US"/>
              <a:pPr/>
              <a:t>10</a:t>
            </a:fld>
            <a:endParaRPr lang="en-US"/>
          </a:p>
        </p:txBody>
      </p:sp>
      <p:sp>
        <p:nvSpPr>
          <p:cNvPr id="58371" name="Rectangle 1"/>
          <p:cNvSpPr>
            <a:spLocks noGrp="1" noRot="1" noChangeAspect="1" noChangeArrowheads="1" noTextEdit="1"/>
          </p:cNvSpPr>
          <p:nvPr>
            <p:ph type="sldImg"/>
          </p:nvPr>
        </p:nvSpPr>
        <p:spPr>
          <a:ln/>
        </p:spPr>
      </p:sp>
      <p:sp>
        <p:nvSpPr>
          <p:cNvPr id="5837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pitchFamily="34" charset="0"/>
                <a:cs typeface="Arial" pitchFamily="34" charset="0"/>
              </a:rPr>
              <a:t>An important toolkit comes from the cognitive and social sciences, particularly in examining the interface between actors in a workplace and their information resources. The information resources could be computer based or non-computer based, as in the case of post-it notes or whiteboards.</a:t>
            </a:r>
            <a:endParaRPr lang="en-US" sz="1600" dirty="0" smtClean="0">
              <a:latin typeface="Arial" pitchFamily="34" charset="0"/>
              <a:cs typeface="Arial" pitchFamily="34" charset="0"/>
            </a:endParaRPr>
          </a:p>
          <a:p>
            <a:pPr eaLnBrk="1" hangingPunct="1">
              <a:lnSpc>
                <a:spcPct val="95000"/>
              </a:lnSpc>
              <a:spcBef>
                <a:spcPct val="0"/>
              </a:spcBef>
            </a:pPr>
            <a:r>
              <a:rPr lang="en-US" sz="1600" dirty="0" smtClean="0">
                <a:latin typeface="Arial" pitchFamily="34" charset="0"/>
                <a:cs typeface="Arial" pitchFamily="34" charset="0"/>
              </a:rPr>
              <a:t>Ethnography</a:t>
            </a:r>
            <a:r>
              <a:rPr lang="en-US" sz="1600" baseline="0" dirty="0" smtClean="0">
                <a:latin typeface="Arial" pitchFamily="34" charset="0"/>
                <a:cs typeface="Arial" pitchFamily="34" charset="0"/>
              </a:rPr>
              <a:t> and other observational techniques are frequently employed to understand the kind of work environment into which a technology solution is being deployed.</a:t>
            </a:r>
          </a:p>
          <a:p>
            <a:pPr eaLnBrk="1" hangingPunct="1">
              <a:lnSpc>
                <a:spcPct val="95000"/>
              </a:lnSpc>
              <a:spcBef>
                <a:spcPct val="0"/>
              </a:spcBef>
            </a:pPr>
            <a:r>
              <a:rPr lang="en-US" sz="1600" baseline="0" dirty="0" smtClean="0">
                <a:latin typeface="Arial" pitchFamily="34" charset="0"/>
                <a:cs typeface="Arial" pitchFamily="34" charset="0"/>
              </a:rPr>
              <a:t>It is similarly important to understand the potential impact that new technology has on a workgroup once the technology has been made operational. User questionnaires, focus groups, and interviews can be used to evaluate projects, and to inform future iterations.  </a:t>
            </a:r>
            <a:endParaRPr lang="en-US" sz="1600" dirty="0"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53536AC5-DDFF-9942-A2DE-01C6639AA697}" type="slidenum">
              <a:rPr lang="en-US"/>
              <a:pPr/>
              <a:t>11</a:t>
            </a:fld>
            <a:endParaRPr lang="en-US"/>
          </a:p>
        </p:txBody>
      </p:sp>
      <p:sp>
        <p:nvSpPr>
          <p:cNvPr id="62467" name="Rectangle 1"/>
          <p:cNvSpPr>
            <a:spLocks noGrp="1" noRot="1" noChangeAspect="1" noChangeArrowheads="1" noTextEdit="1"/>
          </p:cNvSpPr>
          <p:nvPr>
            <p:ph type="sldImg"/>
          </p:nvPr>
        </p:nvSpPr>
        <p:spPr>
          <a:ln/>
        </p:spPr>
      </p:sp>
      <p:sp>
        <p:nvSpPr>
          <p:cNvPr id="62468"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a:solidFill>
                  <a:srgbClr val="000000"/>
                </a:solidFill>
                <a:latin typeface="Arial" charset="0"/>
              </a:rPr>
              <a:t>Naturally, informatics draws significant influence from computer science: the design of databases, natural language processing, and artificial intelligence, to name a few.</a:t>
            </a:r>
            <a:endParaRPr lang="en-US" dirty="0">
              <a:latin typeface="Times New Roman" charset="0"/>
            </a:endParaRPr>
          </a:p>
          <a:p>
            <a:pPr eaLnBrk="1" hangingPunct="1">
              <a:lnSpc>
                <a:spcPct val="95000"/>
              </a:lnSpc>
              <a:spcBef>
                <a:spcPct val="0"/>
              </a:spcBef>
            </a:pPr>
            <a:endParaRPr lang="en-US" sz="1600" dirty="0" smtClean="0">
              <a:solidFill>
                <a:srgbClr val="000000"/>
              </a:solidFill>
              <a:latin typeface="Arial" charset="0"/>
            </a:endParaRPr>
          </a:p>
          <a:p>
            <a:pPr eaLnBrk="1" hangingPunct="1">
              <a:lnSpc>
                <a:spcPct val="95000"/>
              </a:lnSpc>
              <a:spcBef>
                <a:spcPct val="0"/>
              </a:spcBef>
            </a:pPr>
            <a:r>
              <a:rPr lang="en-US" sz="1600" dirty="0" smtClean="0">
                <a:solidFill>
                  <a:srgbClr val="000000"/>
                </a:solidFill>
                <a:latin typeface="Arial" charset="0"/>
              </a:rPr>
              <a:t>While computers form part of the core knowledge of an informaticist, it is crucial to remember that the technology is only the means by which information is conveyed. How to best facilitate the understandability and usefulness of that information is at the heart of informatics. That said, there is considerable work being done to improve the performance of these systems.</a:t>
            </a:r>
            <a:endParaRPr lang="en-US" dirty="0" smtClean="0">
              <a:latin typeface="Times New Roman" charset="0"/>
            </a:endParaRP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A0075351-F46B-7946-B453-A4C974A4A767}" type="slidenum">
              <a:rPr lang="en-US"/>
              <a:pPr/>
              <a:t>12</a:t>
            </a:fld>
            <a:endParaRPr lang="en-US"/>
          </a:p>
        </p:txBody>
      </p:sp>
      <p:sp>
        <p:nvSpPr>
          <p:cNvPr id="60419" name="Rectangle 1"/>
          <p:cNvSpPr>
            <a:spLocks noGrp="1" noRot="1" noChangeAspect="1" noChangeArrowheads="1" noTextEdit="1"/>
          </p:cNvSpPr>
          <p:nvPr>
            <p:ph type="sldImg"/>
          </p:nvPr>
        </p:nvSpPr>
        <p:spPr>
          <a:ln/>
        </p:spPr>
      </p:sp>
      <p:sp>
        <p:nvSpPr>
          <p:cNvPr id="60420" name="Rectangle 2"/>
          <p:cNvSpPr>
            <a:spLocks noGrp="1" noChangeArrowheads="1"/>
          </p:cNvSpPr>
          <p:nvPr>
            <p:ph type="body" idx="1"/>
          </p:nvPr>
        </p:nvSpPr>
        <p:spPr>
          <a:noFill/>
          <a:ln/>
        </p:spPr>
        <p:txBody>
          <a:bodyPr lIns="0" tIns="0" rIns="0" bIns="0"/>
          <a:lstStyle/>
          <a:p>
            <a:pPr defTabSz="924458" eaLnBrk="1" hangingPunct="1">
              <a:lnSpc>
                <a:spcPct val="95000"/>
              </a:lnSpc>
              <a:spcBef>
                <a:spcPct val="0"/>
              </a:spcBef>
              <a:defRPr/>
            </a:pPr>
            <a:r>
              <a:rPr lang="en-US" sz="1600" dirty="0" smtClean="0">
                <a:solidFill>
                  <a:srgbClr val="000000"/>
                </a:solidFill>
                <a:latin typeface="Arial" charset="0"/>
              </a:rPr>
              <a:t>Informatics does not exist without application domain.</a:t>
            </a:r>
          </a:p>
          <a:p>
            <a:pPr eaLnBrk="1" hangingPunct="1">
              <a:lnSpc>
                <a:spcPct val="95000"/>
              </a:lnSpc>
              <a:spcBef>
                <a:spcPct val="0"/>
              </a:spcBef>
            </a:pPr>
            <a:r>
              <a:rPr lang="en-US" sz="1600" dirty="0" smtClean="0">
                <a:solidFill>
                  <a:srgbClr val="000000"/>
                </a:solidFill>
                <a:latin typeface="Arial" charset="0"/>
              </a:rPr>
              <a:t>In our case, the application domain is public health. In other branches of informatics, the focus might be on clinical sub-disciplines.</a:t>
            </a:r>
            <a:endParaRPr lang="en-US" sz="1600" dirty="0">
              <a:solidFill>
                <a:srgbClr val="000000"/>
              </a:solidFill>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727A90D9-894C-5943-BD21-EB22339F880D}" type="slidenum">
              <a:rPr lang="en-US"/>
              <a:pPr/>
              <a:t>13</a:t>
            </a:fld>
            <a:endParaRPr lang="en-US"/>
          </a:p>
        </p:txBody>
      </p:sp>
      <p:sp>
        <p:nvSpPr>
          <p:cNvPr id="17411" name="Rectangle 1"/>
          <p:cNvSpPr>
            <a:spLocks noGrp="1" noRot="1" noChangeAspect="1" noChangeArrowheads="1" noTextEdit="1"/>
          </p:cNvSpPr>
          <p:nvPr>
            <p:ph type="sldImg"/>
          </p:nvPr>
        </p:nvSpPr>
        <p:spPr>
          <a:ln/>
        </p:spPr>
      </p:sp>
      <p:sp>
        <p:nvSpPr>
          <p:cNvPr id="1741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An understanding of the application domain informs the design of tools that</a:t>
            </a:r>
          </a:p>
          <a:p>
            <a:pPr eaLnBrk="1" hangingPunct="1">
              <a:lnSpc>
                <a:spcPct val="95000"/>
              </a:lnSpc>
              <a:spcBef>
                <a:spcPct val="0"/>
              </a:spcBef>
            </a:pPr>
            <a:r>
              <a:rPr lang="en-US" sz="1600" dirty="0" smtClean="0">
                <a:solidFill>
                  <a:srgbClr val="000000"/>
                </a:solidFill>
                <a:latin typeface="Arial" charset="0"/>
              </a:rPr>
              <a:t>improve efficiency of existing workflows without being too disruptive. The informaticist must form an understanding of the information’s context, or its ecology. </a:t>
            </a:r>
          </a:p>
          <a:p>
            <a:pPr eaLnBrk="1" hangingPunct="1">
              <a:lnSpc>
                <a:spcPct val="95000"/>
              </a:lnSpc>
              <a:spcBef>
                <a:spcPct val="0"/>
              </a:spcBef>
            </a:pPr>
            <a:r>
              <a:rPr lang="en-US" sz="1600" dirty="0" smtClean="0">
                <a:solidFill>
                  <a:srgbClr val="000000"/>
                </a:solidFill>
                <a:latin typeface="Arial" charset="0"/>
              </a:rPr>
              <a:t>Domain knowledge is also crucial for understanding how best to translate real world information into a standardized electronic representation. </a:t>
            </a: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EEEFEA86-98DD-914D-98D2-D7020B9A14D3}" type="slidenum">
              <a:rPr lang="en-US"/>
              <a:pPr/>
              <a:t>14</a:t>
            </a:fld>
            <a:endParaRPr lang="en-US"/>
          </a:p>
        </p:txBody>
      </p:sp>
      <p:sp>
        <p:nvSpPr>
          <p:cNvPr id="37891" name="Rectangle 1"/>
          <p:cNvSpPr>
            <a:spLocks noGrp="1" noRot="1" noChangeAspect="1" noChangeArrowheads="1" noTextEdit="1"/>
          </p:cNvSpPr>
          <p:nvPr>
            <p:ph type="sldImg"/>
          </p:nvPr>
        </p:nvSpPr>
        <p:spPr>
          <a:ln/>
        </p:spPr>
      </p:sp>
      <p:sp>
        <p:nvSpPr>
          <p:cNvPr id="3789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This </a:t>
            </a:r>
            <a:r>
              <a:rPr lang="en-US" sz="1600" dirty="0">
                <a:solidFill>
                  <a:srgbClr val="000000"/>
                </a:solidFill>
                <a:latin typeface="Arial" charset="0"/>
              </a:rPr>
              <a:t>approach relies on an understanding that information does not exist in a vacuum.</a:t>
            </a:r>
            <a:endParaRPr lang="en-US" dirty="0">
              <a:latin typeface="Times New Roman" charset="0"/>
            </a:endParaRPr>
          </a:p>
          <a:p>
            <a:pPr eaLnBrk="1" hangingPunct="1">
              <a:lnSpc>
                <a:spcPct val="95000"/>
              </a:lnSpc>
              <a:spcBef>
                <a:spcPct val="0"/>
              </a:spcBef>
            </a:pPr>
            <a:endParaRPr lang="en-US" sz="1600" dirty="0">
              <a:solidFill>
                <a:srgbClr val="000000"/>
              </a:solidFill>
              <a:latin typeface="Arial" charset="0"/>
            </a:endParaRP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B99E7DAB-DC69-AB4A-A5EB-5268C9CFFF28}" type="slidenum">
              <a:rPr lang="en-US"/>
              <a:pPr/>
              <a:t>15</a:t>
            </a:fld>
            <a:endParaRPr lang="en-US"/>
          </a:p>
        </p:txBody>
      </p:sp>
      <p:sp>
        <p:nvSpPr>
          <p:cNvPr id="39939" name="Rectangle 1"/>
          <p:cNvSpPr>
            <a:spLocks noGrp="1" noRot="1" noChangeAspect="1" noChangeArrowheads="1" noTextEdit="1"/>
          </p:cNvSpPr>
          <p:nvPr>
            <p:ph type="sldImg"/>
          </p:nvPr>
        </p:nvSpPr>
        <p:spPr>
          <a:ln/>
        </p:spPr>
      </p:sp>
      <p:sp>
        <p:nvSpPr>
          <p:cNvPr id="3994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a:solidFill>
                  <a:srgbClr val="000000"/>
                </a:solidFill>
                <a:latin typeface="Arial" charset="0"/>
              </a:rPr>
              <a:t>In a sense, the informaticist is an anthropologist of </a:t>
            </a:r>
            <a:r>
              <a:rPr lang="en-US" sz="1600" dirty="0" smtClean="0">
                <a:solidFill>
                  <a:srgbClr val="000000"/>
                </a:solidFill>
                <a:latin typeface="Arial" charset="0"/>
              </a:rPr>
              <a:t>information, seeking to create an understanding of its behavior in the ecology.</a:t>
            </a: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46F1E2E9-5897-2747-A2D7-905A17923E6D}" type="slidenum">
              <a:rPr lang="en-US"/>
              <a:pPr/>
              <a:t>16</a:t>
            </a:fld>
            <a:endParaRPr lang="en-US"/>
          </a:p>
        </p:txBody>
      </p:sp>
      <p:sp>
        <p:nvSpPr>
          <p:cNvPr id="41987" name="Rectangle 1"/>
          <p:cNvSpPr>
            <a:spLocks noGrp="1" noRot="1" noChangeAspect="1" noChangeArrowheads="1" noTextEdit="1"/>
          </p:cNvSpPr>
          <p:nvPr>
            <p:ph type="sldImg"/>
          </p:nvPr>
        </p:nvSpPr>
        <p:spPr>
          <a:ln/>
        </p:spPr>
      </p:sp>
      <p:sp>
        <p:nvSpPr>
          <p:cNvPr id="41988"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This information ecosystem can be characterized in several ways. The list here is a quick breakdown, and not </a:t>
            </a:r>
            <a:r>
              <a:rPr lang="en-US" sz="1600" dirty="0">
                <a:solidFill>
                  <a:srgbClr val="000000"/>
                </a:solidFill>
                <a:latin typeface="Arial" charset="0"/>
              </a:rPr>
              <a:t>meant to be an exhaustive </a:t>
            </a:r>
            <a:r>
              <a:rPr lang="en-US" sz="1600" dirty="0" smtClean="0">
                <a:solidFill>
                  <a:srgbClr val="000000"/>
                </a:solidFill>
                <a:latin typeface="Arial" charset="0"/>
              </a:rPr>
              <a:t>list. I’ll go over these in turn.</a:t>
            </a:r>
            <a:endParaRPr lang="en-US" dirty="0" smtClean="0">
              <a:latin typeface="Times New Roman" charset="0"/>
            </a:endParaRPr>
          </a:p>
          <a:p>
            <a:pPr eaLnBrk="1" hangingPunct="1">
              <a:lnSpc>
                <a:spcPct val="95000"/>
              </a:lnSpc>
              <a:spcBef>
                <a:spcPct val="0"/>
              </a:spcBef>
            </a:pPr>
            <a:endParaRPr lang="en-US" sz="1600" dirty="0">
              <a:solidFill>
                <a:srgbClr val="000000"/>
              </a:solidFill>
              <a:latin typeface="Arial" charset="0"/>
            </a:endParaRP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D04D4A7-82D7-5746-AC7F-5A4029B4B2AD}" type="slidenum">
              <a:rPr lang="en-US"/>
              <a:pPr/>
              <a:t>17</a:t>
            </a:fld>
            <a:endParaRPr lang="en-US"/>
          </a:p>
        </p:txBody>
      </p:sp>
      <p:sp>
        <p:nvSpPr>
          <p:cNvPr id="44035" name="Rectangle 1"/>
          <p:cNvSpPr>
            <a:spLocks noGrp="1" noRot="1" noChangeAspect="1" noChangeArrowheads="1" noTextEdit="1"/>
          </p:cNvSpPr>
          <p:nvPr>
            <p:ph type="sldImg"/>
          </p:nvPr>
        </p:nvSpPr>
        <p:spPr>
          <a:ln/>
        </p:spPr>
      </p:sp>
      <p:sp>
        <p:nvSpPr>
          <p:cNvPr id="4403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Firstly</a:t>
            </a:r>
            <a:r>
              <a:rPr lang="en-US" sz="1600" dirty="0">
                <a:solidFill>
                  <a:srgbClr val="000000"/>
                </a:solidFill>
                <a:latin typeface="Arial" charset="0"/>
              </a:rPr>
              <a:t>, information is</a:t>
            </a:r>
            <a:r>
              <a:rPr lang="en-US" sz="1600" dirty="0" smtClean="0">
                <a:solidFill>
                  <a:srgbClr val="000000"/>
                </a:solidFill>
                <a:latin typeface="Arial" charset="0"/>
              </a:rPr>
              <a:t> shaped </a:t>
            </a:r>
            <a:r>
              <a:rPr lang="en-US" sz="1600" dirty="0">
                <a:solidFill>
                  <a:srgbClr val="000000"/>
                </a:solidFill>
                <a:latin typeface="Arial" charset="0"/>
              </a:rPr>
              <a:t>by its physical and virtual form.</a:t>
            </a:r>
            <a:endParaRPr lang="en-US" dirty="0" smtClean="0">
              <a:latin typeface="Times New Roman" charset="0"/>
            </a:endParaRPr>
          </a:p>
          <a:p>
            <a:pPr eaLnBrk="1" hangingPunct="1">
              <a:lnSpc>
                <a:spcPct val="95000"/>
              </a:lnSpc>
              <a:spcBef>
                <a:spcPct val="0"/>
              </a:spcBef>
            </a:pPr>
            <a:r>
              <a:rPr lang="en-US" sz="1600" dirty="0" smtClean="0">
                <a:solidFill>
                  <a:srgbClr val="000000"/>
                </a:solidFill>
                <a:latin typeface="Arial" charset="0"/>
              </a:rPr>
              <a:t>How information is collected and represented affect the nature of its use.</a:t>
            </a:r>
          </a:p>
          <a:p>
            <a:pPr eaLnBrk="1" hangingPunct="1">
              <a:lnSpc>
                <a:spcPct val="95000"/>
              </a:lnSpc>
              <a:spcBef>
                <a:spcPct val="0"/>
              </a:spcBef>
            </a:pPr>
            <a:r>
              <a:rPr lang="en-US" sz="1600" dirty="0">
                <a:solidFill>
                  <a:srgbClr val="000000"/>
                </a:solidFill>
                <a:latin typeface="Arial" charset="0"/>
              </a:rPr>
              <a:t>Physical</a:t>
            </a:r>
            <a:r>
              <a:rPr lang="en-US" sz="1600" dirty="0" smtClean="0">
                <a:solidFill>
                  <a:srgbClr val="000000"/>
                </a:solidFill>
                <a:latin typeface="Arial" charset="0"/>
              </a:rPr>
              <a:t> instantiations might </a:t>
            </a:r>
            <a:r>
              <a:rPr lang="en-US" sz="1600" dirty="0">
                <a:solidFill>
                  <a:srgbClr val="000000"/>
                </a:solidFill>
                <a:latin typeface="Arial" charset="0"/>
              </a:rPr>
              <a:t>include the numbers that are read off of instruments,</a:t>
            </a:r>
            <a:r>
              <a:rPr lang="en-US" sz="1600" dirty="0" smtClean="0">
                <a:solidFill>
                  <a:srgbClr val="000000"/>
                </a:solidFill>
                <a:latin typeface="Arial" charset="0"/>
              </a:rPr>
              <a:t> for example scales…</a:t>
            </a:r>
            <a:endParaRPr lang="en-US" sz="1600" dirty="0">
              <a:solidFill>
                <a:srgbClr val="000000"/>
              </a:solidFill>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9CC9DF2-22F1-8048-9E57-27FDCC84DDC8}" type="slidenum">
              <a:rPr lang="en-US"/>
              <a:pPr/>
              <a:t>18</a:t>
            </a:fld>
            <a:endParaRPr lang="en-US"/>
          </a:p>
        </p:txBody>
      </p:sp>
      <p:sp>
        <p:nvSpPr>
          <p:cNvPr id="46083" name="Rectangle 1"/>
          <p:cNvSpPr>
            <a:spLocks noGrp="1" noRot="1" noChangeAspect="1" noChangeArrowheads="1" noTextEdit="1"/>
          </p:cNvSpPr>
          <p:nvPr>
            <p:ph type="sldImg"/>
          </p:nvPr>
        </p:nvSpPr>
        <p:spPr>
          <a:ln/>
        </p:spPr>
      </p:sp>
      <p:sp>
        <p:nvSpPr>
          <p:cNvPr id="46084"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…or fields on paper forms. </a:t>
            </a:r>
          </a:p>
          <a:p>
            <a:pPr eaLnBrk="1" hangingPunct="1">
              <a:lnSpc>
                <a:spcPct val="95000"/>
              </a:lnSpc>
              <a:spcBef>
                <a:spcPct val="0"/>
              </a:spcBef>
            </a:pPr>
            <a:r>
              <a:rPr lang="en-US" sz="1600" dirty="0" smtClean="0">
                <a:solidFill>
                  <a:srgbClr val="000000"/>
                </a:solidFill>
                <a:latin typeface="Arial" charset="0"/>
              </a:rPr>
              <a:t>If the scale does not have sufficient precision, then some information is lost. Similarly, the way paper forms collects data impacts its use and interpretation. For instance, a response to a question could be given as a series of check boxes, or as a free text field. Both have impacts on the granularity of the information and how it can be analyzed.</a:t>
            </a:r>
            <a:endParaRPr lang="en-US" sz="1600" dirty="0">
              <a:solidFill>
                <a:srgbClr val="000000"/>
              </a:solidFill>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28E444E-4A08-C64B-994B-DCDCCD1E3B23}" type="slidenum">
              <a:rPr lang="en-US"/>
              <a:pPr/>
              <a:t>19</a:t>
            </a:fld>
            <a:endParaRPr lang="en-US"/>
          </a:p>
        </p:txBody>
      </p:sp>
      <p:sp>
        <p:nvSpPr>
          <p:cNvPr id="48131" name="Rectangle 1"/>
          <p:cNvSpPr>
            <a:spLocks noGrp="1" noRot="1" noChangeAspect="1" noChangeArrowheads="1" noTextEdit="1"/>
          </p:cNvSpPr>
          <p:nvPr>
            <p:ph type="sldImg"/>
          </p:nvPr>
        </p:nvSpPr>
        <p:spPr>
          <a:ln/>
        </p:spPr>
      </p:sp>
      <p:sp>
        <p:nvSpPr>
          <p:cNvPr id="4813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Similarly, virtual constraints impact what can be done with information. Most of us are familiar with problems that arise when trying to convert from one version of Word to another or importing excel files into statistics packages.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727A90D9-894C-5943-BD21-EB22339F880D}" type="slidenum">
              <a:rPr lang="en-US"/>
              <a:pPr/>
              <a:t>2</a:t>
            </a:fld>
            <a:endParaRPr lang="en-US"/>
          </a:p>
        </p:txBody>
      </p:sp>
      <p:sp>
        <p:nvSpPr>
          <p:cNvPr id="17411" name="Rectangle 1"/>
          <p:cNvSpPr>
            <a:spLocks noGrp="1" noRot="1" noChangeAspect="1" noChangeArrowheads="1" noTextEdit="1"/>
          </p:cNvSpPr>
          <p:nvPr>
            <p:ph type="sldImg"/>
          </p:nvPr>
        </p:nvSpPr>
        <p:spPr>
          <a:ln/>
        </p:spPr>
      </p:sp>
      <p:sp>
        <p:nvSpPr>
          <p:cNvPr id="17412" name="Rectangle 2"/>
          <p:cNvSpPr>
            <a:spLocks noGrp="1" noChangeArrowheads="1"/>
          </p:cNvSpPr>
          <p:nvPr>
            <p:ph type="body" idx="1"/>
          </p:nvPr>
        </p:nvSpPr>
        <p:spPr>
          <a:noFill/>
          <a:ln/>
        </p:spPr>
        <p:txBody>
          <a:bodyPr lIns="0" tIns="0" rIns="0" bIns="0"/>
          <a:lstStyle/>
          <a:p>
            <a:pPr defTabSz="924458" eaLnBrk="1" hangingPunct="1">
              <a:lnSpc>
                <a:spcPct val="95000"/>
              </a:lnSpc>
              <a:spcBef>
                <a:spcPct val="0"/>
              </a:spcBef>
              <a:defRPr/>
            </a:pPr>
            <a:r>
              <a:rPr lang="en-US" sz="1600" dirty="0" smtClean="0">
                <a:solidFill>
                  <a:srgbClr val="000000"/>
                </a:solidFill>
                <a:latin typeface="Arial" charset="0"/>
              </a:rPr>
              <a:t>With the recent legislation ear-marking funds for the development of health information technology, health informatics is poised to play a greater role in the public health arena. </a:t>
            </a:r>
          </a:p>
          <a:p>
            <a:pPr eaLnBrk="1" hangingPunct="1">
              <a:lnSpc>
                <a:spcPct val="95000"/>
              </a:lnSpc>
              <a:spcBef>
                <a:spcPct val="0"/>
              </a:spcBef>
            </a:pPr>
            <a:endParaRPr lang="en-US" sz="1600" dirty="0" smtClean="0">
              <a:solidFill>
                <a:srgbClr val="000000"/>
              </a:solidFill>
              <a:latin typeface="Arial" charset="0"/>
            </a:endParaRPr>
          </a:p>
          <a:p>
            <a:pPr eaLnBrk="1" hangingPunct="1">
              <a:lnSpc>
                <a:spcPct val="95000"/>
              </a:lnSpc>
              <a:spcBef>
                <a:spcPct val="0"/>
              </a:spcBef>
            </a:pPr>
            <a:r>
              <a:rPr lang="en-US" sz="1600" dirty="0" smtClean="0">
                <a:solidFill>
                  <a:srgbClr val="000000"/>
                </a:solidFill>
                <a:latin typeface="Arial" charset="0"/>
              </a:rPr>
              <a:t>My </a:t>
            </a:r>
            <a:r>
              <a:rPr lang="en-US" sz="1600" dirty="0">
                <a:solidFill>
                  <a:srgbClr val="000000"/>
                </a:solidFill>
                <a:latin typeface="Arial" charset="0"/>
              </a:rPr>
              <a:t>goal for this brief introduction is to provide a quick overview of the discipline and to provide background for the case studies that follow. In doing so I want to highlight a few points:</a:t>
            </a:r>
            <a:endParaRPr lang="en-US" dirty="0">
              <a:latin typeface="Times New Roman" charset="0"/>
            </a:endParaRPr>
          </a:p>
          <a:p>
            <a:pPr eaLnBrk="1" hangingPunct="1">
              <a:lnSpc>
                <a:spcPct val="95000"/>
              </a:lnSpc>
              <a:spcBef>
                <a:spcPct val="0"/>
              </a:spcBef>
            </a:pPr>
            <a:r>
              <a:rPr lang="en-US" sz="1600" dirty="0">
                <a:solidFill>
                  <a:srgbClr val="000000"/>
                </a:solidFill>
                <a:latin typeface="Arial" charset="0"/>
              </a:rPr>
              <a:t>1. the difference between data, information, and knowledge.</a:t>
            </a:r>
            <a:r>
              <a:rPr lang="en-US" sz="1600" dirty="0" smtClean="0">
                <a:solidFill>
                  <a:srgbClr val="000000"/>
                </a:solidFill>
                <a:latin typeface="Arial" charset="0"/>
              </a:rPr>
              <a:t> </a:t>
            </a:r>
            <a:endParaRPr lang="en-US" dirty="0" smtClean="0">
              <a:latin typeface="Times New Roman" charset="0"/>
            </a:endParaRPr>
          </a:p>
          <a:p>
            <a:pPr eaLnBrk="1" hangingPunct="1">
              <a:lnSpc>
                <a:spcPct val="95000"/>
              </a:lnSpc>
              <a:spcBef>
                <a:spcPct val="0"/>
              </a:spcBef>
            </a:pPr>
            <a:r>
              <a:rPr lang="en-US" sz="1600" dirty="0">
                <a:solidFill>
                  <a:srgbClr val="000000"/>
                </a:solidFill>
                <a:latin typeface="Arial" charset="0"/>
              </a:rPr>
              <a:t>2.</a:t>
            </a:r>
            <a:r>
              <a:rPr lang="en-US" sz="1600" dirty="0" smtClean="0">
                <a:solidFill>
                  <a:srgbClr val="000000"/>
                </a:solidFill>
                <a:latin typeface="Arial" charset="0"/>
              </a:rPr>
              <a:t> the </a:t>
            </a:r>
            <a:r>
              <a:rPr lang="en-US" sz="1600" dirty="0">
                <a:solidFill>
                  <a:srgbClr val="000000"/>
                </a:solidFill>
                <a:latin typeface="Arial" charset="0"/>
              </a:rPr>
              <a:t>different </a:t>
            </a:r>
            <a:r>
              <a:rPr lang="en-US" sz="1600" dirty="0" err="1">
                <a:solidFill>
                  <a:srgbClr val="000000"/>
                </a:solidFill>
                <a:latin typeface="Arial" charset="0"/>
              </a:rPr>
              <a:t>subdisciplines</a:t>
            </a:r>
            <a:r>
              <a:rPr lang="en-US" sz="1600" dirty="0">
                <a:solidFill>
                  <a:srgbClr val="000000"/>
                </a:solidFill>
                <a:latin typeface="Arial" charset="0"/>
              </a:rPr>
              <a:t> that contribute to informatics</a:t>
            </a:r>
            <a:endParaRPr lang="en-US" dirty="0">
              <a:latin typeface="Times New Roman" charset="0"/>
            </a:endParaRPr>
          </a:p>
          <a:p>
            <a:pPr eaLnBrk="1" hangingPunct="1">
              <a:lnSpc>
                <a:spcPct val="95000"/>
              </a:lnSpc>
              <a:spcBef>
                <a:spcPct val="0"/>
              </a:spcBef>
            </a:pPr>
            <a:r>
              <a:rPr lang="en-US" sz="1600" dirty="0">
                <a:solidFill>
                  <a:srgbClr val="000000"/>
                </a:solidFill>
                <a:latin typeface="Arial" charset="0"/>
              </a:rPr>
              <a:t>3.</a:t>
            </a:r>
            <a:r>
              <a:rPr lang="en-US" sz="1600" dirty="0" smtClean="0">
                <a:solidFill>
                  <a:srgbClr val="000000"/>
                </a:solidFill>
                <a:latin typeface="Arial" charset="0"/>
              </a:rPr>
              <a:t> the </a:t>
            </a:r>
            <a:r>
              <a:rPr lang="en-US" sz="1600" dirty="0">
                <a:solidFill>
                  <a:srgbClr val="000000"/>
                </a:solidFill>
                <a:latin typeface="Arial" charset="0"/>
              </a:rPr>
              <a:t>importance of the</a:t>
            </a:r>
            <a:r>
              <a:rPr lang="en-US" sz="1600" dirty="0" smtClean="0">
                <a:solidFill>
                  <a:srgbClr val="000000"/>
                </a:solidFill>
                <a:latin typeface="Arial" charset="0"/>
              </a:rPr>
              <a:t> domain knowledge. </a:t>
            </a:r>
            <a:r>
              <a:rPr lang="en-US" sz="1600" dirty="0">
                <a:solidFill>
                  <a:srgbClr val="000000"/>
                </a:solidFill>
                <a:latin typeface="Arial" charset="0"/>
              </a:rPr>
              <a:t>That would be Public Health!</a:t>
            </a: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28E444E-4A08-C64B-994B-DCDCCD1E3B23}" type="slidenum">
              <a:rPr lang="en-US"/>
              <a:pPr/>
              <a:t>20</a:t>
            </a:fld>
            <a:endParaRPr lang="en-US"/>
          </a:p>
        </p:txBody>
      </p:sp>
      <p:sp>
        <p:nvSpPr>
          <p:cNvPr id="48131" name="Rectangle 1"/>
          <p:cNvSpPr>
            <a:spLocks noGrp="1" noRot="1" noChangeAspect="1" noChangeArrowheads="1" noTextEdit="1"/>
          </p:cNvSpPr>
          <p:nvPr>
            <p:ph type="sldImg"/>
          </p:nvPr>
        </p:nvSpPr>
        <p:spPr>
          <a:ln/>
        </p:spPr>
      </p:sp>
      <p:sp>
        <p:nvSpPr>
          <p:cNvPr id="4813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What happens when you try to capture more complex information in virtual form? Think about the information required to track down cases for potential outbreaks, or even information in routine patient care?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28E444E-4A08-C64B-994B-DCDCCD1E3B23}" type="slidenum">
              <a:rPr lang="en-US"/>
              <a:pPr/>
              <a:t>21</a:t>
            </a:fld>
            <a:endParaRPr lang="en-US"/>
          </a:p>
        </p:txBody>
      </p:sp>
      <p:sp>
        <p:nvSpPr>
          <p:cNvPr id="48131" name="Rectangle 1"/>
          <p:cNvSpPr>
            <a:spLocks noGrp="1" noRot="1" noChangeAspect="1" noChangeArrowheads="1" noTextEdit="1"/>
          </p:cNvSpPr>
          <p:nvPr>
            <p:ph type="sldImg"/>
          </p:nvPr>
        </p:nvSpPr>
        <p:spPr>
          <a:ln/>
        </p:spPr>
      </p:sp>
      <p:sp>
        <p:nvSpPr>
          <p:cNvPr id="4813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What happens when you try to capture much more complex information in virtual form? Think about the information required to track down cases for potential outbreaks, or even information in routine patient care?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28E444E-4A08-C64B-994B-DCDCCD1E3B23}" type="slidenum">
              <a:rPr lang="en-US"/>
              <a:pPr/>
              <a:t>22</a:t>
            </a:fld>
            <a:endParaRPr lang="en-US"/>
          </a:p>
        </p:txBody>
      </p:sp>
      <p:sp>
        <p:nvSpPr>
          <p:cNvPr id="48131" name="Rectangle 1"/>
          <p:cNvSpPr>
            <a:spLocks noGrp="1" noRot="1" noChangeAspect="1" noChangeArrowheads="1" noTextEdit="1"/>
          </p:cNvSpPr>
          <p:nvPr>
            <p:ph type="sldImg"/>
          </p:nvPr>
        </p:nvSpPr>
        <p:spPr>
          <a:ln/>
        </p:spPr>
      </p:sp>
      <p:sp>
        <p:nvSpPr>
          <p:cNvPr id="4813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What happens when you try to capture much more complex information in virtual form? Think about the information required to track down cases for potential outbreaks, or even information in routine patient care?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28E444E-4A08-C64B-994B-DCDCCD1E3B23}" type="slidenum">
              <a:rPr lang="en-US"/>
              <a:pPr/>
              <a:t>23</a:t>
            </a:fld>
            <a:endParaRPr lang="en-US"/>
          </a:p>
        </p:txBody>
      </p:sp>
      <p:sp>
        <p:nvSpPr>
          <p:cNvPr id="48131" name="Rectangle 1"/>
          <p:cNvSpPr>
            <a:spLocks noGrp="1" noRot="1" noChangeAspect="1" noChangeArrowheads="1" noTextEdit="1"/>
          </p:cNvSpPr>
          <p:nvPr>
            <p:ph type="sldImg"/>
          </p:nvPr>
        </p:nvSpPr>
        <p:spPr>
          <a:ln/>
        </p:spPr>
      </p:sp>
      <p:sp>
        <p:nvSpPr>
          <p:cNvPr id="4813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The structure of the files in which the data is stored, can dictate how information is used later on. A file that gathers several measurements of the same patient can be made into a time chronological flow sheet. Cross-sectional data that captures the same the same measurement from a broad swath of people may be good for summarizing the characteristics of a subpopulation. Certain file structures lend themselves to certain uses.</a:t>
            </a:r>
            <a:endParaRPr lang="en-US" sz="1600" dirty="0">
              <a:solidFill>
                <a:srgbClr val="000000"/>
              </a:solidFill>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28E444E-4A08-C64B-994B-DCDCCD1E3B23}" type="slidenum">
              <a:rPr lang="en-US"/>
              <a:pPr/>
              <a:t>24</a:t>
            </a:fld>
            <a:endParaRPr lang="en-US"/>
          </a:p>
        </p:txBody>
      </p:sp>
      <p:sp>
        <p:nvSpPr>
          <p:cNvPr id="48131" name="Rectangle 1"/>
          <p:cNvSpPr>
            <a:spLocks noGrp="1" noRot="1" noChangeAspect="1" noChangeArrowheads="1" noTextEdit="1"/>
          </p:cNvSpPr>
          <p:nvPr>
            <p:ph type="sldImg"/>
          </p:nvPr>
        </p:nvSpPr>
        <p:spPr>
          <a:ln/>
        </p:spPr>
      </p:sp>
      <p:sp>
        <p:nvSpPr>
          <p:cNvPr id="4813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Adequately capturing complex information in electronic formats so that the information is usable by multiple parties is a key challenge facing informatics. Representing information in standardized ways helps the sharing of information across different individuals and organizations, which is one of the key promises of an informatics approach.</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B805F98-6E7D-A940-BDB3-AF204C1CC6B4}" type="slidenum">
              <a:rPr lang="en-US"/>
              <a:pPr/>
              <a:t>25</a:t>
            </a:fld>
            <a:endParaRPr lang="en-US"/>
          </a:p>
        </p:txBody>
      </p:sp>
      <p:sp>
        <p:nvSpPr>
          <p:cNvPr id="50179" name="Rectangle 1"/>
          <p:cNvSpPr>
            <a:spLocks noGrp="1" noRot="1" noChangeAspect="1" noChangeArrowheads="1" noTextEdit="1"/>
          </p:cNvSpPr>
          <p:nvPr>
            <p:ph type="sldImg"/>
          </p:nvPr>
        </p:nvSpPr>
        <p:spPr>
          <a:ln/>
        </p:spPr>
      </p:sp>
      <p:sp>
        <p:nvSpPr>
          <p:cNvPr id="5018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Another key determinant of the information ecology is the user’s role </a:t>
            </a:r>
            <a:r>
              <a:rPr lang="en-US" sz="1600" dirty="0">
                <a:solidFill>
                  <a:srgbClr val="000000"/>
                </a:solidFill>
                <a:latin typeface="Arial" charset="0"/>
              </a:rPr>
              <a:t>or </a:t>
            </a:r>
            <a:r>
              <a:rPr lang="en-US" sz="1600" dirty="0" smtClean="0">
                <a:solidFill>
                  <a:srgbClr val="000000"/>
                </a:solidFill>
                <a:latin typeface="Arial" charset="0"/>
              </a:rPr>
              <a:t>background. The end user brings with her past experience, training, and knowledge to interpret information.</a:t>
            </a:r>
            <a:endParaRPr lang="en-US" dirty="0">
              <a:latin typeface="Times New Roman"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B805F98-6E7D-A940-BDB3-AF204C1CC6B4}" type="slidenum">
              <a:rPr lang="en-US"/>
              <a:pPr/>
              <a:t>26</a:t>
            </a:fld>
            <a:endParaRPr lang="en-US"/>
          </a:p>
        </p:txBody>
      </p:sp>
      <p:sp>
        <p:nvSpPr>
          <p:cNvPr id="50179" name="Rectangle 1"/>
          <p:cNvSpPr>
            <a:spLocks noGrp="1" noRot="1" noChangeAspect="1" noChangeArrowheads="1" noTextEdit="1"/>
          </p:cNvSpPr>
          <p:nvPr>
            <p:ph type="sldImg"/>
          </p:nvPr>
        </p:nvSpPr>
        <p:spPr>
          <a:ln/>
        </p:spPr>
      </p:sp>
      <p:sp>
        <p:nvSpPr>
          <p:cNvPr id="5018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baseline="0" dirty="0" smtClean="0">
                <a:latin typeface="Arial" pitchFamily="34" charset="0"/>
                <a:cs typeface="Arial" pitchFamily="34" charset="0"/>
              </a:rPr>
              <a:t>A nurse will be drawn to different elements of a medical record than an epidemiologist, who in turn may see the data differently from a decision maker. </a:t>
            </a:r>
          </a:p>
          <a:p>
            <a:pPr eaLnBrk="1" hangingPunct="1">
              <a:lnSpc>
                <a:spcPct val="95000"/>
              </a:lnSpc>
              <a:spcBef>
                <a:spcPct val="0"/>
              </a:spcBef>
            </a:pPr>
            <a:r>
              <a:rPr lang="en-US" sz="1600" baseline="0" dirty="0" smtClean="0">
                <a:latin typeface="Arial" pitchFamily="34" charset="0"/>
                <a:cs typeface="Arial" pitchFamily="34" charset="0"/>
              </a:rPr>
              <a:t>Their expectations of the data will be different as well, given that they will ultimately use data in different ways.</a:t>
            </a:r>
            <a:endParaRPr lang="en-US" sz="1600" dirty="0">
              <a:latin typeface="Arial" pitchFamily="34" charset="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B805F98-6E7D-A940-BDB3-AF204C1CC6B4}" type="slidenum">
              <a:rPr lang="en-US"/>
              <a:pPr/>
              <a:t>27</a:t>
            </a:fld>
            <a:endParaRPr lang="en-US"/>
          </a:p>
        </p:txBody>
      </p:sp>
      <p:sp>
        <p:nvSpPr>
          <p:cNvPr id="50179" name="Rectangle 1"/>
          <p:cNvSpPr>
            <a:spLocks noGrp="1" noRot="1" noChangeAspect="1" noChangeArrowheads="1" noTextEdit="1"/>
          </p:cNvSpPr>
          <p:nvPr>
            <p:ph type="sldImg"/>
          </p:nvPr>
        </p:nvSpPr>
        <p:spPr>
          <a:ln/>
        </p:spPr>
      </p:sp>
      <p:sp>
        <p:nvSpPr>
          <p:cNvPr id="5018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Finally, rules dictated by policy makers</a:t>
            </a:r>
            <a:r>
              <a:rPr lang="en-US" sz="1600" b="1" dirty="0" smtClean="0">
                <a:solidFill>
                  <a:srgbClr val="000000"/>
                </a:solidFill>
                <a:latin typeface="Arial" charset="0"/>
              </a:rPr>
              <a:t> </a:t>
            </a:r>
            <a:r>
              <a:rPr lang="en-US" sz="1600" dirty="0" smtClean="0">
                <a:solidFill>
                  <a:srgbClr val="000000"/>
                </a:solidFill>
                <a:latin typeface="Arial" charset="0"/>
              </a:rPr>
              <a:t>govern how information is passed around </a:t>
            </a:r>
            <a:r>
              <a:rPr lang="en-US" sz="1600" b="1" dirty="0" smtClean="0">
                <a:solidFill>
                  <a:srgbClr val="000000"/>
                </a:solidFill>
                <a:latin typeface="Arial" charset="0"/>
              </a:rPr>
              <a:t>manipulated and presented</a:t>
            </a:r>
            <a:r>
              <a:rPr lang="en-US" sz="1600" dirty="0" smtClean="0">
                <a:solidFill>
                  <a:srgbClr val="000000"/>
                </a:solidFill>
                <a:latin typeface="Arial" charset="0"/>
              </a:rPr>
              <a:t>, and what aspects of information are visible to certain roles.</a:t>
            </a:r>
            <a:endParaRPr lang="en-US" sz="1600" dirty="0">
              <a:solidFill>
                <a:srgbClr val="000000"/>
              </a:solidFill>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8B805F98-6E7D-A940-BDB3-AF204C1CC6B4}" type="slidenum">
              <a:rPr lang="en-US"/>
              <a:pPr/>
              <a:t>28</a:t>
            </a:fld>
            <a:endParaRPr lang="en-US"/>
          </a:p>
        </p:txBody>
      </p:sp>
      <p:sp>
        <p:nvSpPr>
          <p:cNvPr id="50179" name="Rectangle 1"/>
          <p:cNvSpPr>
            <a:spLocks noGrp="1" noRot="1" noChangeAspect="1" noChangeArrowheads="1" noTextEdit="1"/>
          </p:cNvSpPr>
          <p:nvPr>
            <p:ph type="sldImg"/>
          </p:nvPr>
        </p:nvSpPr>
        <p:spPr>
          <a:ln/>
        </p:spPr>
      </p:sp>
      <p:sp>
        <p:nvSpPr>
          <p:cNvPr id="5018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For instance, HIPAA shapes how information is handled among authorized parties.</a:t>
            </a:r>
            <a:endParaRPr lang="en-US" sz="1600" dirty="0">
              <a:solidFill>
                <a:srgbClr val="000000"/>
              </a:solidFill>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A0075351-F46B-7946-B453-A4C974A4A767}" type="slidenum">
              <a:rPr lang="en-US"/>
              <a:pPr/>
              <a:t>29</a:t>
            </a:fld>
            <a:endParaRPr lang="en-US"/>
          </a:p>
        </p:txBody>
      </p:sp>
      <p:sp>
        <p:nvSpPr>
          <p:cNvPr id="60419" name="Rectangle 1"/>
          <p:cNvSpPr>
            <a:spLocks noGrp="1" noRot="1" noChangeAspect="1" noChangeArrowheads="1" noTextEdit="1"/>
          </p:cNvSpPr>
          <p:nvPr>
            <p:ph type="sldImg"/>
          </p:nvPr>
        </p:nvSpPr>
        <p:spPr>
          <a:ln/>
        </p:spPr>
      </p:sp>
      <p:sp>
        <p:nvSpPr>
          <p:cNvPr id="6042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As mentioned earlier, the virtual form which information takes can impose limitations on its use. </a:t>
            </a: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2026308F-D21B-7B4C-A769-CB4676C45471}" type="slidenum">
              <a:rPr lang="en-US"/>
              <a:pPr/>
              <a:t>3</a:t>
            </a:fld>
            <a:endParaRPr lang="en-US"/>
          </a:p>
        </p:txBody>
      </p:sp>
      <p:sp>
        <p:nvSpPr>
          <p:cNvPr id="19459" name="Rectangle 1"/>
          <p:cNvSpPr>
            <a:spLocks noGrp="1" noRot="1" noChangeAspect="1" noChangeArrowheads="1" noTextEdit="1"/>
          </p:cNvSpPr>
          <p:nvPr>
            <p:ph type="sldImg"/>
          </p:nvPr>
        </p:nvSpPr>
        <p:spPr>
          <a:ln/>
        </p:spPr>
      </p:sp>
      <p:sp>
        <p:nvSpPr>
          <p:cNvPr id="1946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a:solidFill>
                  <a:srgbClr val="000000"/>
                </a:solidFill>
                <a:latin typeface="Arial" charset="0"/>
              </a:rPr>
              <a:t>Public health informatics is defined as the systematic application of information and computer science and technology to public health.</a:t>
            </a:r>
          </a:p>
          <a:p>
            <a:pPr eaLnBrk="1" hangingPunct="1">
              <a:lnSpc>
                <a:spcPct val="95000"/>
              </a:lnSpc>
              <a:spcBef>
                <a:spcPct val="0"/>
              </a:spcBef>
            </a:pPr>
            <a:r>
              <a:rPr lang="en-US" sz="1600" dirty="0">
                <a:solidFill>
                  <a:srgbClr val="000000"/>
                </a:solidFill>
                <a:latin typeface="Arial" charset="0"/>
              </a:rPr>
              <a:t>It  is this systematic application that is of interest to </a:t>
            </a:r>
            <a:r>
              <a:rPr lang="en-US" sz="1600" dirty="0" smtClean="0">
                <a:solidFill>
                  <a:srgbClr val="000000"/>
                </a:solidFill>
                <a:latin typeface="Arial" charset="0"/>
              </a:rPr>
              <a:t>us.</a:t>
            </a:r>
          </a:p>
          <a:p>
            <a:pPr eaLnBrk="1" hangingPunct="1">
              <a:lnSpc>
                <a:spcPct val="95000"/>
              </a:lnSpc>
              <a:spcBef>
                <a:spcPct val="0"/>
              </a:spcBef>
            </a:pPr>
            <a:endParaRPr lang="en-US" sz="1600" dirty="0" smtClean="0">
              <a:solidFill>
                <a:srgbClr val="000000"/>
              </a:solidFill>
              <a:latin typeface="Arial" charset="0"/>
            </a:endParaRPr>
          </a:p>
          <a:p>
            <a:pPr eaLnBrk="1" hangingPunct="1">
              <a:lnSpc>
                <a:spcPct val="95000"/>
              </a:lnSpc>
              <a:spcBef>
                <a:spcPct val="0"/>
              </a:spcBef>
            </a:pPr>
            <a:r>
              <a:rPr lang="en-US" sz="1600" dirty="0" smtClean="0">
                <a:solidFill>
                  <a:srgbClr val="000000"/>
                </a:solidFill>
                <a:latin typeface="Arial" charset="0"/>
              </a:rPr>
              <a:t>An informaticist participates in the design of computer-based tools, and oversees their deployment in a complex environment. The systematic aspect refers to the range of techniques at the </a:t>
            </a:r>
            <a:r>
              <a:rPr lang="en-US" sz="1600" dirty="0" err="1" smtClean="0">
                <a:solidFill>
                  <a:srgbClr val="000000"/>
                </a:solidFill>
                <a:latin typeface="Arial" charset="0"/>
              </a:rPr>
              <a:t>informaticist’s</a:t>
            </a:r>
            <a:r>
              <a:rPr lang="en-US" sz="1600" dirty="0" smtClean="0">
                <a:solidFill>
                  <a:srgbClr val="000000"/>
                </a:solidFill>
                <a:latin typeface="Arial" charset="0"/>
              </a:rPr>
              <a:t> disposal</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A0075351-F46B-7946-B453-A4C974A4A767}" type="slidenum">
              <a:rPr lang="en-US"/>
              <a:pPr/>
              <a:t>30</a:t>
            </a:fld>
            <a:endParaRPr lang="en-US"/>
          </a:p>
        </p:txBody>
      </p:sp>
      <p:sp>
        <p:nvSpPr>
          <p:cNvPr id="60419" name="Rectangle 1"/>
          <p:cNvSpPr>
            <a:spLocks noGrp="1" noRot="1" noChangeAspect="1" noChangeArrowheads="1" noTextEdit="1"/>
          </p:cNvSpPr>
          <p:nvPr>
            <p:ph type="sldImg"/>
          </p:nvPr>
        </p:nvSpPr>
        <p:spPr>
          <a:ln/>
        </p:spPr>
      </p:sp>
      <p:sp>
        <p:nvSpPr>
          <p:cNvPr id="6042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Data standards are necessary for different information systems to be able to communicate. We see the power of communication standards everyday in the form of the internet technologies.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A0075351-F46B-7946-B453-A4C974A4A767}" type="slidenum">
              <a:rPr lang="en-US"/>
              <a:pPr/>
              <a:t>31</a:t>
            </a:fld>
            <a:endParaRPr lang="en-US"/>
          </a:p>
        </p:txBody>
      </p:sp>
      <p:sp>
        <p:nvSpPr>
          <p:cNvPr id="60419" name="Rectangle 1"/>
          <p:cNvSpPr>
            <a:spLocks noGrp="1" noRot="1" noChangeAspect="1" noChangeArrowheads="1" noTextEdit="1"/>
          </p:cNvSpPr>
          <p:nvPr>
            <p:ph type="sldImg"/>
          </p:nvPr>
        </p:nvSpPr>
        <p:spPr>
          <a:ln/>
        </p:spPr>
      </p:sp>
      <p:sp>
        <p:nvSpPr>
          <p:cNvPr id="6042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In public health, information management of immunizations is a mature science with a common way to express that a child has received immunizations.  We are progressing towards a common way to show that a child has received other health interventions, so that automated reminders can to be sent to case managers to prevent loss to follow up and promote other public health aims. </a:t>
            </a:r>
          </a:p>
          <a:p>
            <a:pPr eaLnBrk="1" hangingPunct="1">
              <a:lnSpc>
                <a:spcPct val="95000"/>
              </a:lnSpc>
              <a:spcBef>
                <a:spcPct val="0"/>
              </a:spcBef>
            </a:pPr>
            <a:endParaRPr lang="en-US" sz="1600" dirty="0" smtClean="0">
              <a:solidFill>
                <a:srgbClr val="000000"/>
              </a:solidFill>
              <a:latin typeface="Arial" charset="0"/>
            </a:endParaRPr>
          </a:p>
          <a:p>
            <a:pPr eaLnBrk="1" hangingPunct="1">
              <a:lnSpc>
                <a:spcPct val="95000"/>
              </a:lnSpc>
              <a:spcBef>
                <a:spcPct val="0"/>
              </a:spcBef>
            </a:pPr>
            <a:r>
              <a:rPr lang="en-US" sz="1600" dirty="0" smtClean="0">
                <a:solidFill>
                  <a:srgbClr val="000000"/>
                </a:solidFill>
                <a:latin typeface="Arial" charset="0"/>
              </a:rPr>
              <a:t>A solid understanding of case public health, is crucial to select data standards that balance expressiveness with the widest compatibility.</a:t>
            </a:r>
          </a:p>
          <a:p>
            <a:pPr eaLnBrk="1" hangingPunct="1">
              <a:lnSpc>
                <a:spcPct val="95000"/>
              </a:lnSpc>
              <a:spcBef>
                <a:spcPct val="0"/>
              </a:spcBef>
            </a:pPr>
            <a:r>
              <a:rPr lang="en-US" sz="1600" dirty="0" smtClean="0">
                <a:solidFill>
                  <a:srgbClr val="000000"/>
                </a:solidFill>
                <a:latin typeface="Arial" charset="0"/>
              </a:rPr>
              <a:t>This remains one of the pressing challenges confronting public health informatics</a:t>
            </a:r>
            <a:endParaRPr lang="en-US" sz="1600" dirty="0">
              <a:solidFill>
                <a:srgbClr val="000000"/>
              </a:solidFill>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CE55613-508E-D343-835D-35AAB549B971}" type="slidenum">
              <a:rPr lang="en-US"/>
              <a:pPr/>
              <a:t>32</a:t>
            </a:fld>
            <a:endParaRPr lang="en-US"/>
          </a:p>
        </p:txBody>
      </p:sp>
      <p:sp>
        <p:nvSpPr>
          <p:cNvPr id="54275" name="Rectangle 1"/>
          <p:cNvSpPr>
            <a:spLocks noGrp="1" noRot="1" noChangeAspect="1" noChangeArrowheads="1" noTextEdit="1"/>
          </p:cNvSpPr>
          <p:nvPr>
            <p:ph type="sldImg"/>
          </p:nvPr>
        </p:nvSpPr>
        <p:spPr>
          <a:ln/>
        </p:spPr>
      </p:sp>
      <p:sp>
        <p:nvSpPr>
          <p:cNvPr id="5427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To further illustrate an informatics approach, let’s take an example from Maternal and Child Health, referral management. </a:t>
            </a: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CE55613-508E-D343-835D-35AAB549B971}" type="slidenum">
              <a:rPr lang="en-US"/>
              <a:pPr/>
              <a:t>33</a:t>
            </a:fld>
            <a:endParaRPr lang="en-US"/>
          </a:p>
        </p:txBody>
      </p:sp>
      <p:sp>
        <p:nvSpPr>
          <p:cNvPr id="54275" name="Rectangle 1"/>
          <p:cNvSpPr>
            <a:spLocks noGrp="1" noRot="1" noChangeAspect="1" noChangeArrowheads="1" noTextEdit="1"/>
          </p:cNvSpPr>
          <p:nvPr>
            <p:ph type="sldImg"/>
          </p:nvPr>
        </p:nvSpPr>
        <p:spPr>
          <a:ln/>
        </p:spPr>
      </p:sp>
      <p:sp>
        <p:nvSpPr>
          <p:cNvPr id="5427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Suppose that a child with special health needs will need to see several clinical and child health specialists; these specialists might include audiologists, speech therapists, early intervention specialists, neurologists, mental health specialists, and so on. </a:t>
            </a:r>
            <a:endParaRPr lang="en-US" dirty="0" smtClean="0">
              <a:latin typeface="Times New Roman" charset="0"/>
            </a:endParaRPr>
          </a:p>
          <a:p>
            <a:pPr eaLnBrk="1" hangingPunct="1">
              <a:lnSpc>
                <a:spcPct val="95000"/>
              </a:lnSpc>
              <a:spcBef>
                <a:spcPct val="0"/>
              </a:spcBef>
            </a:pPr>
            <a:endParaRPr lang="en-US" sz="1600" dirty="0">
              <a:solidFill>
                <a:srgbClr val="000000"/>
              </a:solidFill>
              <a:latin typeface="Arial" charset="0"/>
            </a:endParaRP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CE55613-508E-D343-835D-35AAB549B971}" type="slidenum">
              <a:rPr lang="en-US"/>
              <a:pPr/>
              <a:t>34</a:t>
            </a:fld>
            <a:endParaRPr lang="en-US"/>
          </a:p>
        </p:txBody>
      </p:sp>
      <p:sp>
        <p:nvSpPr>
          <p:cNvPr id="54275" name="Rectangle 1"/>
          <p:cNvSpPr>
            <a:spLocks noGrp="1" noRot="1" noChangeAspect="1" noChangeArrowheads="1" noTextEdit="1"/>
          </p:cNvSpPr>
          <p:nvPr>
            <p:ph type="sldImg"/>
          </p:nvPr>
        </p:nvSpPr>
        <p:spPr>
          <a:ln/>
        </p:spPr>
      </p:sp>
      <p:sp>
        <p:nvSpPr>
          <p:cNvPr id="5427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The referring physician makes all of these referrals for the child, but doesn’t the time or resources to to learn the outcome of the referral or to determine the child’s progress</a:t>
            </a:r>
            <a:endParaRPr lang="en-US" sz="1600" dirty="0" smtClean="0">
              <a:latin typeface="Times New Roman"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CE55613-508E-D343-835D-35AAB549B971}" type="slidenum">
              <a:rPr lang="en-US"/>
              <a:pPr/>
              <a:t>35</a:t>
            </a:fld>
            <a:endParaRPr lang="en-US"/>
          </a:p>
        </p:txBody>
      </p:sp>
      <p:sp>
        <p:nvSpPr>
          <p:cNvPr id="54275" name="Rectangle 1"/>
          <p:cNvSpPr>
            <a:spLocks noGrp="1" noRot="1" noChangeAspect="1" noChangeArrowheads="1" noTextEdit="1"/>
          </p:cNvSpPr>
          <p:nvPr>
            <p:ph type="sldImg"/>
          </p:nvPr>
        </p:nvSpPr>
        <p:spPr>
          <a:ln/>
        </p:spPr>
      </p:sp>
      <p:sp>
        <p:nvSpPr>
          <p:cNvPr id="5427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This difficulty in managing the referrals is not limited to the primary care physician. Other professionals involved in the care of the child may have difficulty determining what services the child has already received. A holistic view of the child’s care can inform and improve treatment.</a:t>
            </a: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CE55613-508E-D343-835D-35AAB549B971}" type="slidenum">
              <a:rPr lang="en-US"/>
              <a:pPr/>
              <a:t>36</a:t>
            </a:fld>
            <a:endParaRPr lang="en-US"/>
          </a:p>
        </p:txBody>
      </p:sp>
      <p:sp>
        <p:nvSpPr>
          <p:cNvPr id="54275" name="Rectangle 1"/>
          <p:cNvSpPr>
            <a:spLocks noGrp="1" noRot="1" noChangeAspect="1" noChangeArrowheads="1" noTextEdit="1"/>
          </p:cNvSpPr>
          <p:nvPr>
            <p:ph type="sldImg"/>
          </p:nvPr>
        </p:nvSpPr>
        <p:spPr>
          <a:ln/>
        </p:spPr>
      </p:sp>
      <p:sp>
        <p:nvSpPr>
          <p:cNvPr id="5427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A case manager or physician may have limited means figure out what services, if any, the child has received.</a:t>
            </a:r>
          </a:p>
          <a:p>
            <a:pPr eaLnBrk="1" hangingPunct="1">
              <a:lnSpc>
                <a:spcPct val="95000"/>
              </a:lnSpc>
              <a:spcBef>
                <a:spcPct val="0"/>
              </a:spcBef>
            </a:pPr>
            <a:r>
              <a:rPr lang="en-US" sz="1600" dirty="0" smtClean="0">
                <a:solidFill>
                  <a:srgbClr val="000000"/>
                </a:solidFill>
                <a:latin typeface="Arial" charset="0"/>
              </a:rPr>
              <a:t>The case manager or physician may need to rely on telephone, fax, </a:t>
            </a:r>
            <a:endParaRPr lang="en-US" sz="1600" dirty="0" smtClean="0">
              <a:latin typeface="Times New Roman" charset="0"/>
            </a:endParaRP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CE55613-508E-D343-835D-35AAB549B971}" type="slidenum">
              <a:rPr lang="en-US"/>
              <a:pPr/>
              <a:t>37</a:t>
            </a:fld>
            <a:endParaRPr lang="en-US"/>
          </a:p>
        </p:txBody>
      </p:sp>
      <p:sp>
        <p:nvSpPr>
          <p:cNvPr id="54275" name="Rectangle 1"/>
          <p:cNvSpPr>
            <a:spLocks noGrp="1" noRot="1" noChangeAspect="1" noChangeArrowheads="1" noTextEdit="1"/>
          </p:cNvSpPr>
          <p:nvPr>
            <p:ph type="sldImg"/>
          </p:nvPr>
        </p:nvSpPr>
        <p:spPr>
          <a:ln/>
        </p:spPr>
      </p:sp>
      <p:sp>
        <p:nvSpPr>
          <p:cNvPr id="5427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 or other asynchronous means.</a:t>
            </a: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CE55613-508E-D343-835D-35AAB549B971}" type="slidenum">
              <a:rPr lang="en-US"/>
              <a:pPr/>
              <a:t>38</a:t>
            </a:fld>
            <a:endParaRPr lang="en-US"/>
          </a:p>
        </p:txBody>
      </p:sp>
      <p:sp>
        <p:nvSpPr>
          <p:cNvPr id="54275" name="Rectangle 1"/>
          <p:cNvSpPr>
            <a:spLocks noGrp="1" noRot="1" noChangeAspect="1" noChangeArrowheads="1" noTextEdit="1"/>
          </p:cNvSpPr>
          <p:nvPr>
            <p:ph type="sldImg"/>
          </p:nvPr>
        </p:nvSpPr>
        <p:spPr>
          <a:ln/>
        </p:spPr>
      </p:sp>
      <p:sp>
        <p:nvSpPr>
          <p:cNvPr id="5427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One way to overcome this is to create a single point of reference for authorized users.</a:t>
            </a:r>
          </a:p>
          <a:p>
            <a:pPr eaLnBrk="1" hangingPunct="1">
              <a:lnSpc>
                <a:spcPct val="95000"/>
              </a:lnSpc>
              <a:spcBef>
                <a:spcPct val="0"/>
              </a:spcBef>
            </a:pPr>
            <a:r>
              <a:rPr lang="en-US" sz="1600" dirty="0" smtClean="0">
                <a:solidFill>
                  <a:srgbClr val="000000"/>
                </a:solidFill>
                <a:latin typeface="Arial" charset="0"/>
              </a:rPr>
              <a:t>At each point of care, the provider and staff may enter relevant information into the  electronic health record, </a:t>
            </a:r>
            <a:r>
              <a:rPr lang="en-US" sz="1600" b="1" dirty="0" smtClean="0">
                <a:solidFill>
                  <a:srgbClr val="000000"/>
                </a:solidFill>
                <a:latin typeface="Arial" charset="0"/>
              </a:rPr>
              <a:t> </a:t>
            </a:r>
            <a:r>
              <a:rPr lang="en-US" sz="1600" dirty="0" smtClean="0">
                <a:solidFill>
                  <a:srgbClr val="000000"/>
                </a:solidFill>
                <a:latin typeface="Arial" charset="0"/>
              </a:rPr>
              <a:t>practice management system or registry. </a:t>
            </a:r>
          </a:p>
          <a:p>
            <a:pPr eaLnBrk="1" hangingPunct="1">
              <a:lnSpc>
                <a:spcPct val="95000"/>
              </a:lnSpc>
              <a:spcBef>
                <a:spcPct val="0"/>
              </a:spcBef>
            </a:pPr>
            <a:r>
              <a:rPr lang="en-US" sz="1600" dirty="0" smtClean="0">
                <a:solidFill>
                  <a:srgbClr val="000000"/>
                </a:solidFill>
                <a:latin typeface="Arial" charset="0"/>
              </a:rPr>
              <a:t>The information entered at each point of care may be synchronized over a network, so that the case manager has all the information collected in one place</a:t>
            </a:r>
            <a:endParaRPr lang="en-US" sz="1600" dirty="0">
              <a:solidFill>
                <a:srgbClr val="000000"/>
              </a:solidFill>
              <a:latin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CE55613-508E-D343-835D-35AAB549B971}" type="slidenum">
              <a:rPr lang="en-US"/>
              <a:pPr/>
              <a:t>39</a:t>
            </a:fld>
            <a:endParaRPr lang="en-US"/>
          </a:p>
        </p:txBody>
      </p:sp>
      <p:sp>
        <p:nvSpPr>
          <p:cNvPr id="54275" name="Rectangle 1"/>
          <p:cNvSpPr>
            <a:spLocks noGrp="1" noRot="1" noChangeAspect="1" noChangeArrowheads="1" noTextEdit="1"/>
          </p:cNvSpPr>
          <p:nvPr>
            <p:ph type="sldImg"/>
          </p:nvPr>
        </p:nvSpPr>
        <p:spPr>
          <a:ln/>
        </p:spPr>
      </p:sp>
      <p:sp>
        <p:nvSpPr>
          <p:cNvPr id="5427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However, this approach becomes truly powerful when the information exchange is bi-directional:</a:t>
            </a:r>
          </a:p>
          <a:p>
            <a:pPr eaLnBrk="1" hangingPunct="1">
              <a:lnSpc>
                <a:spcPct val="95000"/>
              </a:lnSpc>
              <a:spcBef>
                <a:spcPct val="0"/>
              </a:spcBef>
            </a:pPr>
            <a:r>
              <a:rPr lang="en-US" sz="1600" dirty="0" smtClean="0">
                <a:solidFill>
                  <a:srgbClr val="000000"/>
                </a:solidFill>
                <a:latin typeface="Arial" charset="0"/>
              </a:rPr>
              <a:t>Information entered in one location can then automatically be visible in other locations so long as those users are authorized to view the information.</a:t>
            </a:r>
          </a:p>
          <a:p>
            <a:pPr eaLnBrk="1" hangingPunct="1">
              <a:lnSpc>
                <a:spcPct val="95000"/>
              </a:lnSpc>
              <a:spcBef>
                <a:spcPct val="0"/>
              </a:spcBef>
            </a:pPr>
            <a:r>
              <a:rPr lang="en-US" sz="1600" dirty="0" smtClean="0">
                <a:solidFill>
                  <a:srgbClr val="000000"/>
                </a:solidFill>
                <a:latin typeface="Arial" charset="0"/>
              </a:rPr>
              <a:t>Such an approach has the potential to reduce data entry and data entry errors.</a:t>
            </a:r>
          </a:p>
          <a:p>
            <a:pPr defTabSz="924458" eaLnBrk="1" hangingPunct="1">
              <a:lnSpc>
                <a:spcPct val="95000"/>
              </a:lnSpc>
              <a:spcBef>
                <a:spcPct val="0"/>
              </a:spcBef>
              <a:defRPr/>
            </a:pPr>
            <a:r>
              <a:rPr lang="en-US" sz="1600" dirty="0" smtClean="0">
                <a:solidFill>
                  <a:srgbClr val="000000"/>
                </a:solidFill>
                <a:latin typeface="Arial" charset="0"/>
              </a:rPr>
              <a:t>More importantly, it helps the case manager gain a better picture of the services that the child has or has not received. All of this helps to improve care of the child, and improve population health at the aggregate level.</a:t>
            </a: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7DE66E11-AC0C-2D4D-BB9F-9F6E8DAC1D9A}" type="slidenum">
              <a:rPr lang="en-US"/>
              <a:pPr/>
              <a:t>4</a:t>
            </a:fld>
            <a:endParaRPr lang="en-US"/>
          </a:p>
        </p:txBody>
      </p:sp>
      <p:sp>
        <p:nvSpPr>
          <p:cNvPr id="21507" name="Rectangle 1"/>
          <p:cNvSpPr>
            <a:spLocks noGrp="1" noRot="1" noChangeAspect="1" noChangeArrowheads="1" noTextEdit="1"/>
          </p:cNvSpPr>
          <p:nvPr>
            <p:ph type="sldImg"/>
          </p:nvPr>
        </p:nvSpPr>
        <p:spPr>
          <a:ln/>
        </p:spPr>
      </p:sp>
      <p:sp>
        <p:nvSpPr>
          <p:cNvPr id="21508"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First, I would like to introduce the </a:t>
            </a:r>
            <a:r>
              <a:rPr lang="en-US" sz="1600" dirty="0">
                <a:solidFill>
                  <a:srgbClr val="000000"/>
                </a:solidFill>
                <a:latin typeface="Arial" charset="0"/>
              </a:rPr>
              <a:t>Data, Information, and Knowledge </a:t>
            </a:r>
            <a:r>
              <a:rPr lang="en-US" sz="1600" dirty="0" smtClean="0">
                <a:solidFill>
                  <a:srgbClr val="000000"/>
                </a:solidFill>
                <a:latin typeface="Arial" charset="0"/>
              </a:rPr>
              <a:t>hierarchy. This division </a:t>
            </a:r>
            <a:r>
              <a:rPr lang="en-US" sz="1600" dirty="0">
                <a:solidFill>
                  <a:srgbClr val="000000"/>
                </a:solidFill>
                <a:latin typeface="Arial" charset="0"/>
              </a:rPr>
              <a:t>is not universal to informatics,</a:t>
            </a:r>
            <a:r>
              <a:rPr lang="en-US" sz="1600" dirty="0" smtClean="0">
                <a:solidFill>
                  <a:srgbClr val="000000"/>
                </a:solidFill>
                <a:latin typeface="Arial" charset="0"/>
              </a:rPr>
              <a:t> it helps frame approaches to problems in  the field . While </a:t>
            </a:r>
            <a:r>
              <a:rPr lang="en-US" sz="1600" dirty="0">
                <a:solidFill>
                  <a:srgbClr val="000000"/>
                </a:solidFill>
                <a:latin typeface="Arial" charset="0"/>
              </a:rPr>
              <a:t>these three terms, data, information, and knowledge, have similar meanings in common usage, this framework introduces more fine-grained</a:t>
            </a:r>
            <a:r>
              <a:rPr lang="en-US" sz="1600" dirty="0" smtClean="0">
                <a:solidFill>
                  <a:srgbClr val="000000"/>
                </a:solidFill>
                <a:latin typeface="Arial" charset="0"/>
              </a:rPr>
              <a:t> distinctions.</a:t>
            </a:r>
            <a:endParaRPr lang="en-US" sz="1600" dirty="0">
              <a:solidFill>
                <a:srgbClr val="000000"/>
              </a:solidFill>
              <a:latin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CE55613-508E-D343-835D-35AAB549B971}" type="slidenum">
              <a:rPr lang="en-US"/>
              <a:pPr/>
              <a:t>40</a:t>
            </a:fld>
            <a:endParaRPr lang="en-US"/>
          </a:p>
        </p:txBody>
      </p:sp>
      <p:sp>
        <p:nvSpPr>
          <p:cNvPr id="54275" name="Rectangle 1"/>
          <p:cNvSpPr>
            <a:spLocks noGrp="1" noRot="1" noChangeAspect="1" noChangeArrowheads="1" noTextEdit="1"/>
          </p:cNvSpPr>
          <p:nvPr>
            <p:ph type="sldImg"/>
          </p:nvPr>
        </p:nvSpPr>
        <p:spPr>
          <a:ln/>
        </p:spPr>
      </p:sp>
      <p:sp>
        <p:nvSpPr>
          <p:cNvPr id="5427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smtClean="0">
                <a:solidFill>
                  <a:srgbClr val="000000"/>
                </a:solidFill>
                <a:latin typeface="Arial" charset="0"/>
              </a:rPr>
              <a:t>To sum</a:t>
            </a:r>
            <a:r>
              <a:rPr lang="en-US" sz="1600" baseline="0" smtClean="0">
                <a:solidFill>
                  <a:srgbClr val="000000"/>
                </a:solidFill>
                <a:latin typeface="Arial" charset="0"/>
              </a:rPr>
              <a:t> up,</a:t>
            </a:r>
            <a:endParaRPr lang="en-US" sz="1600" dirty="0" smtClean="0">
              <a:solidFill>
                <a:srgbClr val="000000"/>
              </a:solidFill>
              <a:latin typeface="Arial" charset="0"/>
            </a:endParaRP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86F97166-4664-EE4C-9BA2-984A95C2B2DE}" type="slidenum">
              <a:rPr lang="en-US"/>
              <a:pPr/>
              <a:t>41</a:t>
            </a:fld>
            <a:endParaRPr lang="en-US"/>
          </a:p>
        </p:txBody>
      </p:sp>
      <p:sp>
        <p:nvSpPr>
          <p:cNvPr id="68611" name="Rectangle 1"/>
          <p:cNvSpPr>
            <a:spLocks noGrp="1" noRot="1" noChangeAspect="1" noChangeArrowheads="1" noTextEdit="1"/>
          </p:cNvSpPr>
          <p:nvPr>
            <p:ph type="sldImg"/>
          </p:nvPr>
        </p:nvSpPr>
        <p:spPr>
          <a:ln/>
        </p:spPr>
      </p:sp>
      <p:sp>
        <p:nvSpPr>
          <p:cNvPr id="68612"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724BB5E9-9D29-3A43-B4E4-BB0A9EAA8307}" type="slidenum">
              <a:rPr lang="en-US"/>
              <a:pPr/>
              <a:t>5</a:t>
            </a:fld>
            <a:endParaRPr lang="en-US"/>
          </a:p>
        </p:txBody>
      </p:sp>
      <p:sp>
        <p:nvSpPr>
          <p:cNvPr id="23555" name="Rectangle 1"/>
          <p:cNvSpPr>
            <a:spLocks noGrp="1" noRot="1" noChangeAspect="1" noChangeArrowheads="1" noTextEdit="1"/>
          </p:cNvSpPr>
          <p:nvPr>
            <p:ph type="sldImg"/>
          </p:nvPr>
        </p:nvSpPr>
        <p:spPr>
          <a:ln/>
        </p:spPr>
      </p:sp>
      <p:sp>
        <p:nvSpPr>
          <p:cNvPr id="2355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a:solidFill>
                  <a:srgbClr val="000000"/>
                </a:solidFill>
                <a:latin typeface="Arial" charset="0"/>
              </a:rPr>
              <a:t>Data lives at the first level, data comprises the smallest unit of information.</a:t>
            </a:r>
            <a:r>
              <a:rPr lang="en-US" sz="1600" dirty="0" smtClean="0">
                <a:solidFill>
                  <a:srgbClr val="000000"/>
                </a:solidFill>
                <a:latin typeface="Arial" charset="0"/>
              </a:rPr>
              <a:t> Examples of data include </a:t>
            </a:r>
            <a:r>
              <a:rPr lang="en-US" sz="1600" dirty="0" err="1" smtClean="0">
                <a:solidFill>
                  <a:srgbClr val="000000"/>
                </a:solidFill>
                <a:latin typeface="Arial" charset="0"/>
              </a:rPr>
              <a:t>Likert</a:t>
            </a:r>
            <a:r>
              <a:rPr lang="en-US" sz="1600" dirty="0" smtClean="0">
                <a:solidFill>
                  <a:srgbClr val="000000"/>
                </a:solidFill>
                <a:latin typeface="Arial" charset="0"/>
              </a:rPr>
              <a:t> </a:t>
            </a:r>
            <a:r>
              <a:rPr lang="en-US" sz="1600" dirty="0">
                <a:solidFill>
                  <a:srgbClr val="000000"/>
                </a:solidFill>
                <a:latin typeface="Arial" charset="0"/>
              </a:rPr>
              <a:t>ratings</a:t>
            </a:r>
            <a:r>
              <a:rPr lang="en-US" sz="1600" dirty="0" smtClean="0">
                <a:solidFill>
                  <a:srgbClr val="000000"/>
                </a:solidFill>
                <a:latin typeface="Arial" charset="0"/>
              </a:rPr>
              <a:t> collected from surveys,  vital signs collected from a patient encounter, or other </a:t>
            </a:r>
            <a:r>
              <a:rPr lang="en-US" sz="1600" dirty="0">
                <a:solidFill>
                  <a:srgbClr val="000000"/>
                </a:solidFill>
                <a:latin typeface="Arial" charset="0"/>
              </a:rPr>
              <a:t>observable </a:t>
            </a:r>
            <a:r>
              <a:rPr lang="en-US" sz="1600" dirty="0" smtClean="0">
                <a:solidFill>
                  <a:srgbClr val="000000"/>
                </a:solidFill>
                <a:latin typeface="Arial" charset="0"/>
              </a:rPr>
              <a:t>phenomena read off of instruments. </a:t>
            </a:r>
          </a:p>
          <a:p>
            <a:pPr eaLnBrk="1" hangingPunct="1">
              <a:lnSpc>
                <a:spcPct val="95000"/>
              </a:lnSpc>
              <a:spcBef>
                <a:spcPct val="0"/>
              </a:spcBef>
            </a:pPr>
            <a:r>
              <a:rPr lang="en-US" sz="1600" dirty="0" smtClean="0">
                <a:solidFill>
                  <a:srgbClr val="000000"/>
                </a:solidFill>
                <a:latin typeface="Arial" charset="0"/>
              </a:rPr>
              <a:t>By </a:t>
            </a:r>
            <a:r>
              <a:rPr lang="en-US" sz="1600" dirty="0">
                <a:solidFill>
                  <a:srgbClr val="000000"/>
                </a:solidFill>
                <a:latin typeface="Arial" charset="0"/>
              </a:rPr>
              <a:t>themselves sets of data may have limited use.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82A2E662-F135-6E47-A002-A6FAF70A8774}" type="slidenum">
              <a:rPr lang="en-US"/>
              <a:pPr/>
              <a:t>6</a:t>
            </a:fld>
            <a:endParaRPr lang="en-US"/>
          </a:p>
        </p:txBody>
      </p:sp>
      <p:sp>
        <p:nvSpPr>
          <p:cNvPr id="25603" name="Rectangle 1"/>
          <p:cNvSpPr>
            <a:spLocks noGrp="1" noRot="1" noChangeAspect="1" noChangeArrowheads="1" noTextEdit="1"/>
          </p:cNvSpPr>
          <p:nvPr>
            <p:ph type="sldImg"/>
          </p:nvPr>
        </p:nvSpPr>
        <p:spPr>
          <a:ln/>
        </p:spPr>
      </p:sp>
      <p:sp>
        <p:nvSpPr>
          <p:cNvPr id="25604"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So here is an example: </a:t>
            </a:r>
            <a:r>
              <a:rPr lang="en-US" sz="1600" dirty="0">
                <a:solidFill>
                  <a:srgbClr val="000000"/>
                </a:solidFill>
                <a:latin typeface="Arial" charset="0"/>
              </a:rPr>
              <a:t>a collection of</a:t>
            </a:r>
            <a:r>
              <a:rPr lang="en-US" sz="1600" dirty="0" smtClean="0">
                <a:solidFill>
                  <a:srgbClr val="000000"/>
                </a:solidFill>
                <a:latin typeface="Arial" charset="0"/>
              </a:rPr>
              <a:t> </a:t>
            </a:r>
            <a:r>
              <a:rPr lang="en-US" sz="1600" dirty="0" err="1" smtClean="0">
                <a:solidFill>
                  <a:srgbClr val="000000"/>
                </a:solidFill>
                <a:latin typeface="Arial" charset="0"/>
              </a:rPr>
              <a:t>x</a:t>
            </a:r>
            <a:r>
              <a:rPr lang="en-US" sz="1600" dirty="0" smtClean="0">
                <a:solidFill>
                  <a:srgbClr val="000000"/>
                </a:solidFill>
                <a:latin typeface="Arial" charset="0"/>
              </a:rPr>
              <a:t> and </a:t>
            </a:r>
            <a:r>
              <a:rPr lang="en-US" sz="1600" dirty="0" err="1" smtClean="0">
                <a:solidFill>
                  <a:srgbClr val="000000"/>
                </a:solidFill>
                <a:latin typeface="Arial" charset="0"/>
              </a:rPr>
              <a:t>y</a:t>
            </a:r>
            <a:r>
              <a:rPr lang="en-US" sz="1600" dirty="0" smtClean="0">
                <a:solidFill>
                  <a:srgbClr val="000000"/>
                </a:solidFill>
                <a:latin typeface="Arial" charset="0"/>
              </a:rPr>
              <a:t> values that </a:t>
            </a:r>
            <a:r>
              <a:rPr lang="en-US" sz="1600" dirty="0">
                <a:solidFill>
                  <a:srgbClr val="000000"/>
                </a:solidFill>
                <a:latin typeface="Arial" charset="0"/>
              </a:rPr>
              <a:t>have little </a:t>
            </a:r>
            <a:r>
              <a:rPr lang="en-US" sz="1600" dirty="0" smtClean="0">
                <a:solidFill>
                  <a:srgbClr val="000000"/>
                </a:solidFill>
                <a:latin typeface="Arial" charset="0"/>
              </a:rPr>
              <a:t>meaning intrinsically.</a:t>
            </a:r>
            <a:endParaRPr lang="en-US" sz="1600" dirty="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A920D32B-F1AD-A44A-9D78-D05CC27E65CC}" type="slidenum">
              <a:rPr lang="en-US"/>
              <a:pPr/>
              <a:t>7</a:t>
            </a:fld>
            <a:endParaRPr lang="en-US"/>
          </a:p>
        </p:txBody>
      </p:sp>
      <p:sp>
        <p:nvSpPr>
          <p:cNvPr id="29699" name="Rectangle 1"/>
          <p:cNvSpPr>
            <a:spLocks noGrp="1" noRot="1" noChangeAspect="1" noChangeArrowheads="1" noTextEdit="1"/>
          </p:cNvSpPr>
          <p:nvPr>
            <p:ph type="sldImg"/>
          </p:nvPr>
        </p:nvSpPr>
        <p:spPr>
          <a:ln/>
        </p:spPr>
      </p:sp>
      <p:sp>
        <p:nvSpPr>
          <p:cNvPr id="29700"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When </a:t>
            </a:r>
            <a:r>
              <a:rPr lang="en-US" sz="1600" dirty="0">
                <a:solidFill>
                  <a:srgbClr val="000000"/>
                </a:solidFill>
                <a:latin typeface="Arial" charset="0"/>
              </a:rPr>
              <a:t>we plot those points on a map, meaning emerges. This is information</a:t>
            </a:r>
            <a:r>
              <a:rPr lang="en-US" sz="1600" dirty="0" smtClean="0">
                <a:solidFill>
                  <a:srgbClr val="000000"/>
                </a:solidFill>
                <a:latin typeface="Arial" charset="0"/>
              </a:rPr>
              <a:t>. Depicted here is a map of the </a:t>
            </a:r>
            <a:r>
              <a:rPr lang="en-US" sz="1600" dirty="0" err="1" smtClean="0">
                <a:solidFill>
                  <a:srgbClr val="000000"/>
                </a:solidFill>
                <a:latin typeface="Arial" charset="0"/>
              </a:rPr>
              <a:t>Soho</a:t>
            </a:r>
            <a:r>
              <a:rPr lang="en-US" sz="1600" dirty="0" smtClean="0">
                <a:solidFill>
                  <a:srgbClr val="000000"/>
                </a:solidFill>
                <a:latin typeface="Arial" charset="0"/>
              </a:rPr>
              <a:t> area of London circa 1854. </a:t>
            </a:r>
          </a:p>
          <a:p>
            <a:pPr eaLnBrk="1" hangingPunct="1">
              <a:lnSpc>
                <a:spcPct val="95000"/>
              </a:lnSpc>
              <a:spcBef>
                <a:spcPct val="0"/>
              </a:spcBef>
            </a:pPr>
            <a:r>
              <a:rPr lang="en-US" sz="1600" dirty="0" smtClean="0">
                <a:solidFill>
                  <a:srgbClr val="000000"/>
                </a:solidFill>
                <a:latin typeface="Arial" charset="0"/>
              </a:rPr>
              <a:t>The x and y values on the previous</a:t>
            </a:r>
            <a:r>
              <a:rPr lang="en-US" sz="1600" baseline="0" dirty="0" smtClean="0">
                <a:solidFill>
                  <a:srgbClr val="000000"/>
                </a:solidFill>
                <a:latin typeface="Arial" charset="0"/>
              </a:rPr>
              <a:t> slide represent mortalities associated with cholera.</a:t>
            </a:r>
          </a:p>
          <a:p>
            <a:pPr eaLnBrk="1" hangingPunct="1">
              <a:lnSpc>
                <a:spcPct val="95000"/>
              </a:lnSpc>
              <a:spcBef>
                <a:spcPct val="0"/>
              </a:spcBef>
            </a:pPr>
            <a:r>
              <a:rPr lang="en-US" sz="1600" dirty="0" smtClean="0">
                <a:solidFill>
                  <a:srgbClr val="000000"/>
                </a:solidFill>
                <a:latin typeface="Arial" charset="0"/>
              </a:rPr>
              <a:t>The map shows a trend toward greater mortality around the area around the Broad Street water</a:t>
            </a:r>
            <a:r>
              <a:rPr lang="en-US" sz="1600" baseline="0" dirty="0" smtClean="0">
                <a:solidFill>
                  <a:srgbClr val="000000"/>
                </a:solidFill>
                <a:latin typeface="Arial" charset="0"/>
              </a:rPr>
              <a:t> pump</a:t>
            </a:r>
            <a:r>
              <a:rPr lang="en-US" sz="1600" dirty="0" smtClean="0">
                <a:solidFill>
                  <a:srgbClr val="000000"/>
                </a:solidFill>
                <a:latin typeface="Arial" charset="0"/>
              </a:rPr>
              <a:t>. </a:t>
            </a:r>
            <a:endParaRPr lang="en-US" dirty="0" smtClean="0">
              <a:latin typeface="Times New Roman" charset="0"/>
            </a:endParaRP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DD7314F-DE43-0B4C-8C04-6ACEB06F1F7C}" type="slidenum">
              <a:rPr lang="en-US"/>
              <a:pPr/>
              <a:t>8</a:t>
            </a:fld>
            <a:endParaRPr lang="en-US"/>
          </a:p>
        </p:txBody>
      </p:sp>
      <p:sp>
        <p:nvSpPr>
          <p:cNvPr id="33795" name="Rectangle 1"/>
          <p:cNvSpPr>
            <a:spLocks noGrp="1" noRot="1" noChangeAspect="1" noChangeArrowheads="1" noTextEdit="1"/>
          </p:cNvSpPr>
          <p:nvPr>
            <p:ph type="sldImg"/>
          </p:nvPr>
        </p:nvSpPr>
        <p:spPr>
          <a:ln/>
        </p:spPr>
      </p:sp>
      <p:sp>
        <p:nvSpPr>
          <p:cNvPr id="33796"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solidFill>
                  <a:srgbClr val="000000"/>
                </a:solidFill>
                <a:latin typeface="Arial" charset="0"/>
              </a:rPr>
              <a:t>Knowledge is usually defined as translating information to action. </a:t>
            </a:r>
          </a:p>
          <a:p>
            <a:pPr eaLnBrk="1" hangingPunct="1">
              <a:lnSpc>
                <a:spcPct val="95000"/>
              </a:lnSpc>
              <a:spcBef>
                <a:spcPct val="0"/>
              </a:spcBef>
            </a:pPr>
            <a:r>
              <a:rPr lang="en-US" sz="1600" dirty="0" smtClean="0">
                <a:solidFill>
                  <a:srgbClr val="000000"/>
                </a:solidFill>
                <a:latin typeface="Arial" charset="0"/>
              </a:rPr>
              <a:t>In the previous</a:t>
            </a:r>
            <a:r>
              <a:rPr lang="en-US" sz="1600" baseline="0" dirty="0" smtClean="0">
                <a:solidFill>
                  <a:srgbClr val="000000"/>
                </a:solidFill>
                <a:latin typeface="Arial" charset="0"/>
              </a:rPr>
              <a:t> example, knowledge could be the decision to disable the Broad Street water pump.</a:t>
            </a:r>
            <a:endParaRPr lang="en-US" sz="1600" dirty="0" smtClean="0">
              <a:solidFill>
                <a:srgbClr val="000000"/>
              </a:solidFill>
              <a:latin typeface="Arial" charset="0"/>
            </a:endParaRPr>
          </a:p>
          <a:p>
            <a:pPr eaLnBrk="1" hangingPunct="1">
              <a:lnSpc>
                <a:spcPct val="95000"/>
              </a:lnSpc>
              <a:spcBef>
                <a:spcPct val="0"/>
              </a:spcBef>
            </a:pPr>
            <a:r>
              <a:rPr lang="en-US" sz="1600" dirty="0" smtClean="0">
                <a:solidFill>
                  <a:srgbClr val="000000"/>
                </a:solidFill>
                <a:latin typeface="Arial" charset="0"/>
              </a:rPr>
              <a:t>In </a:t>
            </a:r>
            <a:r>
              <a:rPr lang="en-US" sz="1600" dirty="0">
                <a:solidFill>
                  <a:srgbClr val="000000"/>
                </a:solidFill>
                <a:latin typeface="Arial" charset="0"/>
              </a:rPr>
              <a:t>the public health context, </a:t>
            </a:r>
            <a:r>
              <a:rPr lang="en-US" sz="1600" dirty="0" smtClean="0">
                <a:solidFill>
                  <a:srgbClr val="000000"/>
                </a:solidFill>
                <a:latin typeface="Arial" charset="0"/>
              </a:rPr>
              <a:t>knowledge is the result of accumulating and synthesizing information, such as the a constellation of studies that support the same finding. When information has  been coalesced into a body of knowledge, an evidence base can be formed which can inform care protocols or policies that shape how public health is practiced in the field.</a:t>
            </a:r>
          </a:p>
          <a:p>
            <a:pPr eaLnBrk="1" hangingPunct="1">
              <a:lnSpc>
                <a:spcPct val="95000"/>
              </a:lnSpc>
              <a:spcBef>
                <a:spcPct val="0"/>
              </a:spcBef>
            </a:pPr>
            <a:endParaRPr lang="en-US" sz="1600" dirty="0" smtClean="0">
              <a:solidFill>
                <a:srgbClr val="000000"/>
              </a:solidFill>
              <a:latin typeface="Arial" charset="0"/>
            </a:endParaRPr>
          </a:p>
          <a:p>
            <a:pPr eaLnBrk="1" hangingPunct="1">
              <a:lnSpc>
                <a:spcPct val="95000"/>
              </a:lnSpc>
              <a:spcBef>
                <a:spcPct val="0"/>
              </a:spcBef>
            </a:pPr>
            <a:r>
              <a:rPr lang="en-US" sz="1600" dirty="0" smtClean="0">
                <a:solidFill>
                  <a:srgbClr val="000000"/>
                </a:solidFill>
                <a:latin typeface="Arial" charset="0"/>
              </a:rPr>
              <a:t>This body of knowledge can generate new questions, and consequently a new cycle of data collection and interpretation may begin anew. </a:t>
            </a:r>
          </a:p>
          <a:p>
            <a:pPr eaLnBrk="1" hangingPunct="1">
              <a:lnSpc>
                <a:spcPct val="95000"/>
              </a:lnSpc>
              <a:spcBef>
                <a:spcPct val="0"/>
              </a:spcBef>
            </a:pPr>
            <a:endParaRPr lang="en-US" sz="1600" dirty="0" smtClean="0">
              <a:solidFill>
                <a:srgbClr val="000000"/>
              </a:solidFill>
              <a:latin typeface="Arial" charset="0"/>
            </a:endParaRPr>
          </a:p>
          <a:p>
            <a:pPr eaLnBrk="1" hangingPunct="1">
              <a:lnSpc>
                <a:spcPct val="95000"/>
              </a:lnSpc>
              <a:spcBef>
                <a:spcPct val="0"/>
              </a:spcBef>
            </a:pPr>
            <a:endParaRPr lang="en-US" sz="1600" dirty="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313955A3-8048-4641-B954-2F93CFCD0997}" type="slidenum">
              <a:rPr lang="en-US"/>
              <a:pPr/>
              <a:t>9</a:t>
            </a:fld>
            <a:endParaRPr lang="en-US"/>
          </a:p>
        </p:txBody>
      </p:sp>
      <p:sp>
        <p:nvSpPr>
          <p:cNvPr id="56323" name="Rectangle 1"/>
          <p:cNvSpPr>
            <a:spLocks noGrp="1" noRot="1" noChangeAspect="1" noChangeArrowheads="1" noTextEdit="1"/>
          </p:cNvSpPr>
          <p:nvPr>
            <p:ph type="sldImg"/>
          </p:nvPr>
        </p:nvSpPr>
        <p:spPr>
          <a:ln/>
        </p:spPr>
      </p:sp>
      <p:sp>
        <p:nvSpPr>
          <p:cNvPr id="56324" name="Rectangle 2"/>
          <p:cNvSpPr>
            <a:spLocks noGrp="1" noChangeArrowheads="1"/>
          </p:cNvSpPr>
          <p:nvPr>
            <p:ph type="body" idx="1"/>
          </p:nvPr>
        </p:nvSpPr>
        <p:spPr>
          <a:noFill/>
          <a:ln/>
        </p:spPr>
        <p:txBody>
          <a:bodyPr lIns="0" tIns="0" rIns="0" bIns="0"/>
          <a:lstStyle/>
          <a:p>
            <a:pPr eaLnBrk="1" hangingPunct="1">
              <a:lnSpc>
                <a:spcPct val="95000"/>
              </a:lnSpc>
              <a:spcBef>
                <a:spcPct val="0"/>
              </a:spcBef>
            </a:pPr>
            <a:r>
              <a:rPr lang="en-US" sz="1600" dirty="0" smtClean="0">
                <a:latin typeface="Arial" pitchFamily="34" charset="0"/>
                <a:cs typeface="Arial" pitchFamily="34" charset="0"/>
              </a:rPr>
              <a:t>Informatics is an</a:t>
            </a:r>
            <a:r>
              <a:rPr lang="en-US" sz="1600" baseline="0" dirty="0" smtClean="0">
                <a:latin typeface="Arial" pitchFamily="34" charset="0"/>
                <a:cs typeface="Arial" pitchFamily="34" charset="0"/>
              </a:rPr>
              <a:t> interdisciplinary field, and draws upon different toolkits to approach problems.</a:t>
            </a:r>
            <a:endParaRPr lang="en-US" sz="1600" dirty="0" smtClean="0">
              <a:latin typeface="Arial" pitchFamily="34" charset="0"/>
              <a:cs typeface="Arial" pitchFamily="34" charset="0"/>
            </a:endParaRPr>
          </a:p>
          <a:p>
            <a:pPr eaLnBrk="1" hangingPunct="1">
              <a:lnSpc>
                <a:spcPct val="95000"/>
              </a:lnSpc>
              <a:spcBef>
                <a:spcPct val="0"/>
              </a:spcBef>
            </a:pPr>
            <a:endParaRPr lang="en-US" dirty="0" smtClean="0">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6963"/>
            <a:ext cx="8636000" cy="16335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27266FE-811A-8647-ACBA-01DFBE497AF0}" type="slidenum">
              <a:rPr lang="en-US"/>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8144B2-918A-1B46-8342-39020EBD59EC}"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39000" y="676275"/>
            <a:ext cx="2159000" cy="60975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676275"/>
            <a:ext cx="6324600" cy="60975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D4E9800-0DF9-1A43-8165-2FBF1F0E3581}"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EDC03D1-15FB-F34A-AEAA-B3B7699C270B}" type="slidenum">
              <a:rPr lang="en-US"/>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3275" y="4895850"/>
            <a:ext cx="8636000" cy="15144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C55BF66-F2BD-A64C-AD83-6514BBFCFAA7}" type="slidenum">
              <a:rPr lang="en-US"/>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A88566-2B64-DC42-AF0C-A7C4BC00A0A0}"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4800"/>
            <a:ext cx="9144000" cy="1270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CB95639-953E-FF46-85AC-22CA9B764961}"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6F7F58E-130B-8C4E-8633-9D0A62721F5F}"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CAEA1A2-CC62-1A4A-8CB4-829195873435}"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3343275" cy="12906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FB50F1-AE47-C842-AE43-67B3ED732183}"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0725" y="5334000"/>
            <a:ext cx="6096000" cy="6302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F0477-2C9D-824E-ADD4-31F433A4B6F9}"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470275" y="6942138"/>
            <a:ext cx="3219450"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3E5EFE8-B470-584E-9C9C-4EC7A202A7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ヒラギノ角ゴ Pro W3" charset="-128"/>
          <a:cs typeface="ヒラギノ角ゴ Pro W3" charset="-128"/>
        </a:defRPr>
      </a:lvl1pPr>
      <a:lvl2pPr algn="ctr" rtl="0" eaLnBrk="0" fontAlgn="base" hangingPunct="0">
        <a:spcBef>
          <a:spcPct val="0"/>
        </a:spcBef>
        <a:spcAft>
          <a:spcPct val="0"/>
        </a:spcAft>
        <a:defRPr sz="4400">
          <a:solidFill>
            <a:schemeClr val="tx2"/>
          </a:solidFill>
          <a:latin typeface="Times New Roman" pitchFamily="18" charset="0"/>
          <a:ea typeface="ヒラギノ角ゴ Pro W3" charset="-128"/>
          <a:cs typeface="ヒラギノ角ゴ Pro W3" charset="-128"/>
        </a:defRPr>
      </a:lvl2pPr>
      <a:lvl3pPr algn="ctr" rtl="0" eaLnBrk="0" fontAlgn="base" hangingPunct="0">
        <a:spcBef>
          <a:spcPct val="0"/>
        </a:spcBef>
        <a:spcAft>
          <a:spcPct val="0"/>
        </a:spcAft>
        <a:defRPr sz="4400">
          <a:solidFill>
            <a:schemeClr val="tx2"/>
          </a:solidFill>
          <a:latin typeface="Times New Roman" pitchFamily="18" charset="0"/>
          <a:ea typeface="ヒラギノ角ゴ Pro W3" charset="-128"/>
          <a:cs typeface="ヒラギノ角ゴ Pro W3" charset="-128"/>
        </a:defRPr>
      </a:lvl3pPr>
      <a:lvl4pPr algn="ctr" rtl="0" eaLnBrk="0" fontAlgn="base" hangingPunct="0">
        <a:spcBef>
          <a:spcPct val="0"/>
        </a:spcBef>
        <a:spcAft>
          <a:spcPct val="0"/>
        </a:spcAft>
        <a:defRPr sz="4400">
          <a:solidFill>
            <a:schemeClr val="tx2"/>
          </a:solidFill>
          <a:latin typeface="Times New Roman" pitchFamily="18" charset="0"/>
          <a:ea typeface="ヒラギノ角ゴ Pro W3" charset="-128"/>
          <a:cs typeface="ヒラギノ角ゴ Pro W3" charset="-128"/>
        </a:defRPr>
      </a:lvl4pPr>
      <a:lvl5pPr algn="ctr" rtl="0" eaLnBrk="0" fontAlgn="base" hangingPunct="0">
        <a:spcBef>
          <a:spcPct val="0"/>
        </a:spcBef>
        <a:spcAft>
          <a:spcPct val="0"/>
        </a:spcAft>
        <a:defRPr sz="4400">
          <a:solidFill>
            <a:schemeClr val="tx2"/>
          </a:solidFill>
          <a:latin typeface="Times New Roman" pitchFamily="18" charset="0"/>
          <a:ea typeface="ヒラギノ角ゴ Pro W3" charset="-128"/>
          <a:cs typeface="ヒラギノ角ゴ Pro W3" charset="-128"/>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ヒラギノ角ゴ Pro W3" charset="-128"/>
          <a:cs typeface="ヒラギノ角ゴ Pro W3" charset="-128"/>
        </a:defRPr>
      </a:lvl1pPr>
      <a:lvl2pPr marL="742950" indent="-285750" algn="l" rtl="0" eaLnBrk="0" fontAlgn="base" hangingPunct="0">
        <a:spcBef>
          <a:spcPct val="20000"/>
        </a:spcBef>
        <a:spcAft>
          <a:spcPct val="0"/>
        </a:spcAft>
        <a:buChar char="–"/>
        <a:defRPr sz="2800">
          <a:solidFill>
            <a:schemeClr val="tx1"/>
          </a:solidFill>
          <a:latin typeface="+mn-lt"/>
          <a:ea typeface="ヒラギノ角ゴ Pro W3" charset="-128"/>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defRPr>
      </a:lvl3pPr>
      <a:lvl4pPr marL="1600200" indent="-228600" algn="l" rtl="0" eaLnBrk="0" fontAlgn="base" hangingPunct="0">
        <a:spcBef>
          <a:spcPct val="20000"/>
        </a:spcBef>
        <a:spcAft>
          <a:spcPct val="0"/>
        </a:spcAft>
        <a:buChar char="–"/>
        <a:defRPr sz="2000">
          <a:solidFill>
            <a:schemeClr val="tx1"/>
          </a:solidFill>
          <a:latin typeface="+mn-lt"/>
          <a:ea typeface="ヒラギノ角ゴ Pro W3" charset="-128"/>
        </a:defRPr>
      </a:lvl4pPr>
      <a:lvl5pPr marL="2057400" indent="-228600" algn="l" rtl="0" eaLnBrk="0" fontAlgn="base" hangingPunct="0">
        <a:spcBef>
          <a:spcPct val="20000"/>
        </a:spcBef>
        <a:spcAft>
          <a:spcPct val="0"/>
        </a:spcAft>
        <a:buChar char="»"/>
        <a:defRPr sz="2000">
          <a:solidFill>
            <a:schemeClr val="tx1"/>
          </a:solidFill>
          <a:latin typeface="+mn-lt"/>
          <a:ea typeface="ヒラギノ角ゴ Pro W3"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0.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1.png"/><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2.png"/><Relationship Id="rId5" Type="http://schemas.openxmlformats.org/officeDocument/2006/relationships/image" Target="../media/image11.png"/><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3.png"/><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11.png"/><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2.png"/><Relationship Id="rId5" Type="http://schemas.openxmlformats.org/officeDocument/2006/relationships/image" Target="../media/image11.png"/><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2.png"/><Relationship Id="rId5" Type="http://schemas.openxmlformats.org/officeDocument/2006/relationships/image" Target="../media/image13.png"/><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3" Type="http://schemas.openxmlformats.org/officeDocument/2006/relationships/hyperlink" Target="http://en.wikipedia.org/wiki/File:Snow-cholera-map-1.jpg" TargetMode="External"/><Relationship Id="rId4" Type="http://schemas.openxmlformats.org/officeDocument/2006/relationships/hyperlink" Target="http://img.walgreens.com/dbimagecache/89207600212_450x450_a.jpg" TargetMode="External"/><Relationship Id="rId5" Type="http://schemas.openxmlformats.org/officeDocument/2006/relationships/hyperlink" Target="http://upload.wikimedia.org/wikipedia/commons/b/ba/Nervous_system_diagram.png" TargetMode="External"/><Relationship Id="rId6" Type="http://schemas.openxmlformats.org/officeDocument/2006/relationships/hyperlink" Target="http://compareindia.in.com/media/images/2007/jun/img_1464_708_fax.jpg" TargetMode="External"/><Relationship Id="rId7" Type="http://schemas.openxmlformats.org/officeDocument/2006/relationships/hyperlink" Target="http://www.dailymail.co.uk/news/article-1224522/Pigeon-post-Meet-birds-backpack-deliver-parcels-time.html" TargetMode="External"/><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1"/>
          <p:cNvSpPr>
            <a:spLocks noGrp="1" noChangeArrowheads="1"/>
          </p:cNvSpPr>
          <p:nvPr>
            <p:ph type="ctrTitle"/>
          </p:nvPr>
        </p:nvSpPr>
        <p:spPr>
          <a:xfrm>
            <a:off x="1746250" y="3035300"/>
            <a:ext cx="5030788" cy="1206500"/>
          </a:xfrm>
        </p:spPr>
        <p:txBody>
          <a:bodyPr lIns="0" tIns="0" rIns="0" bIns="0" anchor="t"/>
          <a:lstStyle/>
          <a:p>
            <a:pPr algn="l" eaLnBrk="1" hangingPunct="1">
              <a:lnSpc>
                <a:spcPct val="95000"/>
              </a:lnSpc>
            </a:pPr>
            <a:r>
              <a:rPr lang="en-US" sz="4800">
                <a:solidFill>
                  <a:srgbClr val="444444"/>
                </a:solidFill>
                <a:latin typeface="Arial" charset="0"/>
              </a:rPr>
              <a:t>Informatics</a:t>
            </a:r>
          </a:p>
        </p:txBody>
      </p:sp>
      <p:sp>
        <p:nvSpPr>
          <p:cNvPr id="14339" name="Rectangle 2"/>
          <p:cNvSpPr>
            <a:spLocks noGrp="1" noChangeArrowheads="1"/>
          </p:cNvSpPr>
          <p:nvPr>
            <p:ph type="subTitle" idx="1"/>
          </p:nvPr>
        </p:nvSpPr>
        <p:spPr>
          <a:xfrm>
            <a:off x="1771650" y="4064000"/>
            <a:ext cx="6605588" cy="2658533"/>
          </a:xfrm>
        </p:spPr>
        <p:txBody>
          <a:bodyPr lIns="0" tIns="0" rIns="0" bIns="0"/>
          <a:lstStyle/>
          <a:p>
            <a:pPr algn="l" eaLnBrk="1" hangingPunct="1">
              <a:lnSpc>
                <a:spcPct val="95000"/>
              </a:lnSpc>
              <a:spcBef>
                <a:spcPct val="0"/>
              </a:spcBef>
            </a:pPr>
            <a:r>
              <a:rPr lang="en-US" dirty="0">
                <a:solidFill>
                  <a:srgbClr val="444444"/>
                </a:solidFill>
                <a:latin typeface="Arial" charset="0"/>
              </a:rPr>
              <a:t>A brief </a:t>
            </a:r>
            <a:r>
              <a:rPr lang="en-US" dirty="0" smtClean="0">
                <a:solidFill>
                  <a:srgbClr val="444444"/>
                </a:solidFill>
                <a:latin typeface="Arial" charset="0"/>
              </a:rPr>
              <a:t>overview</a:t>
            </a:r>
          </a:p>
          <a:p>
            <a:pPr algn="l" eaLnBrk="1" hangingPunct="1">
              <a:lnSpc>
                <a:spcPct val="95000"/>
              </a:lnSpc>
              <a:spcBef>
                <a:spcPct val="0"/>
              </a:spcBef>
            </a:pPr>
            <a:endParaRPr lang="en-US" dirty="0" smtClean="0"/>
          </a:p>
          <a:p>
            <a:pPr algn="l" eaLnBrk="1" hangingPunct="1">
              <a:lnSpc>
                <a:spcPct val="95000"/>
              </a:lnSpc>
              <a:spcBef>
                <a:spcPct val="0"/>
              </a:spcBef>
            </a:pPr>
            <a:r>
              <a:rPr lang="en-US" sz="2000" dirty="0" smtClean="0">
                <a:solidFill>
                  <a:srgbClr val="444444"/>
                </a:solidFill>
                <a:latin typeface="Arial" charset="0"/>
              </a:rPr>
              <a:t>Chia-Hua Yu</a:t>
            </a:r>
          </a:p>
          <a:p>
            <a:pPr algn="l" eaLnBrk="1" hangingPunct="1">
              <a:lnSpc>
                <a:spcPct val="95000"/>
              </a:lnSpc>
              <a:spcBef>
                <a:spcPct val="0"/>
              </a:spcBef>
            </a:pPr>
            <a:r>
              <a:rPr lang="en-US" sz="2000" dirty="0" smtClean="0">
                <a:solidFill>
                  <a:srgbClr val="444444"/>
                </a:solidFill>
                <a:latin typeface="Arial" charset="0"/>
              </a:rPr>
              <a:t>Informatics Coordinator</a:t>
            </a:r>
          </a:p>
          <a:p>
            <a:pPr algn="l" eaLnBrk="1" hangingPunct="1">
              <a:lnSpc>
                <a:spcPct val="95000"/>
              </a:lnSpc>
              <a:spcBef>
                <a:spcPct val="0"/>
              </a:spcBef>
            </a:pPr>
            <a:r>
              <a:rPr lang="en-US" sz="2000" dirty="0" smtClean="0">
                <a:solidFill>
                  <a:srgbClr val="444444"/>
                </a:solidFill>
                <a:latin typeface="Arial" charset="0"/>
              </a:rPr>
              <a:t>Office of Family Health</a:t>
            </a:r>
          </a:p>
          <a:p>
            <a:pPr algn="l" eaLnBrk="1" hangingPunct="1">
              <a:lnSpc>
                <a:spcPct val="95000"/>
              </a:lnSpc>
              <a:spcBef>
                <a:spcPct val="0"/>
              </a:spcBef>
            </a:pPr>
            <a:r>
              <a:rPr lang="en-US" sz="2000" dirty="0" smtClean="0">
                <a:solidFill>
                  <a:srgbClr val="444444"/>
                </a:solidFill>
                <a:latin typeface="Arial" charset="0"/>
              </a:rPr>
              <a:t>Oregon Public Health Division</a:t>
            </a:r>
          </a:p>
          <a:p>
            <a:pPr algn="l" eaLnBrk="1" hangingPunct="1">
              <a:lnSpc>
                <a:spcPct val="95000"/>
              </a:lnSpc>
              <a:spcBef>
                <a:spcPct val="0"/>
              </a:spcBef>
            </a:pPr>
            <a:r>
              <a:rPr lang="en-US" dirty="0" smtClean="0">
                <a:solidFill>
                  <a:srgbClr val="444444"/>
                </a:solidFill>
                <a:latin typeface="Arial" charset="0"/>
              </a:rPr>
              <a:t> </a:t>
            </a:r>
            <a:endParaRPr lang="en-US"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57347" name="Text Box 4"/>
          <p:cNvSpPr txBox="1">
            <a:spLocks noChangeArrowheads="1"/>
          </p:cNvSpPr>
          <p:nvPr/>
        </p:nvSpPr>
        <p:spPr bwMode="auto">
          <a:xfrm>
            <a:off x="1289050" y="1600200"/>
            <a:ext cx="7581900" cy="3133037"/>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a:solidFill>
                  <a:srgbClr val="444444"/>
                </a:solidFill>
                <a:latin typeface="Arial" charset="0"/>
              </a:rPr>
              <a:t>The disciplines that make up Informatics:</a:t>
            </a:r>
            <a:endParaRPr lang="en-US" dirty="0"/>
          </a:p>
          <a:p>
            <a:pPr marL="857250" lvl="2" indent="-285750">
              <a:lnSpc>
                <a:spcPct val="95000"/>
              </a:lnSpc>
              <a:buClr>
                <a:srgbClr val="444444"/>
              </a:buClr>
              <a:buSzPct val="80000"/>
              <a:buFont typeface="Courier New" charset="0"/>
              <a:buChar char="o"/>
            </a:pPr>
            <a:r>
              <a:rPr lang="en-US" sz="3500" b="1" dirty="0">
                <a:solidFill>
                  <a:srgbClr val="444444"/>
                </a:solidFill>
                <a:latin typeface="Arial" charset="0"/>
              </a:rPr>
              <a:t>Cognitive </a:t>
            </a:r>
            <a:r>
              <a:rPr lang="en-US" sz="3500" b="1" dirty="0" smtClean="0">
                <a:solidFill>
                  <a:srgbClr val="444444"/>
                </a:solidFill>
                <a:latin typeface="Arial" charset="0"/>
              </a:rPr>
              <a:t>Sciences</a:t>
            </a:r>
            <a:endParaRPr lang="en-US" dirty="0" smtClean="0"/>
          </a:p>
          <a:p>
            <a:pPr marL="857250" lvl="2" indent="-285750">
              <a:lnSpc>
                <a:spcPct val="95000"/>
              </a:lnSpc>
              <a:buClr>
                <a:srgbClr val="CCCCCC"/>
              </a:buClr>
              <a:buSzPct val="80000"/>
              <a:buFont typeface="Courier New" charset="0"/>
              <a:buChar char="o"/>
            </a:pPr>
            <a:r>
              <a:rPr lang="en-US" sz="3500" dirty="0" smtClean="0">
                <a:solidFill>
                  <a:srgbClr val="CCCCCC"/>
                </a:solidFill>
                <a:latin typeface="Arial" charset="0"/>
              </a:rPr>
              <a:t>Computer Science</a:t>
            </a:r>
          </a:p>
          <a:p>
            <a:pPr marL="857250" lvl="2" indent="-285750">
              <a:lnSpc>
                <a:spcPct val="95000"/>
              </a:lnSpc>
              <a:buClr>
                <a:srgbClr val="CCCCCC"/>
              </a:buClr>
              <a:buSzPct val="80000"/>
              <a:buFont typeface="Courier New" charset="0"/>
              <a:buChar char="o"/>
            </a:pPr>
            <a:r>
              <a:rPr lang="en-US" sz="3500" dirty="0" smtClean="0">
                <a:solidFill>
                  <a:srgbClr val="CCCCCC"/>
                </a:solidFill>
                <a:latin typeface="Arial" charset="0"/>
              </a:rPr>
              <a:t>Domain Knowledge</a:t>
            </a:r>
            <a:endParaRPr lang="en-US" dirty="0" smtClean="0"/>
          </a:p>
          <a:p>
            <a:pPr marL="857250" lvl="2" indent="-285750">
              <a:lnSpc>
                <a:spcPct val="95000"/>
              </a:lnSpc>
              <a:buClr>
                <a:srgbClr val="CCCCCC"/>
              </a:buClr>
              <a:buSzPct val="80000"/>
              <a:buFont typeface="Courier New" charset="0"/>
              <a:buChar char="o"/>
            </a:pPr>
            <a:endParaRPr lang="en-US" sz="3500" dirty="0">
              <a:solidFill>
                <a:srgbClr val="CCCCCC"/>
              </a:solidFill>
              <a:latin typeface="Arial" charset="0"/>
            </a:endParaRPr>
          </a:p>
        </p:txBody>
      </p:sp>
      <p:pic>
        <p:nvPicPr>
          <p:cNvPr id="4" name="Picture 3" descr="person2.png"/>
          <p:cNvPicPr>
            <a:picLocks noChangeAspect="1"/>
          </p:cNvPicPr>
          <p:nvPr/>
        </p:nvPicPr>
        <p:blipFill>
          <a:blip r:embed="rId3" cstate="print"/>
          <a:stretch>
            <a:fillRect/>
          </a:stretch>
        </p:blipFill>
        <p:spPr>
          <a:xfrm>
            <a:off x="3333749" y="4821804"/>
            <a:ext cx="2359183" cy="2409737"/>
          </a:xfrm>
          <a:prstGeom prst="rect">
            <a:avLst/>
          </a:prstGeom>
          <a:effectLst>
            <a:outerShdw blurRad="50800" dist="38100" dir="270000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61443" name="Text Box 4"/>
          <p:cNvSpPr txBox="1">
            <a:spLocks noChangeArrowheads="1"/>
          </p:cNvSpPr>
          <p:nvPr/>
        </p:nvSpPr>
        <p:spPr bwMode="auto">
          <a:xfrm>
            <a:off x="1289050" y="1600200"/>
            <a:ext cx="7581900" cy="3133037"/>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a:solidFill>
                  <a:srgbClr val="444444"/>
                </a:solidFill>
                <a:latin typeface="Arial" charset="0"/>
              </a:rPr>
              <a:t>The disciplines that make up Informatics:</a:t>
            </a:r>
            <a:endParaRPr lang="en-US" dirty="0"/>
          </a:p>
          <a:p>
            <a:pPr marL="857250" lvl="2" indent="-285750">
              <a:lnSpc>
                <a:spcPct val="95000"/>
              </a:lnSpc>
              <a:buClr>
                <a:srgbClr val="CCCCCC"/>
              </a:buClr>
              <a:buSzPct val="80000"/>
              <a:buFont typeface="Courier New" charset="0"/>
              <a:buChar char="o"/>
            </a:pPr>
            <a:r>
              <a:rPr lang="en-US" sz="3500" dirty="0">
                <a:solidFill>
                  <a:srgbClr val="CCCCCC"/>
                </a:solidFill>
                <a:latin typeface="Arial" charset="0"/>
              </a:rPr>
              <a:t>Cognitive Science</a:t>
            </a:r>
            <a:endParaRPr lang="en-US" dirty="0" smtClean="0"/>
          </a:p>
          <a:p>
            <a:pPr marL="857250" lvl="2" indent="-285750">
              <a:lnSpc>
                <a:spcPct val="95000"/>
              </a:lnSpc>
              <a:buClr>
                <a:srgbClr val="CCCCCC"/>
              </a:buClr>
              <a:buSzPct val="80000"/>
              <a:buFont typeface="Courier New" charset="0"/>
              <a:buChar char="o"/>
            </a:pPr>
            <a:r>
              <a:rPr lang="en-US" sz="3500" b="1" dirty="0" smtClean="0">
                <a:solidFill>
                  <a:srgbClr val="444444"/>
                </a:solidFill>
                <a:latin typeface="Arial" charset="0"/>
              </a:rPr>
              <a:t>Computer Science</a:t>
            </a:r>
          </a:p>
          <a:p>
            <a:pPr marL="857250" lvl="2" indent="-285750">
              <a:lnSpc>
                <a:spcPct val="95000"/>
              </a:lnSpc>
              <a:buClr>
                <a:srgbClr val="CCCCCC"/>
              </a:buClr>
              <a:buSzPct val="80000"/>
              <a:buFont typeface="Courier New" charset="0"/>
              <a:buChar char="o"/>
            </a:pPr>
            <a:r>
              <a:rPr lang="en-US" sz="3500" dirty="0" smtClean="0">
                <a:solidFill>
                  <a:srgbClr val="CCCCCC"/>
                </a:solidFill>
                <a:latin typeface="Arial" charset="0"/>
              </a:rPr>
              <a:t>Domain Knowledge</a:t>
            </a:r>
            <a:endParaRPr lang="en-US" dirty="0" smtClean="0"/>
          </a:p>
          <a:p>
            <a:pPr marL="857250" lvl="2" indent="-285750">
              <a:lnSpc>
                <a:spcPct val="95000"/>
              </a:lnSpc>
              <a:buClr>
                <a:srgbClr val="444444"/>
              </a:buClr>
              <a:buSzPct val="80000"/>
              <a:buFont typeface="Courier New" charset="0"/>
              <a:buChar char="o"/>
            </a:pPr>
            <a:endParaRPr lang="en-US" sz="3500" b="1" dirty="0">
              <a:solidFill>
                <a:srgbClr val="444444"/>
              </a:solidFill>
              <a:latin typeface="Arial" charset="0"/>
            </a:endParaRPr>
          </a:p>
        </p:txBody>
      </p:sp>
      <p:pic>
        <p:nvPicPr>
          <p:cNvPr id="6" name="Picture 5" descr="Computer.png"/>
          <p:cNvPicPr>
            <a:picLocks noChangeAspect="1"/>
          </p:cNvPicPr>
          <p:nvPr/>
        </p:nvPicPr>
        <p:blipFill>
          <a:blip r:embed="rId3" cstate="print"/>
          <a:stretch>
            <a:fillRect/>
          </a:stretch>
        </p:blipFill>
        <p:spPr>
          <a:xfrm>
            <a:off x="3590820" y="4679653"/>
            <a:ext cx="2978360" cy="2508546"/>
          </a:xfrm>
          <a:prstGeom prst="rect">
            <a:avLst/>
          </a:prstGeom>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1"/>
          <p:cNvSpPr>
            <a:spLocks noGrp="1" noChangeArrowheads="1"/>
          </p:cNvSpPr>
          <p:nvPr>
            <p:ph type="ctrTitle"/>
          </p:nvPr>
        </p:nvSpPr>
        <p:spPr>
          <a:xfrm>
            <a:off x="1289050" y="609600"/>
            <a:ext cx="7853363" cy="707886"/>
          </a:xfrm>
        </p:spPr>
        <p:txBody>
          <a:bodyPr lIns="0" tIns="0" rIns="0" bIns="0" anchor="t">
            <a:spAutoFit/>
          </a:bodyPr>
          <a:lstStyle/>
          <a:p>
            <a:pPr algn="l" eaLnBrk="1" hangingPunct="1">
              <a:lnSpc>
                <a:spcPct val="95000"/>
              </a:lnSpc>
            </a:pPr>
            <a:r>
              <a:rPr lang="en-US" sz="4800" dirty="0">
                <a:solidFill>
                  <a:srgbClr val="444444"/>
                </a:solidFill>
                <a:latin typeface="Arial" charset="0"/>
              </a:rPr>
              <a:t>Informatics: </a:t>
            </a:r>
            <a:r>
              <a:rPr lang="en-US" sz="3200" dirty="0">
                <a:solidFill>
                  <a:srgbClr val="444444"/>
                </a:solidFill>
                <a:latin typeface="Arial" charset="0"/>
              </a:rPr>
              <a:t>A brief overview</a:t>
            </a:r>
          </a:p>
        </p:txBody>
      </p:sp>
      <p:sp>
        <p:nvSpPr>
          <p:cNvPr id="59395" name="Text Box 4"/>
          <p:cNvSpPr txBox="1">
            <a:spLocks noChangeArrowheads="1"/>
          </p:cNvSpPr>
          <p:nvPr/>
        </p:nvSpPr>
        <p:spPr bwMode="auto">
          <a:xfrm>
            <a:off x="1289050" y="1600200"/>
            <a:ext cx="7581900" cy="2621359"/>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a:solidFill>
                  <a:srgbClr val="444444"/>
                </a:solidFill>
                <a:latin typeface="Arial" charset="0"/>
              </a:rPr>
              <a:t>The disciplines that make up Informatics:</a:t>
            </a:r>
            <a:endParaRPr lang="en-US" dirty="0"/>
          </a:p>
          <a:p>
            <a:pPr marL="857250" lvl="2" indent="-285750">
              <a:lnSpc>
                <a:spcPct val="95000"/>
              </a:lnSpc>
              <a:buClr>
                <a:srgbClr val="CCCCCC"/>
              </a:buClr>
              <a:buSzPct val="80000"/>
              <a:buFont typeface="Courier New" charset="0"/>
              <a:buChar char="o"/>
            </a:pPr>
            <a:r>
              <a:rPr lang="en-US" sz="3500" dirty="0">
                <a:solidFill>
                  <a:srgbClr val="CCCCCC"/>
                </a:solidFill>
                <a:latin typeface="Arial" charset="0"/>
              </a:rPr>
              <a:t>Cognitive </a:t>
            </a:r>
            <a:r>
              <a:rPr lang="en-US" sz="3500" dirty="0" smtClean="0">
                <a:solidFill>
                  <a:srgbClr val="CCCCCC"/>
                </a:solidFill>
                <a:latin typeface="Arial" charset="0"/>
              </a:rPr>
              <a:t>Science</a:t>
            </a:r>
            <a:endParaRPr lang="en-US" dirty="0" smtClean="0"/>
          </a:p>
          <a:p>
            <a:pPr marL="857250" lvl="2" indent="-285750">
              <a:lnSpc>
                <a:spcPct val="95000"/>
              </a:lnSpc>
              <a:buClr>
                <a:srgbClr val="CCCCCC"/>
              </a:buClr>
              <a:buSzPct val="80000"/>
              <a:buFont typeface="Courier New" charset="0"/>
              <a:buChar char="o"/>
            </a:pPr>
            <a:r>
              <a:rPr lang="en-US" sz="3500" dirty="0">
                <a:solidFill>
                  <a:srgbClr val="CCCCCC"/>
                </a:solidFill>
                <a:latin typeface="Arial" charset="0"/>
              </a:rPr>
              <a:t>Computer </a:t>
            </a:r>
            <a:r>
              <a:rPr lang="en-US" sz="3500" dirty="0" smtClean="0">
                <a:solidFill>
                  <a:srgbClr val="CCCCCC"/>
                </a:solidFill>
                <a:latin typeface="Arial" charset="0"/>
              </a:rPr>
              <a:t>Science</a:t>
            </a:r>
          </a:p>
          <a:p>
            <a:pPr marL="857250" lvl="2" indent="-285750">
              <a:lnSpc>
                <a:spcPct val="95000"/>
              </a:lnSpc>
              <a:buClr>
                <a:srgbClr val="CCCCCC"/>
              </a:buClr>
              <a:buSzPct val="80000"/>
              <a:buFont typeface="Courier New" charset="0"/>
              <a:buChar char="o"/>
            </a:pPr>
            <a:r>
              <a:rPr lang="en-US" sz="3500" b="1" dirty="0" smtClean="0">
                <a:solidFill>
                  <a:srgbClr val="444444"/>
                </a:solidFill>
                <a:latin typeface="Arial" charset="0"/>
              </a:rPr>
              <a:t>Domain knowledge</a:t>
            </a:r>
            <a:endParaRPr lang="en-US" sz="3500" dirty="0">
              <a:solidFill>
                <a:srgbClr val="CCCCCC"/>
              </a:solidFill>
              <a:latin typeface="Arial" charset="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1"/>
          <p:cNvSpPr>
            <a:spLocks noGrp="1" noChangeArrowheads="1"/>
          </p:cNvSpPr>
          <p:nvPr>
            <p:ph type="ctrTitle"/>
          </p:nvPr>
        </p:nvSpPr>
        <p:spPr>
          <a:xfrm>
            <a:off x="1289050" y="609600"/>
            <a:ext cx="7853363" cy="707886"/>
          </a:xfrm>
        </p:spPr>
        <p:txBody>
          <a:bodyPr lIns="0" tIns="0" rIns="0" bIns="0" anchor="t">
            <a:spAutoFit/>
          </a:bodyPr>
          <a:lstStyle/>
          <a:p>
            <a:pPr algn="l" eaLnBrk="1" hangingPunct="1">
              <a:lnSpc>
                <a:spcPct val="95000"/>
              </a:lnSpc>
            </a:pPr>
            <a:r>
              <a:rPr lang="en-US" sz="4800" dirty="0">
                <a:solidFill>
                  <a:srgbClr val="444444"/>
                </a:solidFill>
                <a:latin typeface="Arial" charset="0"/>
              </a:rPr>
              <a:t>Informatics: </a:t>
            </a:r>
            <a:r>
              <a:rPr lang="en-US" sz="3200" dirty="0">
                <a:solidFill>
                  <a:srgbClr val="444444"/>
                </a:solidFill>
                <a:latin typeface="Arial" charset="0"/>
              </a:rPr>
              <a:t>A brief overview</a:t>
            </a:r>
          </a:p>
        </p:txBody>
      </p:sp>
      <p:sp>
        <p:nvSpPr>
          <p:cNvPr id="16387" name="Text Box 4"/>
          <p:cNvSpPr txBox="1">
            <a:spLocks noChangeArrowheads="1"/>
          </p:cNvSpPr>
          <p:nvPr/>
        </p:nvSpPr>
        <p:spPr bwMode="auto">
          <a:xfrm>
            <a:off x="1289050" y="1600200"/>
            <a:ext cx="7581900" cy="1480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Standards development</a:t>
            </a:r>
            <a:endParaRPr lang="en-US" sz="3700" dirty="0" smtClean="0">
              <a:solidFill>
                <a:schemeClr val="bg2">
                  <a:lumMod val="50000"/>
                </a:schemeClr>
              </a:solidFill>
              <a:latin typeface="Arial"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1"/>
          <p:cNvSpPr>
            <a:spLocks noGrp="1" noChangeArrowheads="1"/>
          </p:cNvSpPr>
          <p:nvPr>
            <p:ph type="ctrTitle"/>
          </p:nvPr>
        </p:nvSpPr>
        <p:spPr>
          <a:xfrm>
            <a:off x="1289050" y="609600"/>
            <a:ext cx="7829550" cy="9144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36867" name="Text Box 9"/>
          <p:cNvSpPr txBox="1">
            <a:spLocks noChangeArrowheads="1"/>
          </p:cNvSpPr>
          <p:nvPr/>
        </p:nvSpPr>
        <p:spPr bwMode="auto">
          <a:xfrm>
            <a:off x="639763" y="3108960"/>
            <a:ext cx="4244975" cy="1622425"/>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3700" b="1" dirty="0">
                <a:solidFill>
                  <a:srgbClr val="444444"/>
                </a:solidFill>
                <a:latin typeface="Arial" charset="0"/>
              </a:rPr>
              <a:t>Information does not exist in a vacuum!</a:t>
            </a:r>
          </a:p>
        </p:txBody>
      </p:sp>
      <p:pic>
        <p:nvPicPr>
          <p:cNvPr id="36868" name="Picture 8" descr="vacuum-cleaner-diagram2.png"/>
          <p:cNvPicPr>
            <a:picLocks noChangeAspect="1"/>
          </p:cNvPicPr>
          <p:nvPr/>
        </p:nvPicPr>
        <p:blipFill>
          <a:blip r:embed="rId3" cstate="print"/>
          <a:srcRect/>
          <a:stretch>
            <a:fillRect/>
          </a:stretch>
        </p:blipFill>
        <p:spPr bwMode="auto">
          <a:xfrm>
            <a:off x="5414963" y="2619375"/>
            <a:ext cx="2478087" cy="4456113"/>
          </a:xfrm>
          <a:prstGeom prst="rect">
            <a:avLst/>
          </a:prstGeom>
          <a:noFill/>
          <a:ln w="9525">
            <a:noFill/>
            <a:miter lim="800000"/>
            <a:headEnd/>
            <a:tailEnd/>
          </a:ln>
        </p:spPr>
      </p:pic>
      <p:sp>
        <p:nvSpPr>
          <p:cNvPr id="6" name="Text Box 4"/>
          <p:cNvSpPr txBox="1">
            <a:spLocks noChangeArrowheads="1"/>
          </p:cNvSpPr>
          <p:nvPr/>
        </p:nvSpPr>
        <p:spPr bwMode="auto">
          <a:xfrm>
            <a:off x="1289050" y="1600200"/>
            <a:ext cx="7581900" cy="1012841"/>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38915" name="Text Box 9"/>
          <p:cNvSpPr txBox="1">
            <a:spLocks noChangeArrowheads="1"/>
          </p:cNvSpPr>
          <p:nvPr/>
        </p:nvSpPr>
        <p:spPr bwMode="auto">
          <a:xfrm>
            <a:off x="639763" y="3108960"/>
            <a:ext cx="4244975" cy="1622425"/>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3700" b="1" dirty="0">
                <a:solidFill>
                  <a:srgbClr val="444444"/>
                </a:solidFill>
                <a:latin typeface="Arial" charset="0"/>
              </a:rPr>
              <a:t>Information does not exist in a vacuum!</a:t>
            </a:r>
          </a:p>
        </p:txBody>
      </p:sp>
      <p:pic>
        <p:nvPicPr>
          <p:cNvPr id="38916" name="Picture 17" descr="vacuum-cleaner-diagram2.png"/>
          <p:cNvPicPr>
            <a:picLocks noChangeAspect="1"/>
          </p:cNvPicPr>
          <p:nvPr/>
        </p:nvPicPr>
        <p:blipFill>
          <a:blip r:embed="rId3" cstate="print"/>
          <a:srcRect/>
          <a:stretch>
            <a:fillRect/>
          </a:stretch>
        </p:blipFill>
        <p:spPr bwMode="auto">
          <a:xfrm>
            <a:off x="4241800" y="2049463"/>
            <a:ext cx="5570538" cy="5570537"/>
          </a:xfrm>
          <a:prstGeom prst="rect">
            <a:avLst/>
          </a:prstGeom>
          <a:noFill/>
          <a:ln w="9525">
            <a:noFill/>
            <a:miter lim="800000"/>
            <a:headEnd/>
            <a:tailEnd/>
          </a:ln>
        </p:spPr>
      </p:pic>
      <p:sp>
        <p:nvSpPr>
          <p:cNvPr id="38918" name="TextBox 11"/>
          <p:cNvSpPr txBox="1">
            <a:spLocks noChangeArrowheads="1"/>
          </p:cNvSpPr>
          <p:nvPr/>
        </p:nvSpPr>
        <p:spPr bwMode="auto">
          <a:xfrm>
            <a:off x="1287463" y="5773738"/>
            <a:ext cx="2743200" cy="1016000"/>
          </a:xfrm>
          <a:prstGeom prst="rect">
            <a:avLst/>
          </a:prstGeom>
          <a:noFill/>
          <a:ln w="9525">
            <a:noFill/>
            <a:miter lim="800000"/>
            <a:headEnd/>
            <a:tailEnd/>
          </a:ln>
        </p:spPr>
        <p:txBody>
          <a:bodyPr>
            <a:prstTxWarp prst="textNoShape">
              <a:avLst/>
            </a:prstTxWarp>
            <a:spAutoFit/>
          </a:bodyPr>
          <a:lstStyle/>
          <a:p>
            <a:r>
              <a:rPr lang="en-US" sz="6000" b="1">
                <a:latin typeface="Arial" charset="0"/>
                <a:ea typeface="Arial" charset="0"/>
                <a:cs typeface="Arial" charset="0"/>
              </a:rPr>
              <a:t>NOPE!</a:t>
            </a:r>
          </a:p>
        </p:txBody>
      </p:sp>
      <p:sp>
        <p:nvSpPr>
          <p:cNvPr id="8" name="Text Box 4"/>
          <p:cNvSpPr txBox="1">
            <a:spLocks noChangeArrowheads="1"/>
          </p:cNvSpPr>
          <p:nvPr/>
        </p:nvSpPr>
        <p:spPr bwMode="auto">
          <a:xfrm>
            <a:off x="1289050" y="1600200"/>
            <a:ext cx="7581900" cy="1012841"/>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6" name="Text Box 4"/>
          <p:cNvSpPr txBox="1">
            <a:spLocks noChangeArrowheads="1"/>
          </p:cNvSpPr>
          <p:nvPr/>
        </p:nvSpPr>
        <p:spPr bwMode="auto">
          <a:xfrm>
            <a:off x="1289050" y="1600200"/>
            <a:ext cx="7581900" cy="2416303"/>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dirty="0" smtClean="0">
                <a:solidFill>
                  <a:schemeClr val="bg2">
                    <a:lumMod val="50000"/>
                  </a:schemeClr>
                </a:solidFill>
                <a:latin typeface="Arial" charset="0"/>
              </a:rPr>
              <a:t>Physical or virtual form</a:t>
            </a:r>
            <a:endParaRPr lang="en-US" sz="3000" dirty="0" smtClean="0">
              <a:solidFill>
                <a:schemeClr val="bg2">
                  <a:lumMod val="50000"/>
                </a:schemeClr>
              </a:solidFill>
            </a:endParaRPr>
          </a:p>
          <a:p>
            <a:pPr lvl="3" indent="-342900">
              <a:lnSpc>
                <a:spcPct val="95000"/>
              </a:lnSpc>
              <a:buSzPct val="100000"/>
              <a:buFontTx/>
              <a:buChar char="•"/>
              <a:defRPr/>
            </a:pPr>
            <a:r>
              <a:rPr lang="en-US" sz="3000" dirty="0" smtClean="0">
                <a:solidFill>
                  <a:schemeClr val="bg2">
                    <a:lumMod val="50000"/>
                  </a:schemeClr>
                </a:solidFill>
                <a:latin typeface="Arial" charset="0"/>
              </a:rPr>
              <a:t>Individuals using information</a:t>
            </a:r>
            <a:endParaRPr lang="en-US" sz="3000" dirty="0" smtClean="0">
              <a:solidFill>
                <a:schemeClr val="bg2">
                  <a:lumMod val="50000"/>
                </a:schemeClr>
              </a:solidFill>
            </a:endParaRPr>
          </a:p>
          <a:p>
            <a:pPr lvl="3" indent="-342900">
              <a:lnSpc>
                <a:spcPct val="95000"/>
              </a:lnSpc>
              <a:buSzPct val="100000"/>
              <a:buFontTx/>
              <a:buChar char="•"/>
              <a:defRPr/>
            </a:pPr>
            <a:r>
              <a:rPr lang="en-US" sz="3000" dirty="0" smtClean="0">
                <a:solidFill>
                  <a:schemeClr val="bg2">
                    <a:lumMod val="50000"/>
                  </a:schemeClr>
                </a:solidFill>
                <a:latin typeface="Arial" charset="0"/>
              </a:rPr>
              <a:t>Organizational rules</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43014" name="Picture 6" descr="Scale.jpg"/>
          <p:cNvPicPr>
            <a:picLocks noChangeAspect="1"/>
          </p:cNvPicPr>
          <p:nvPr/>
        </p:nvPicPr>
        <p:blipFill>
          <a:blip r:embed="rId3" cstate="print"/>
          <a:srcRect/>
          <a:stretch>
            <a:fillRect/>
          </a:stretch>
        </p:blipFill>
        <p:spPr bwMode="auto">
          <a:xfrm>
            <a:off x="736600" y="3149600"/>
            <a:ext cx="4470400" cy="4470400"/>
          </a:xfrm>
          <a:prstGeom prst="rect">
            <a:avLst/>
          </a:prstGeom>
          <a:noFill/>
          <a:ln w="9525">
            <a:noFill/>
            <a:miter lim="800000"/>
            <a:headEnd/>
            <a:tailEnd/>
          </a:ln>
        </p:spPr>
      </p:pic>
      <p:sp>
        <p:nvSpPr>
          <p:cNvPr id="7" name="Text Box 6"/>
          <p:cNvSpPr txBox="1">
            <a:spLocks noChangeArrowheads="1"/>
          </p:cNvSpPr>
          <p:nvPr/>
        </p:nvSpPr>
        <p:spPr bwMode="auto">
          <a:xfrm>
            <a:off x="9798050" y="7213600"/>
            <a:ext cx="354013" cy="190500"/>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1300" dirty="0" smtClean="0">
                <a:solidFill>
                  <a:srgbClr val="444444"/>
                </a:solidFill>
                <a:latin typeface="Arial" charset="0"/>
              </a:rPr>
              <a:t>[4]</a:t>
            </a:r>
            <a:endParaRPr lang="en-US" sz="1300" dirty="0">
              <a:solidFill>
                <a:srgbClr val="444444"/>
              </a:solidFill>
              <a:latin typeface="Arial" charset="0"/>
            </a:endParaRPr>
          </a:p>
        </p:txBody>
      </p:sp>
      <p:sp>
        <p:nvSpPr>
          <p:cNvPr id="8" name="Text Box 4"/>
          <p:cNvSpPr txBox="1">
            <a:spLocks noChangeArrowheads="1"/>
          </p:cNvSpPr>
          <p:nvPr/>
        </p:nvSpPr>
        <p:spPr bwMode="auto">
          <a:xfrm>
            <a:off x="1289050" y="1600200"/>
            <a:ext cx="7581900" cy="1451166"/>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b="1" dirty="0" smtClean="0">
                <a:solidFill>
                  <a:schemeClr val="bg2">
                    <a:lumMod val="50000"/>
                  </a:schemeClr>
                </a:solidFill>
                <a:latin typeface="Arial" charset="0"/>
              </a:rPr>
              <a:t>Physical or virtual form</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45062" name="Picture 8" descr="Documents.png"/>
          <p:cNvPicPr>
            <a:picLocks noChangeAspect="1"/>
          </p:cNvPicPr>
          <p:nvPr/>
        </p:nvPicPr>
        <p:blipFill>
          <a:blip r:embed="rId3" cstate="print"/>
          <a:srcRect/>
          <a:stretch>
            <a:fillRect/>
          </a:stretch>
        </p:blipFill>
        <p:spPr bwMode="auto">
          <a:xfrm>
            <a:off x="5249863" y="3219450"/>
            <a:ext cx="2789237" cy="3943350"/>
          </a:xfrm>
          <a:prstGeom prst="rect">
            <a:avLst/>
          </a:prstGeom>
          <a:noFill/>
          <a:ln w="9525">
            <a:noFill/>
            <a:miter lim="800000"/>
            <a:headEnd/>
            <a:tailEnd/>
          </a:ln>
        </p:spPr>
      </p:pic>
      <p:pic>
        <p:nvPicPr>
          <p:cNvPr id="45063" name="Picture 6" descr="Scale.jpg"/>
          <p:cNvPicPr>
            <a:picLocks noChangeAspect="1"/>
          </p:cNvPicPr>
          <p:nvPr/>
        </p:nvPicPr>
        <p:blipFill>
          <a:blip r:embed="rId4" cstate="print"/>
          <a:srcRect/>
          <a:stretch>
            <a:fillRect/>
          </a:stretch>
        </p:blipFill>
        <p:spPr bwMode="auto">
          <a:xfrm>
            <a:off x="736600" y="3149600"/>
            <a:ext cx="4470400" cy="4470400"/>
          </a:xfrm>
          <a:prstGeom prst="rect">
            <a:avLst/>
          </a:prstGeom>
          <a:noFill/>
          <a:ln w="9525">
            <a:noFill/>
            <a:miter lim="800000"/>
            <a:headEnd/>
            <a:tailEnd/>
          </a:ln>
        </p:spPr>
      </p:pic>
      <p:sp>
        <p:nvSpPr>
          <p:cNvPr id="9" name="Text Box 4"/>
          <p:cNvSpPr txBox="1">
            <a:spLocks noChangeArrowheads="1"/>
          </p:cNvSpPr>
          <p:nvPr/>
        </p:nvSpPr>
        <p:spPr bwMode="auto">
          <a:xfrm>
            <a:off x="1289050" y="1600200"/>
            <a:ext cx="7581900" cy="1451166"/>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b="1" dirty="0" smtClean="0">
                <a:solidFill>
                  <a:schemeClr val="bg2">
                    <a:lumMod val="50000"/>
                  </a:schemeClr>
                </a:solidFill>
                <a:latin typeface="Arial" charset="0"/>
              </a:rPr>
              <a:t>Physical or virtual form</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47110" name="Picture 9" descr="Computer.png"/>
          <p:cNvPicPr>
            <a:picLocks noChangeAspect="1"/>
          </p:cNvPicPr>
          <p:nvPr/>
        </p:nvPicPr>
        <p:blipFill>
          <a:blip r:embed="rId3" cstate="print"/>
          <a:srcRect/>
          <a:stretch>
            <a:fillRect/>
          </a:stretch>
        </p:blipFill>
        <p:spPr bwMode="auto">
          <a:xfrm>
            <a:off x="575216" y="3436938"/>
            <a:ext cx="4710112" cy="3967162"/>
          </a:xfrm>
          <a:prstGeom prst="rect">
            <a:avLst/>
          </a:prstGeom>
          <a:noFill/>
          <a:ln w="9525">
            <a:noFill/>
            <a:miter lim="800000"/>
            <a:headEnd/>
            <a:tailEnd/>
          </a:ln>
        </p:spPr>
      </p:pic>
      <p:sp>
        <p:nvSpPr>
          <p:cNvPr id="7" name="Text Box 4"/>
          <p:cNvSpPr txBox="1">
            <a:spLocks noChangeArrowheads="1"/>
          </p:cNvSpPr>
          <p:nvPr/>
        </p:nvSpPr>
        <p:spPr bwMode="auto">
          <a:xfrm>
            <a:off x="1289050" y="1600200"/>
            <a:ext cx="7581900" cy="1451166"/>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b="1" dirty="0" smtClean="0">
                <a:solidFill>
                  <a:schemeClr val="bg2">
                    <a:lumMod val="50000"/>
                  </a:schemeClr>
                </a:solidFill>
                <a:latin typeface="Arial" charset="0"/>
              </a:rPr>
              <a:t>Physical or virtual form</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16387" name="Text Box 4"/>
          <p:cNvSpPr txBox="1">
            <a:spLocks noChangeArrowheads="1"/>
          </p:cNvSpPr>
          <p:nvPr/>
        </p:nvSpPr>
        <p:spPr bwMode="auto">
          <a:xfrm>
            <a:off x="1289050" y="1600200"/>
            <a:ext cx="7581900" cy="270933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a:solidFill>
                  <a:srgbClr val="444444"/>
                </a:solidFill>
                <a:latin typeface="Arial" charset="0"/>
              </a:rPr>
              <a:t>Data, Information, Knowledge</a:t>
            </a:r>
            <a:endParaRPr lang="en-US" dirty="0"/>
          </a:p>
          <a:p>
            <a:pPr lvl="1" indent="-342900">
              <a:lnSpc>
                <a:spcPct val="95000"/>
              </a:lnSpc>
              <a:buClr>
                <a:srgbClr val="444444"/>
              </a:buClr>
              <a:buSzPct val="100000"/>
              <a:buFontTx/>
              <a:buChar char="•"/>
            </a:pPr>
            <a:r>
              <a:rPr lang="en-US" sz="3700" dirty="0">
                <a:solidFill>
                  <a:srgbClr val="444444"/>
                </a:solidFill>
                <a:latin typeface="Arial" charset="0"/>
              </a:rPr>
              <a:t>The disciplines that make up Informatics</a:t>
            </a:r>
            <a:endParaRPr lang="en-US" dirty="0"/>
          </a:p>
          <a:p>
            <a:pPr lvl="1" indent="-342900">
              <a:lnSpc>
                <a:spcPct val="95000"/>
              </a:lnSpc>
              <a:buClr>
                <a:srgbClr val="444444"/>
              </a:buClr>
              <a:buSzPct val="100000"/>
              <a:buFontTx/>
              <a:buChar char="•"/>
            </a:pPr>
            <a:r>
              <a:rPr lang="en-US" sz="3700" dirty="0">
                <a:solidFill>
                  <a:srgbClr val="444444"/>
                </a:solidFill>
                <a:latin typeface="Arial" charset="0"/>
              </a:rPr>
              <a:t>Importance</a:t>
            </a:r>
            <a:r>
              <a:rPr lang="en-US" sz="3700" dirty="0" smtClean="0">
                <a:solidFill>
                  <a:srgbClr val="444444"/>
                </a:solidFill>
                <a:latin typeface="Arial" charset="0"/>
              </a:rPr>
              <a:t> of Domain Knowledge</a:t>
            </a:r>
          </a:p>
          <a:p>
            <a:pPr lvl="1" indent="-342900">
              <a:lnSpc>
                <a:spcPct val="95000"/>
              </a:lnSpc>
              <a:buClr>
                <a:srgbClr val="444444"/>
              </a:buClr>
              <a:buSzPct val="100000"/>
              <a:buFontTx/>
              <a:buChar char="•"/>
            </a:pPr>
            <a:r>
              <a:rPr lang="en-US" sz="3700" dirty="0" smtClean="0">
                <a:solidFill>
                  <a:srgbClr val="444444"/>
                </a:solidFill>
                <a:latin typeface="Arial" charset="0"/>
              </a:rPr>
              <a:t>Example: Referral management</a:t>
            </a:r>
            <a:endParaRPr lang="en-US" sz="3700"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47110" name="Picture 9" descr="Computer.png"/>
          <p:cNvPicPr>
            <a:picLocks noChangeAspect="1"/>
          </p:cNvPicPr>
          <p:nvPr/>
        </p:nvPicPr>
        <p:blipFill>
          <a:blip r:embed="rId3" cstate="print"/>
          <a:srcRect/>
          <a:stretch>
            <a:fillRect/>
          </a:stretch>
        </p:blipFill>
        <p:spPr bwMode="auto">
          <a:xfrm>
            <a:off x="575216" y="3436938"/>
            <a:ext cx="4710112" cy="3967162"/>
          </a:xfrm>
          <a:prstGeom prst="rect">
            <a:avLst/>
          </a:prstGeom>
          <a:noFill/>
          <a:ln w="9525">
            <a:noFill/>
            <a:miter lim="800000"/>
            <a:headEnd/>
            <a:tailEnd/>
          </a:ln>
        </p:spPr>
      </p:pic>
      <p:sp>
        <p:nvSpPr>
          <p:cNvPr id="7" name="Folded Corner 6"/>
          <p:cNvSpPr/>
          <p:nvPr/>
        </p:nvSpPr>
        <p:spPr>
          <a:xfrm>
            <a:off x="5638799" y="3488267"/>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HX</a:t>
            </a:r>
            <a:endParaRPr lang="en-US" sz="4000" dirty="0"/>
          </a:p>
        </p:txBody>
      </p:sp>
      <p:sp>
        <p:nvSpPr>
          <p:cNvPr id="8" name="Text Box 4"/>
          <p:cNvSpPr txBox="1">
            <a:spLocks noChangeArrowheads="1"/>
          </p:cNvSpPr>
          <p:nvPr/>
        </p:nvSpPr>
        <p:spPr bwMode="auto">
          <a:xfrm>
            <a:off x="1289050" y="1600200"/>
            <a:ext cx="7581900" cy="1451166"/>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b="1" dirty="0" smtClean="0">
                <a:solidFill>
                  <a:schemeClr val="bg2">
                    <a:lumMod val="50000"/>
                  </a:schemeClr>
                </a:solidFill>
                <a:latin typeface="Arial" charset="0"/>
              </a:rPr>
              <a:t>Physical or virtual form</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47110" name="Picture 9" descr="Computer.png"/>
          <p:cNvPicPr>
            <a:picLocks noChangeAspect="1"/>
          </p:cNvPicPr>
          <p:nvPr/>
        </p:nvPicPr>
        <p:blipFill>
          <a:blip r:embed="rId3" cstate="print"/>
          <a:srcRect/>
          <a:stretch>
            <a:fillRect/>
          </a:stretch>
        </p:blipFill>
        <p:spPr bwMode="auto">
          <a:xfrm>
            <a:off x="575216" y="3436938"/>
            <a:ext cx="4710112" cy="3967162"/>
          </a:xfrm>
          <a:prstGeom prst="rect">
            <a:avLst/>
          </a:prstGeom>
          <a:noFill/>
          <a:ln w="9525">
            <a:noFill/>
            <a:miter lim="800000"/>
            <a:headEnd/>
            <a:tailEnd/>
          </a:ln>
        </p:spPr>
      </p:pic>
      <p:sp>
        <p:nvSpPr>
          <p:cNvPr id="7" name="Folded Corner 6"/>
          <p:cNvSpPr/>
          <p:nvPr/>
        </p:nvSpPr>
        <p:spPr>
          <a:xfrm>
            <a:off x="5638799" y="3488267"/>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HX</a:t>
            </a:r>
            <a:endParaRPr lang="en-US" sz="4000" dirty="0"/>
          </a:p>
        </p:txBody>
      </p:sp>
      <p:sp>
        <p:nvSpPr>
          <p:cNvPr id="8" name="Folded Corner 7"/>
          <p:cNvSpPr/>
          <p:nvPr/>
        </p:nvSpPr>
        <p:spPr>
          <a:xfrm>
            <a:off x="7024170" y="3853915"/>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TX</a:t>
            </a:r>
            <a:endParaRPr lang="en-US" sz="4000" dirty="0"/>
          </a:p>
        </p:txBody>
      </p:sp>
      <p:sp>
        <p:nvSpPr>
          <p:cNvPr id="9" name="Text Box 4"/>
          <p:cNvSpPr txBox="1">
            <a:spLocks noChangeArrowheads="1"/>
          </p:cNvSpPr>
          <p:nvPr/>
        </p:nvSpPr>
        <p:spPr bwMode="auto">
          <a:xfrm>
            <a:off x="1289050" y="1600200"/>
            <a:ext cx="7581900" cy="1451166"/>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b="1" dirty="0" smtClean="0">
                <a:solidFill>
                  <a:schemeClr val="bg2">
                    <a:lumMod val="50000"/>
                  </a:schemeClr>
                </a:solidFill>
                <a:latin typeface="Arial" charset="0"/>
              </a:rPr>
              <a:t>Physical or virtual form</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47110" name="Picture 9" descr="Computer.png"/>
          <p:cNvPicPr>
            <a:picLocks noChangeAspect="1"/>
          </p:cNvPicPr>
          <p:nvPr/>
        </p:nvPicPr>
        <p:blipFill>
          <a:blip r:embed="rId3" cstate="print"/>
          <a:srcRect/>
          <a:stretch>
            <a:fillRect/>
          </a:stretch>
        </p:blipFill>
        <p:spPr bwMode="auto">
          <a:xfrm>
            <a:off x="575216" y="3436938"/>
            <a:ext cx="4710112" cy="3967162"/>
          </a:xfrm>
          <a:prstGeom prst="rect">
            <a:avLst/>
          </a:prstGeom>
          <a:noFill/>
          <a:ln w="9525">
            <a:noFill/>
            <a:miter lim="800000"/>
            <a:headEnd/>
            <a:tailEnd/>
          </a:ln>
        </p:spPr>
      </p:pic>
      <p:sp>
        <p:nvSpPr>
          <p:cNvPr id="7" name="Folded Corner 6"/>
          <p:cNvSpPr/>
          <p:nvPr/>
        </p:nvSpPr>
        <p:spPr>
          <a:xfrm>
            <a:off x="5638799" y="3488267"/>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HX</a:t>
            </a:r>
            <a:endParaRPr lang="en-US" sz="4000" dirty="0"/>
          </a:p>
        </p:txBody>
      </p:sp>
      <p:sp>
        <p:nvSpPr>
          <p:cNvPr id="8" name="Folded Corner 7"/>
          <p:cNvSpPr/>
          <p:nvPr/>
        </p:nvSpPr>
        <p:spPr>
          <a:xfrm>
            <a:off x="5391312" y="4007432"/>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TX</a:t>
            </a:r>
            <a:endParaRPr lang="en-US" sz="4000" dirty="0"/>
          </a:p>
        </p:txBody>
      </p:sp>
      <p:sp>
        <p:nvSpPr>
          <p:cNvPr id="11" name="Folded Corner 10"/>
          <p:cNvSpPr/>
          <p:nvPr/>
        </p:nvSpPr>
        <p:spPr>
          <a:xfrm>
            <a:off x="7977460" y="3759759"/>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Etc.</a:t>
            </a:r>
            <a:endParaRPr lang="en-US" sz="4000" dirty="0"/>
          </a:p>
        </p:txBody>
      </p:sp>
      <p:sp>
        <p:nvSpPr>
          <p:cNvPr id="12" name="Folded Corner 11"/>
          <p:cNvSpPr/>
          <p:nvPr/>
        </p:nvSpPr>
        <p:spPr>
          <a:xfrm>
            <a:off x="7042406" y="4625034"/>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Etc.</a:t>
            </a:r>
            <a:endParaRPr lang="en-US" sz="4000" dirty="0"/>
          </a:p>
        </p:txBody>
      </p:sp>
      <p:sp>
        <p:nvSpPr>
          <p:cNvPr id="13" name="Folded Corner 12"/>
          <p:cNvSpPr/>
          <p:nvPr/>
        </p:nvSpPr>
        <p:spPr>
          <a:xfrm>
            <a:off x="5716581" y="4932067"/>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Etc.</a:t>
            </a:r>
            <a:endParaRPr lang="en-US" sz="4000" dirty="0"/>
          </a:p>
        </p:txBody>
      </p:sp>
      <p:sp>
        <p:nvSpPr>
          <p:cNvPr id="9" name="Folded Corner 8"/>
          <p:cNvSpPr/>
          <p:nvPr/>
        </p:nvSpPr>
        <p:spPr>
          <a:xfrm>
            <a:off x="6700761" y="3343311"/>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1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t>R</a:t>
            </a:r>
            <a:r>
              <a:rPr lang="en-US" sz="4000" dirty="0" smtClean="0"/>
              <a:t>X</a:t>
            </a:r>
            <a:endParaRPr lang="en-US" sz="4000" dirty="0"/>
          </a:p>
        </p:txBody>
      </p:sp>
      <p:sp>
        <p:nvSpPr>
          <p:cNvPr id="14" name="Text Box 4"/>
          <p:cNvSpPr txBox="1">
            <a:spLocks noChangeArrowheads="1"/>
          </p:cNvSpPr>
          <p:nvPr/>
        </p:nvSpPr>
        <p:spPr bwMode="auto">
          <a:xfrm>
            <a:off x="1289050" y="1600200"/>
            <a:ext cx="7581900" cy="1451166"/>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b="1" dirty="0" smtClean="0">
                <a:solidFill>
                  <a:schemeClr val="bg2">
                    <a:lumMod val="50000"/>
                  </a:schemeClr>
                </a:solidFill>
                <a:latin typeface="Arial" charset="0"/>
              </a:rPr>
              <a:t>Physical or virtual form</a:t>
            </a:r>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47110" name="Picture 9" descr="Computer.png"/>
          <p:cNvPicPr>
            <a:picLocks noChangeAspect="1"/>
          </p:cNvPicPr>
          <p:nvPr/>
        </p:nvPicPr>
        <p:blipFill>
          <a:blip r:embed="rId3" cstate="print"/>
          <a:srcRect/>
          <a:stretch>
            <a:fillRect/>
          </a:stretch>
        </p:blipFill>
        <p:spPr bwMode="auto">
          <a:xfrm>
            <a:off x="575216" y="3436938"/>
            <a:ext cx="4710112" cy="3967162"/>
          </a:xfrm>
          <a:prstGeom prst="rect">
            <a:avLst/>
          </a:prstGeom>
          <a:noFill/>
          <a:ln w="9525">
            <a:noFill/>
            <a:miter lim="800000"/>
            <a:headEnd/>
            <a:tailEnd/>
          </a:ln>
        </p:spPr>
      </p:pic>
      <p:sp>
        <p:nvSpPr>
          <p:cNvPr id="7" name="Folded Corner 6"/>
          <p:cNvSpPr/>
          <p:nvPr/>
        </p:nvSpPr>
        <p:spPr>
          <a:xfrm>
            <a:off x="5638799" y="3488267"/>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HX</a:t>
            </a:r>
            <a:endParaRPr lang="en-US" sz="4000" dirty="0"/>
          </a:p>
        </p:txBody>
      </p:sp>
      <p:sp>
        <p:nvSpPr>
          <p:cNvPr id="8" name="Folded Corner 7"/>
          <p:cNvSpPr/>
          <p:nvPr/>
        </p:nvSpPr>
        <p:spPr>
          <a:xfrm>
            <a:off x="5391312" y="4007432"/>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TX</a:t>
            </a:r>
            <a:endParaRPr lang="en-US" sz="4000" dirty="0"/>
          </a:p>
        </p:txBody>
      </p:sp>
      <p:sp>
        <p:nvSpPr>
          <p:cNvPr id="11" name="Folded Corner 10"/>
          <p:cNvSpPr/>
          <p:nvPr/>
        </p:nvSpPr>
        <p:spPr>
          <a:xfrm>
            <a:off x="7977460" y="3759759"/>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Etc.</a:t>
            </a:r>
            <a:endParaRPr lang="en-US" sz="4000" dirty="0"/>
          </a:p>
        </p:txBody>
      </p:sp>
      <p:sp>
        <p:nvSpPr>
          <p:cNvPr id="12" name="Folded Corner 11"/>
          <p:cNvSpPr/>
          <p:nvPr/>
        </p:nvSpPr>
        <p:spPr>
          <a:xfrm>
            <a:off x="7042406" y="4625034"/>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Etc.</a:t>
            </a:r>
            <a:endParaRPr lang="en-US" sz="4000" dirty="0"/>
          </a:p>
        </p:txBody>
      </p:sp>
      <p:sp>
        <p:nvSpPr>
          <p:cNvPr id="13" name="Folded Corner 12"/>
          <p:cNvSpPr/>
          <p:nvPr/>
        </p:nvSpPr>
        <p:spPr>
          <a:xfrm>
            <a:off x="5716581" y="4932067"/>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Etc.</a:t>
            </a:r>
            <a:endParaRPr lang="en-US" sz="4000" dirty="0"/>
          </a:p>
        </p:txBody>
      </p:sp>
      <p:sp>
        <p:nvSpPr>
          <p:cNvPr id="9" name="Folded Corner 8"/>
          <p:cNvSpPr/>
          <p:nvPr/>
        </p:nvSpPr>
        <p:spPr>
          <a:xfrm>
            <a:off x="6700761" y="3343311"/>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1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a:t>R</a:t>
            </a:r>
            <a:r>
              <a:rPr lang="en-US" sz="4000" dirty="0" smtClean="0"/>
              <a:t>X</a:t>
            </a:r>
            <a:endParaRPr lang="en-US" sz="4000" dirty="0"/>
          </a:p>
        </p:txBody>
      </p:sp>
      <p:sp>
        <p:nvSpPr>
          <p:cNvPr id="14" name="Folded Corner 13"/>
          <p:cNvSpPr/>
          <p:nvPr/>
        </p:nvSpPr>
        <p:spPr>
          <a:xfrm>
            <a:off x="6802733" y="4183094"/>
            <a:ext cx="1608667" cy="1947334"/>
          </a:xfrm>
          <a:prstGeom prst="foldedCorner">
            <a:avLst/>
          </a:prstGeom>
          <a:ln w="60325">
            <a:solidFill>
              <a:schemeClr val="tx1">
                <a:lumMod val="85000"/>
                <a:lumOff val="15000"/>
              </a:schemeClr>
            </a:solidFill>
          </a:ln>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smtClean="0"/>
              <a:t>OMG!</a:t>
            </a:r>
            <a:endParaRPr lang="en-US" sz="4000" dirty="0"/>
          </a:p>
        </p:txBody>
      </p:sp>
      <p:sp>
        <p:nvSpPr>
          <p:cNvPr id="15" name="Text Box 4"/>
          <p:cNvSpPr txBox="1">
            <a:spLocks noChangeArrowheads="1"/>
          </p:cNvSpPr>
          <p:nvPr/>
        </p:nvSpPr>
        <p:spPr bwMode="auto">
          <a:xfrm>
            <a:off x="1289050" y="1600200"/>
            <a:ext cx="7581900" cy="1451166"/>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b="1" dirty="0" smtClean="0">
                <a:solidFill>
                  <a:schemeClr val="bg2">
                    <a:lumMod val="50000"/>
                  </a:schemeClr>
                </a:solidFill>
                <a:latin typeface="Arial" charset="0"/>
              </a:rPr>
              <a:t>Physical or virtual form</a:t>
            </a: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12" name="Text Box 6"/>
          <p:cNvSpPr txBox="1">
            <a:spLocks noChangeArrowheads="1"/>
          </p:cNvSpPr>
          <p:nvPr/>
        </p:nvSpPr>
        <p:spPr bwMode="auto">
          <a:xfrm>
            <a:off x="9798050" y="7213600"/>
            <a:ext cx="354013" cy="190500"/>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1300" dirty="0" smtClean="0">
                <a:solidFill>
                  <a:srgbClr val="444444"/>
                </a:solidFill>
                <a:latin typeface="Arial" charset="0"/>
              </a:rPr>
              <a:t>[5]</a:t>
            </a:r>
            <a:endParaRPr lang="en-US" sz="1300" dirty="0">
              <a:solidFill>
                <a:srgbClr val="444444"/>
              </a:solidFill>
              <a:latin typeface="Arial" charset="0"/>
            </a:endParaRPr>
          </a:p>
        </p:txBody>
      </p:sp>
      <p:pic>
        <p:nvPicPr>
          <p:cNvPr id="13" name="Picture 12" descr="Nervous_system_diagram.png"/>
          <p:cNvPicPr>
            <a:picLocks noChangeAspect="1"/>
          </p:cNvPicPr>
          <p:nvPr/>
        </p:nvPicPr>
        <p:blipFill>
          <a:blip r:embed="rId3" cstate="print"/>
          <a:stretch>
            <a:fillRect/>
          </a:stretch>
        </p:blipFill>
        <p:spPr>
          <a:xfrm>
            <a:off x="1384834" y="3210673"/>
            <a:ext cx="2535566" cy="4185791"/>
          </a:xfrm>
          <a:prstGeom prst="rect">
            <a:avLst/>
          </a:prstGeom>
        </p:spPr>
      </p:pic>
      <p:sp>
        <p:nvSpPr>
          <p:cNvPr id="14" name="Right Arrow 13"/>
          <p:cNvSpPr/>
          <p:nvPr/>
        </p:nvSpPr>
        <p:spPr>
          <a:xfrm>
            <a:off x="4323708" y="4594831"/>
            <a:ext cx="1070224" cy="513708"/>
          </a:xfrm>
          <a:prstGeom prst="rightArrow">
            <a:avLst/>
          </a:prstGeom>
          <a:ln w="50800">
            <a:solidFill>
              <a:schemeClr val="tx1">
                <a:lumMod val="85000"/>
                <a:lumOff val="1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Folded Corner 14"/>
          <p:cNvSpPr/>
          <p:nvPr/>
        </p:nvSpPr>
        <p:spPr>
          <a:xfrm>
            <a:off x="5793483" y="3182135"/>
            <a:ext cx="3296292" cy="4437865"/>
          </a:xfrm>
          <a:prstGeom prst="foldedCorner">
            <a:avLst/>
          </a:prstGeom>
          <a:ln w="50800"/>
        </p:spPr>
        <p:style>
          <a:lnRef idx="2">
            <a:schemeClr val="accent4"/>
          </a:lnRef>
          <a:fillRef idx="1">
            <a:schemeClr val="lt1"/>
          </a:fillRef>
          <a:effectRef idx="0">
            <a:schemeClr val="accent4"/>
          </a:effectRef>
          <a:fontRef idx="minor">
            <a:schemeClr val="dk1"/>
          </a:fontRef>
        </p:style>
        <p:txBody>
          <a:bodyPr rtlCol="0" anchor="t"/>
          <a:lstStyle/>
          <a:p>
            <a:r>
              <a:rPr lang="en-US" sz="1100" dirty="0" smtClean="0">
                <a:latin typeface="Courier"/>
                <a:cs typeface="Courier"/>
              </a:rPr>
              <a:t>&lt;</a:t>
            </a:r>
            <a:r>
              <a:rPr lang="en-US" sz="1100" dirty="0" err="1" smtClean="0">
                <a:latin typeface="Courier"/>
                <a:cs typeface="Courier"/>
              </a:rPr>
              <a:t>typeId</a:t>
            </a:r>
            <a:r>
              <a:rPr lang="en-US" sz="1100" dirty="0" smtClean="0">
                <a:latin typeface="Courier"/>
                <a:cs typeface="Courier"/>
              </a:rPr>
              <a:t> root="2.16.840.1.113883.1.3" extension="POCD_HD000040"/&gt;</a:t>
            </a:r>
          </a:p>
          <a:p>
            <a:r>
              <a:rPr lang="en-US" sz="1100" dirty="0" smtClean="0">
                <a:latin typeface="Courier"/>
                <a:cs typeface="Courier"/>
              </a:rPr>
              <a:t>&lt;</a:t>
            </a:r>
            <a:r>
              <a:rPr lang="en-US" sz="1100" dirty="0" err="1" smtClean="0">
                <a:latin typeface="Courier"/>
                <a:cs typeface="Courier"/>
              </a:rPr>
              <a:t>templateId</a:t>
            </a:r>
            <a:r>
              <a:rPr lang="en-US" sz="1100" dirty="0" smtClean="0">
                <a:latin typeface="Courier"/>
                <a:cs typeface="Courier"/>
              </a:rPr>
              <a:t> root="2.16.840.1.113883.10.20.1"/&gt; &lt;!-- CCD v1.0 Templates Root --&gt;</a:t>
            </a:r>
          </a:p>
          <a:p>
            <a:r>
              <a:rPr lang="en-US" sz="1100" dirty="0" smtClean="0">
                <a:latin typeface="Courier"/>
                <a:cs typeface="Courier"/>
              </a:rPr>
              <a:t>&lt;id root="db734647-fc99-424c-a864-7e3cda82e703"/&gt;</a:t>
            </a:r>
          </a:p>
          <a:p>
            <a:r>
              <a:rPr lang="en-US" sz="1100" dirty="0" smtClean="0">
                <a:latin typeface="Courier"/>
                <a:cs typeface="Courier"/>
              </a:rPr>
              <a:t>&lt;code code="34133-9" </a:t>
            </a:r>
            <a:r>
              <a:rPr lang="en-US" sz="1100" dirty="0" err="1" smtClean="0">
                <a:latin typeface="Courier"/>
                <a:cs typeface="Courier"/>
              </a:rPr>
              <a:t>codeSystem</a:t>
            </a:r>
            <a:r>
              <a:rPr lang="en-US" sz="1100" dirty="0" smtClean="0">
                <a:latin typeface="Courier"/>
                <a:cs typeface="Courier"/>
              </a:rPr>
              <a:t>="2.16.840.1.113883.6.1" </a:t>
            </a:r>
            <a:r>
              <a:rPr lang="en-US" sz="1100" dirty="0" err="1" smtClean="0">
                <a:latin typeface="Courier"/>
                <a:cs typeface="Courier"/>
              </a:rPr>
              <a:t>displayName</a:t>
            </a:r>
            <a:r>
              <a:rPr lang="en-US" sz="1100" dirty="0" smtClean="0">
                <a:latin typeface="Courier"/>
                <a:cs typeface="Courier"/>
              </a:rPr>
              <a:t>="Summarization of episode note"/&gt;</a:t>
            </a:r>
          </a:p>
          <a:p>
            <a:r>
              <a:rPr lang="en-US" sz="1100" dirty="0" smtClean="0">
                <a:latin typeface="Courier"/>
                <a:cs typeface="Courier"/>
              </a:rPr>
              <a:t>&lt;title&gt;Good Health Clinic Continuity of Care Document&lt;/title&gt;</a:t>
            </a:r>
          </a:p>
          <a:p>
            <a:r>
              <a:rPr lang="en-US" sz="1100" dirty="0" smtClean="0">
                <a:latin typeface="Courier"/>
                <a:cs typeface="Courier"/>
              </a:rPr>
              <a:t>&lt;</a:t>
            </a:r>
            <a:r>
              <a:rPr lang="en-US" sz="1100" dirty="0" err="1" smtClean="0">
                <a:latin typeface="Courier"/>
                <a:cs typeface="Courier"/>
              </a:rPr>
              <a:t>effectiveTime</a:t>
            </a:r>
            <a:r>
              <a:rPr lang="en-US" sz="1100" dirty="0" smtClean="0">
                <a:latin typeface="Courier"/>
                <a:cs typeface="Courier"/>
              </a:rPr>
              <a:t> value="20000407130000+0500"/&gt;</a:t>
            </a:r>
          </a:p>
          <a:p>
            <a:r>
              <a:rPr lang="en-US" sz="1100" dirty="0" smtClean="0">
                <a:latin typeface="Courier"/>
                <a:cs typeface="Courier"/>
              </a:rPr>
              <a:t>&lt;</a:t>
            </a:r>
            <a:r>
              <a:rPr lang="en-US" sz="1100" dirty="0" err="1" smtClean="0">
                <a:latin typeface="Courier"/>
                <a:cs typeface="Courier"/>
              </a:rPr>
              <a:t>confidentialityCode</a:t>
            </a:r>
            <a:r>
              <a:rPr lang="en-US" sz="1100" dirty="0" smtClean="0">
                <a:latin typeface="Courier"/>
                <a:cs typeface="Courier"/>
              </a:rPr>
              <a:t> code="N" </a:t>
            </a:r>
            <a:r>
              <a:rPr lang="en-US" sz="1100" dirty="0" err="1" smtClean="0">
                <a:latin typeface="Courier"/>
                <a:cs typeface="Courier"/>
              </a:rPr>
              <a:t>codeSystem</a:t>
            </a:r>
            <a:r>
              <a:rPr lang="en-US" sz="1100" dirty="0" smtClean="0">
                <a:latin typeface="Courier"/>
                <a:cs typeface="Courier"/>
              </a:rPr>
              <a:t>="2.16.840.1.113883.5.25"/&gt;</a:t>
            </a:r>
          </a:p>
          <a:p>
            <a:r>
              <a:rPr lang="en-US" sz="1100" dirty="0" smtClean="0">
                <a:latin typeface="Courier"/>
                <a:cs typeface="Courier"/>
              </a:rPr>
              <a:t>&lt;</a:t>
            </a:r>
            <a:r>
              <a:rPr lang="en-US" sz="1100" dirty="0" err="1" smtClean="0">
                <a:latin typeface="Courier"/>
                <a:cs typeface="Courier"/>
              </a:rPr>
              <a:t>languageCode</a:t>
            </a:r>
            <a:r>
              <a:rPr lang="en-US" sz="1100" dirty="0" smtClean="0">
                <a:latin typeface="Courier"/>
                <a:cs typeface="Courier"/>
              </a:rPr>
              <a:t> code="en-US"/&gt;</a:t>
            </a:r>
          </a:p>
          <a:p>
            <a:r>
              <a:rPr lang="en-US" sz="1100" dirty="0" smtClean="0">
                <a:latin typeface="Courier"/>
                <a:cs typeface="Courier"/>
              </a:rPr>
              <a:t>&lt;</a:t>
            </a:r>
            <a:r>
              <a:rPr lang="en-US" sz="1100" dirty="0" err="1" smtClean="0">
                <a:latin typeface="Courier"/>
                <a:cs typeface="Courier"/>
              </a:rPr>
              <a:t>recordTarget</a:t>
            </a:r>
            <a:r>
              <a:rPr lang="en-US" sz="1100" dirty="0" smtClean="0">
                <a:latin typeface="Courier"/>
                <a:cs typeface="Courier"/>
              </a:rPr>
              <a:t>&gt;</a:t>
            </a:r>
          </a:p>
          <a:p>
            <a:r>
              <a:rPr lang="en-US" sz="1100" dirty="0" smtClean="0">
                <a:latin typeface="Courier"/>
                <a:cs typeface="Courier"/>
              </a:rPr>
              <a:t>	&lt;</a:t>
            </a:r>
            <a:r>
              <a:rPr lang="en-US" sz="1100" dirty="0" err="1" smtClean="0">
                <a:latin typeface="Courier"/>
                <a:cs typeface="Courier"/>
              </a:rPr>
              <a:t>patientRole</a:t>
            </a:r>
            <a:r>
              <a:rPr lang="en-US" sz="1100" dirty="0" smtClean="0">
                <a:latin typeface="Courier"/>
                <a:cs typeface="Courier"/>
              </a:rPr>
              <a:t>&gt;</a:t>
            </a:r>
          </a:p>
          <a:p>
            <a:r>
              <a:rPr lang="en-US" sz="1100" dirty="0" smtClean="0">
                <a:latin typeface="Courier"/>
                <a:cs typeface="Courier"/>
              </a:rPr>
              <a:t>…</a:t>
            </a:r>
          </a:p>
        </p:txBody>
      </p:sp>
      <p:sp>
        <p:nvSpPr>
          <p:cNvPr id="10" name="Text Box 4"/>
          <p:cNvSpPr txBox="1">
            <a:spLocks noChangeArrowheads="1"/>
          </p:cNvSpPr>
          <p:nvPr/>
        </p:nvSpPr>
        <p:spPr bwMode="auto">
          <a:xfrm>
            <a:off x="1289050" y="1600200"/>
            <a:ext cx="7581900" cy="1451166"/>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b="1" dirty="0" smtClean="0">
                <a:solidFill>
                  <a:schemeClr val="bg2">
                    <a:lumMod val="50000"/>
                  </a:schemeClr>
                </a:solidFill>
                <a:latin typeface="Arial" charset="0"/>
              </a:rPr>
              <a:t>Physical or virtual form</a:t>
            </a:r>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6" name="Text Box 4"/>
          <p:cNvSpPr txBox="1">
            <a:spLocks noChangeArrowheads="1"/>
          </p:cNvSpPr>
          <p:nvPr/>
        </p:nvSpPr>
        <p:spPr bwMode="auto">
          <a:xfrm>
            <a:off x="1289050" y="1600200"/>
            <a:ext cx="7581900" cy="2416303"/>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dirty="0" smtClean="0">
                <a:solidFill>
                  <a:schemeClr val="bg2">
                    <a:lumMod val="60000"/>
                    <a:lumOff val="40000"/>
                  </a:schemeClr>
                </a:solidFill>
                <a:latin typeface="Arial" charset="0"/>
              </a:rPr>
              <a:t>Physical or virtual form</a:t>
            </a:r>
            <a:endParaRPr lang="en-US" sz="3000" dirty="0" smtClean="0">
              <a:solidFill>
                <a:schemeClr val="bg2">
                  <a:lumMod val="60000"/>
                  <a:lumOff val="40000"/>
                </a:schemeClr>
              </a:solidFill>
            </a:endParaRPr>
          </a:p>
          <a:p>
            <a:pPr lvl="3" indent="-342900">
              <a:lnSpc>
                <a:spcPct val="95000"/>
              </a:lnSpc>
              <a:buSzPct val="100000"/>
              <a:buFontTx/>
              <a:buChar char="•"/>
              <a:defRPr/>
            </a:pPr>
            <a:r>
              <a:rPr lang="en-US" sz="3000" b="1" dirty="0" smtClean="0">
                <a:solidFill>
                  <a:schemeClr val="bg2">
                    <a:lumMod val="50000"/>
                  </a:schemeClr>
                </a:solidFill>
                <a:latin typeface="Arial" charset="0"/>
              </a:rPr>
              <a:t>Individuals using information</a:t>
            </a:r>
            <a:endParaRPr lang="en-US" sz="3000" b="1" dirty="0" smtClean="0">
              <a:solidFill>
                <a:schemeClr val="bg2">
                  <a:lumMod val="50000"/>
                </a:schemeClr>
              </a:solidFill>
            </a:endParaRPr>
          </a:p>
          <a:p>
            <a:pPr lvl="3" indent="-342900">
              <a:lnSpc>
                <a:spcPct val="95000"/>
              </a:lnSpc>
              <a:buSzPct val="100000"/>
              <a:buFontTx/>
              <a:buChar char="•"/>
              <a:defRPr/>
            </a:pPr>
            <a:r>
              <a:rPr lang="en-US" sz="3000" dirty="0" smtClean="0">
                <a:solidFill>
                  <a:srgbClr val="B3B3B3"/>
                </a:solidFill>
                <a:latin typeface="Arial" charset="0"/>
              </a:rPr>
              <a:t>Organizational rules</a:t>
            </a: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6" name="Picture 5" descr="persons.png"/>
          <p:cNvPicPr>
            <a:picLocks noChangeAspect="1"/>
          </p:cNvPicPr>
          <p:nvPr/>
        </p:nvPicPr>
        <p:blipFill>
          <a:blip r:embed="rId3" cstate="print"/>
          <a:stretch>
            <a:fillRect/>
          </a:stretch>
        </p:blipFill>
        <p:spPr>
          <a:xfrm>
            <a:off x="3244022" y="3425687"/>
            <a:ext cx="6915978" cy="3319669"/>
          </a:xfrm>
          <a:prstGeom prst="rect">
            <a:avLst/>
          </a:prstGeom>
        </p:spPr>
      </p:pic>
      <p:sp>
        <p:nvSpPr>
          <p:cNvPr id="7" name="Folded Corner 6"/>
          <p:cNvSpPr/>
          <p:nvPr/>
        </p:nvSpPr>
        <p:spPr>
          <a:xfrm>
            <a:off x="331304" y="3817136"/>
            <a:ext cx="2664239" cy="2974603"/>
          </a:xfrm>
          <a:prstGeom prst="foldedCorner">
            <a:avLst/>
          </a:prstGeom>
          <a:ln w="50800"/>
        </p:spPr>
        <p:style>
          <a:lnRef idx="2">
            <a:schemeClr val="accent4"/>
          </a:lnRef>
          <a:fillRef idx="1">
            <a:schemeClr val="lt1"/>
          </a:fillRef>
          <a:effectRef idx="0">
            <a:schemeClr val="accent4"/>
          </a:effectRef>
          <a:fontRef idx="minor">
            <a:schemeClr val="dk1"/>
          </a:fontRef>
        </p:style>
        <p:txBody>
          <a:bodyPr rtlCol="0" anchor="t"/>
          <a:lstStyle/>
          <a:p>
            <a:r>
              <a:rPr lang="en-US" sz="800" dirty="0" smtClean="0">
                <a:latin typeface="Courier"/>
                <a:cs typeface="Courier"/>
              </a:rPr>
              <a:t>&lt;</a:t>
            </a:r>
            <a:r>
              <a:rPr lang="en-US" sz="800" dirty="0" err="1" smtClean="0">
                <a:latin typeface="Courier"/>
                <a:cs typeface="Courier"/>
              </a:rPr>
              <a:t>typeId</a:t>
            </a:r>
            <a:r>
              <a:rPr lang="en-US" sz="800" dirty="0" smtClean="0">
                <a:latin typeface="Courier"/>
                <a:cs typeface="Courier"/>
              </a:rPr>
              <a:t> root="2.16.840.1.113883.1.3" extension="POCD_HD000040"/&gt;</a:t>
            </a:r>
          </a:p>
          <a:p>
            <a:r>
              <a:rPr lang="en-US" sz="800" dirty="0" smtClean="0">
                <a:latin typeface="Courier"/>
                <a:cs typeface="Courier"/>
              </a:rPr>
              <a:t>&lt;</a:t>
            </a:r>
            <a:r>
              <a:rPr lang="en-US" sz="800" dirty="0" err="1" smtClean="0">
                <a:latin typeface="Courier"/>
                <a:cs typeface="Courier"/>
              </a:rPr>
              <a:t>templateId</a:t>
            </a:r>
            <a:r>
              <a:rPr lang="en-US" sz="800" dirty="0" smtClean="0">
                <a:latin typeface="Courier"/>
                <a:cs typeface="Courier"/>
              </a:rPr>
              <a:t> root="2.16.840.1.113883.10.20.1"/&gt; &lt;!-- CCD v1.0 Templates Root --&gt;</a:t>
            </a:r>
          </a:p>
          <a:p>
            <a:r>
              <a:rPr lang="en-US" sz="800" dirty="0" smtClean="0">
                <a:latin typeface="Courier"/>
                <a:cs typeface="Courier"/>
              </a:rPr>
              <a:t>&lt;id root="db734647-fc99-424c-a864-7e3cda82e703"/&gt;</a:t>
            </a:r>
          </a:p>
          <a:p>
            <a:r>
              <a:rPr lang="en-US" sz="800" dirty="0" smtClean="0">
                <a:latin typeface="Courier"/>
                <a:cs typeface="Courier"/>
              </a:rPr>
              <a:t>&lt;code code="34133-9" </a:t>
            </a:r>
            <a:r>
              <a:rPr lang="en-US" sz="800" dirty="0" err="1" smtClean="0">
                <a:latin typeface="Courier"/>
                <a:cs typeface="Courier"/>
              </a:rPr>
              <a:t>codeSystem</a:t>
            </a:r>
            <a:r>
              <a:rPr lang="en-US" sz="800" dirty="0" smtClean="0">
                <a:latin typeface="Courier"/>
                <a:cs typeface="Courier"/>
              </a:rPr>
              <a:t>="2.16.840.1.113883.6.1" </a:t>
            </a:r>
            <a:r>
              <a:rPr lang="en-US" sz="800" dirty="0" err="1" smtClean="0">
                <a:latin typeface="Courier"/>
                <a:cs typeface="Courier"/>
              </a:rPr>
              <a:t>displayName</a:t>
            </a:r>
            <a:r>
              <a:rPr lang="en-US" sz="800" dirty="0" smtClean="0">
                <a:latin typeface="Courier"/>
                <a:cs typeface="Courier"/>
              </a:rPr>
              <a:t>="Summarization of episode note"/&gt;</a:t>
            </a:r>
          </a:p>
          <a:p>
            <a:r>
              <a:rPr lang="en-US" sz="800" dirty="0" smtClean="0">
                <a:latin typeface="Courier"/>
                <a:cs typeface="Courier"/>
              </a:rPr>
              <a:t>&lt;title&gt;Good Health Clinic Continuity of Care Document&lt;/title&gt;</a:t>
            </a:r>
          </a:p>
          <a:p>
            <a:r>
              <a:rPr lang="en-US" sz="800" dirty="0" smtClean="0">
                <a:latin typeface="Courier"/>
                <a:cs typeface="Courier"/>
              </a:rPr>
              <a:t>&lt;</a:t>
            </a:r>
            <a:r>
              <a:rPr lang="en-US" sz="800" dirty="0" err="1" smtClean="0">
                <a:latin typeface="Courier"/>
                <a:cs typeface="Courier"/>
              </a:rPr>
              <a:t>effectiveTime</a:t>
            </a:r>
            <a:r>
              <a:rPr lang="en-US" sz="800" dirty="0" smtClean="0">
                <a:latin typeface="Courier"/>
                <a:cs typeface="Courier"/>
              </a:rPr>
              <a:t> value="20000407130000+0500"/&gt;</a:t>
            </a:r>
          </a:p>
          <a:p>
            <a:r>
              <a:rPr lang="en-US" sz="800" dirty="0" smtClean="0">
                <a:latin typeface="Courier"/>
                <a:cs typeface="Courier"/>
              </a:rPr>
              <a:t>&lt;</a:t>
            </a:r>
            <a:r>
              <a:rPr lang="en-US" sz="800" dirty="0" err="1" smtClean="0">
                <a:latin typeface="Courier"/>
                <a:cs typeface="Courier"/>
              </a:rPr>
              <a:t>confidentialityCode</a:t>
            </a:r>
            <a:r>
              <a:rPr lang="en-US" sz="800" dirty="0" smtClean="0">
                <a:latin typeface="Courier"/>
                <a:cs typeface="Courier"/>
              </a:rPr>
              <a:t> code="N" </a:t>
            </a:r>
            <a:r>
              <a:rPr lang="en-US" sz="800" dirty="0" err="1" smtClean="0">
                <a:latin typeface="Courier"/>
                <a:cs typeface="Courier"/>
              </a:rPr>
              <a:t>codeSystem</a:t>
            </a:r>
            <a:r>
              <a:rPr lang="en-US" sz="800" dirty="0" smtClean="0">
                <a:latin typeface="Courier"/>
                <a:cs typeface="Courier"/>
              </a:rPr>
              <a:t>="2.16.840.1.113883.5.25"/&gt;</a:t>
            </a:r>
          </a:p>
          <a:p>
            <a:r>
              <a:rPr lang="en-US" sz="800" dirty="0" smtClean="0">
                <a:latin typeface="Courier"/>
                <a:cs typeface="Courier"/>
              </a:rPr>
              <a:t>&lt;</a:t>
            </a:r>
            <a:r>
              <a:rPr lang="en-US" sz="800" dirty="0" err="1" smtClean="0">
                <a:latin typeface="Courier"/>
                <a:cs typeface="Courier"/>
              </a:rPr>
              <a:t>languageCode</a:t>
            </a:r>
            <a:r>
              <a:rPr lang="en-US" sz="800" dirty="0" smtClean="0">
                <a:latin typeface="Courier"/>
                <a:cs typeface="Courier"/>
              </a:rPr>
              <a:t> code="en-US"/&gt;</a:t>
            </a:r>
          </a:p>
          <a:p>
            <a:r>
              <a:rPr lang="en-US" sz="800" dirty="0" smtClean="0">
                <a:latin typeface="Courier"/>
                <a:cs typeface="Courier"/>
              </a:rPr>
              <a:t>&lt;</a:t>
            </a:r>
            <a:r>
              <a:rPr lang="en-US" sz="800" dirty="0" err="1" smtClean="0">
                <a:latin typeface="Courier"/>
                <a:cs typeface="Courier"/>
              </a:rPr>
              <a:t>recordTarget</a:t>
            </a:r>
            <a:r>
              <a:rPr lang="en-US" sz="800" dirty="0" smtClean="0">
                <a:latin typeface="Courier"/>
                <a:cs typeface="Courier"/>
              </a:rPr>
              <a:t>&gt;</a:t>
            </a:r>
          </a:p>
          <a:p>
            <a:r>
              <a:rPr lang="en-US" sz="800" dirty="0" smtClean="0">
                <a:latin typeface="Courier"/>
                <a:cs typeface="Courier"/>
              </a:rPr>
              <a:t>	&lt;</a:t>
            </a:r>
            <a:r>
              <a:rPr lang="en-US" sz="800" dirty="0" err="1" smtClean="0">
                <a:latin typeface="Courier"/>
                <a:cs typeface="Courier"/>
              </a:rPr>
              <a:t>patientRole</a:t>
            </a:r>
            <a:r>
              <a:rPr lang="en-US" sz="800" dirty="0" smtClean="0">
                <a:latin typeface="Courier"/>
                <a:cs typeface="Courier"/>
              </a:rPr>
              <a:t>&gt;</a:t>
            </a:r>
          </a:p>
          <a:p>
            <a:r>
              <a:rPr lang="en-US" sz="800" dirty="0" smtClean="0">
                <a:latin typeface="Courier"/>
                <a:cs typeface="Courier"/>
              </a:rPr>
              <a:t>…</a:t>
            </a:r>
          </a:p>
        </p:txBody>
      </p:sp>
      <p:sp>
        <p:nvSpPr>
          <p:cNvPr id="8" name="Text Box 4"/>
          <p:cNvSpPr txBox="1">
            <a:spLocks noChangeArrowheads="1"/>
          </p:cNvSpPr>
          <p:nvPr/>
        </p:nvSpPr>
        <p:spPr bwMode="auto">
          <a:xfrm>
            <a:off x="1289050" y="1600200"/>
            <a:ext cx="7581900" cy="1451166"/>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endParaRPr lang="en-US" sz="3000" dirty="0" smtClean="0">
              <a:solidFill>
                <a:schemeClr val="bg2">
                  <a:lumMod val="60000"/>
                  <a:lumOff val="40000"/>
                </a:schemeClr>
              </a:solidFill>
            </a:endParaRPr>
          </a:p>
          <a:p>
            <a:pPr lvl="3" indent="-342900">
              <a:lnSpc>
                <a:spcPct val="95000"/>
              </a:lnSpc>
              <a:buSzPct val="100000"/>
              <a:buFontTx/>
              <a:buChar char="•"/>
              <a:defRPr/>
            </a:pPr>
            <a:r>
              <a:rPr lang="en-US" sz="3000" b="1" dirty="0" smtClean="0">
                <a:solidFill>
                  <a:schemeClr val="bg2">
                    <a:lumMod val="50000"/>
                  </a:schemeClr>
                </a:solidFill>
                <a:latin typeface="Arial" charset="0"/>
              </a:rPr>
              <a:t>Individuals using information</a:t>
            </a:r>
            <a:endParaRPr lang="en-US" sz="3000" b="1" dirty="0" smtClean="0">
              <a:solidFill>
                <a:schemeClr val="bg2">
                  <a:lumMod val="50000"/>
                </a:schemeClr>
              </a:solidFill>
            </a:endParaRPr>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6" name="Text Box 4"/>
          <p:cNvSpPr txBox="1">
            <a:spLocks noChangeArrowheads="1"/>
          </p:cNvSpPr>
          <p:nvPr/>
        </p:nvSpPr>
        <p:spPr bwMode="auto">
          <a:xfrm>
            <a:off x="1289050" y="1600200"/>
            <a:ext cx="7581900" cy="2416303"/>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dirty="0" smtClean="0">
                <a:solidFill>
                  <a:schemeClr val="bg2">
                    <a:lumMod val="60000"/>
                    <a:lumOff val="40000"/>
                  </a:schemeClr>
                </a:solidFill>
                <a:latin typeface="Arial" charset="0"/>
              </a:rPr>
              <a:t>Physical or virtual form</a:t>
            </a:r>
            <a:endParaRPr lang="en-US" sz="3000" dirty="0" smtClean="0">
              <a:solidFill>
                <a:schemeClr val="bg2">
                  <a:lumMod val="60000"/>
                  <a:lumOff val="40000"/>
                </a:schemeClr>
              </a:solidFill>
            </a:endParaRPr>
          </a:p>
          <a:p>
            <a:pPr lvl="3" indent="-342900">
              <a:lnSpc>
                <a:spcPct val="95000"/>
              </a:lnSpc>
              <a:buSzPct val="100000"/>
              <a:buFontTx/>
              <a:buChar char="•"/>
              <a:defRPr/>
            </a:pPr>
            <a:r>
              <a:rPr lang="en-US" sz="3000" dirty="0" smtClean="0">
                <a:solidFill>
                  <a:schemeClr val="bg2">
                    <a:lumMod val="50000"/>
                  </a:schemeClr>
                </a:solidFill>
                <a:latin typeface="Arial" charset="0"/>
              </a:rPr>
              <a:t>Individuals using information</a:t>
            </a:r>
            <a:endParaRPr lang="en-US" sz="3000" dirty="0" smtClean="0">
              <a:solidFill>
                <a:schemeClr val="bg2">
                  <a:lumMod val="50000"/>
                </a:schemeClr>
              </a:solidFill>
            </a:endParaRPr>
          </a:p>
          <a:p>
            <a:pPr lvl="3" indent="-342900">
              <a:lnSpc>
                <a:spcPct val="95000"/>
              </a:lnSpc>
              <a:buSzPct val="100000"/>
              <a:buFontTx/>
              <a:buChar char="•"/>
              <a:defRPr/>
            </a:pPr>
            <a:r>
              <a:rPr lang="en-US" sz="3000" b="1" dirty="0" smtClean="0">
                <a:solidFill>
                  <a:schemeClr val="bg2">
                    <a:lumMod val="50000"/>
                  </a:schemeClr>
                </a:solidFill>
                <a:latin typeface="Arial" charset="0"/>
              </a:rPr>
              <a:t>Organizational rules</a:t>
            </a: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6" name="Picture 5" descr="hipaa.jpeg"/>
          <p:cNvPicPr>
            <a:picLocks noChangeAspect="1"/>
          </p:cNvPicPr>
          <p:nvPr/>
        </p:nvPicPr>
        <p:blipFill>
          <a:blip r:embed="rId3" cstate="print"/>
          <a:stretch>
            <a:fillRect/>
          </a:stretch>
        </p:blipFill>
        <p:spPr>
          <a:xfrm>
            <a:off x="3251200" y="4258642"/>
            <a:ext cx="3657600" cy="2222500"/>
          </a:xfrm>
          <a:prstGeom prst="rect">
            <a:avLst/>
          </a:prstGeom>
        </p:spPr>
      </p:pic>
      <p:sp>
        <p:nvSpPr>
          <p:cNvPr id="8" name="Text Box 4"/>
          <p:cNvSpPr txBox="1">
            <a:spLocks noChangeArrowheads="1"/>
          </p:cNvSpPr>
          <p:nvPr/>
        </p:nvSpPr>
        <p:spPr bwMode="auto">
          <a:xfrm>
            <a:off x="1289050" y="1600200"/>
            <a:ext cx="7581900" cy="2416303"/>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50000"/>
                  </a:schemeClr>
                </a:solidFill>
                <a:latin typeface="Arial" charset="0"/>
              </a:rPr>
              <a:t>Information ecology</a:t>
            </a:r>
          </a:p>
          <a:p>
            <a:pPr lvl="3" indent="-342900">
              <a:lnSpc>
                <a:spcPct val="95000"/>
              </a:lnSpc>
              <a:buSzPct val="100000"/>
              <a:buFontTx/>
              <a:buChar char="•"/>
              <a:defRPr/>
            </a:pPr>
            <a:r>
              <a:rPr lang="en-US" sz="3000" dirty="0" smtClean="0">
                <a:solidFill>
                  <a:schemeClr val="bg2">
                    <a:lumMod val="60000"/>
                    <a:lumOff val="40000"/>
                  </a:schemeClr>
                </a:solidFill>
                <a:latin typeface="Arial" charset="0"/>
              </a:rPr>
              <a:t>Physical or virtual form</a:t>
            </a:r>
            <a:endParaRPr lang="en-US" sz="3000" dirty="0" smtClean="0">
              <a:solidFill>
                <a:schemeClr val="bg2">
                  <a:lumMod val="60000"/>
                  <a:lumOff val="40000"/>
                </a:schemeClr>
              </a:solidFill>
            </a:endParaRPr>
          </a:p>
          <a:p>
            <a:pPr lvl="3" indent="-342900">
              <a:lnSpc>
                <a:spcPct val="95000"/>
              </a:lnSpc>
              <a:buSzPct val="100000"/>
              <a:buFontTx/>
              <a:buChar char="•"/>
              <a:defRPr/>
            </a:pPr>
            <a:r>
              <a:rPr lang="en-US" sz="3000" dirty="0" smtClean="0">
                <a:solidFill>
                  <a:srgbClr val="B3B3B3"/>
                </a:solidFill>
                <a:latin typeface="Arial" charset="0"/>
              </a:rPr>
              <a:t>Individuals using information</a:t>
            </a:r>
            <a:endParaRPr lang="en-US" sz="3000" dirty="0" smtClean="0">
              <a:solidFill>
                <a:srgbClr val="B3B3B3"/>
              </a:solidFill>
            </a:endParaRPr>
          </a:p>
          <a:p>
            <a:pPr lvl="3" indent="-342900">
              <a:lnSpc>
                <a:spcPct val="95000"/>
              </a:lnSpc>
              <a:buSzPct val="100000"/>
              <a:buFontTx/>
              <a:buChar char="•"/>
              <a:defRPr/>
            </a:pPr>
            <a:r>
              <a:rPr lang="en-US" sz="3000" b="1" dirty="0" smtClean="0">
                <a:solidFill>
                  <a:schemeClr val="bg2">
                    <a:lumMod val="50000"/>
                  </a:schemeClr>
                </a:solidFill>
                <a:latin typeface="Arial" charset="0"/>
              </a:rPr>
              <a:t>Organizational rules</a:t>
            </a: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5" name="Text Box 4"/>
          <p:cNvSpPr txBox="1">
            <a:spLocks noChangeArrowheads="1"/>
          </p:cNvSpPr>
          <p:nvPr/>
        </p:nvSpPr>
        <p:spPr bwMode="auto">
          <a:xfrm>
            <a:off x="1289050" y="1600200"/>
            <a:ext cx="7581900" cy="1480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60000"/>
                    <a:lumOff val="40000"/>
                  </a:schemeClr>
                </a:solidFill>
                <a:latin typeface="Arial" charset="0"/>
              </a:rPr>
              <a:t>Information ecology</a:t>
            </a:r>
          </a:p>
          <a:p>
            <a:pPr lvl="2" indent="-342900">
              <a:lnSpc>
                <a:spcPct val="95000"/>
              </a:lnSpc>
              <a:buClr>
                <a:srgbClr val="444444"/>
              </a:buClr>
              <a:buSzPct val="100000"/>
              <a:buFontTx/>
              <a:buChar char="•"/>
            </a:pPr>
            <a:r>
              <a:rPr lang="en-US" sz="3200" b="1" dirty="0" smtClean="0">
                <a:solidFill>
                  <a:schemeClr val="bg2">
                    <a:lumMod val="50000"/>
                  </a:schemeClr>
                </a:solidFill>
                <a:latin typeface="Arial" charset="0"/>
              </a:rPr>
              <a:t>Standards development</a:t>
            </a:r>
            <a:endParaRPr lang="en-US" sz="3700" b="1" dirty="0" smtClean="0">
              <a:solidFill>
                <a:schemeClr val="bg2">
                  <a:lumMod val="50000"/>
                </a:schemeClr>
              </a:solidFill>
              <a:latin typeface="Arial" charset="0"/>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1"/>
          <p:cNvSpPr>
            <a:spLocks noGrp="1" noChangeArrowheads="1"/>
          </p:cNvSpPr>
          <p:nvPr>
            <p:ph type="ctrTitle"/>
          </p:nvPr>
        </p:nvSpPr>
        <p:spPr>
          <a:xfrm>
            <a:off x="1289050" y="609600"/>
            <a:ext cx="7853363" cy="707886"/>
          </a:xfrm>
        </p:spPr>
        <p:txBody>
          <a:bodyPr lIns="0" tIns="0" rIns="0" bIns="0" anchor="t">
            <a:spAutoFit/>
          </a:bodyPr>
          <a:lstStyle/>
          <a:p>
            <a:pPr algn="l" eaLnBrk="1" hangingPunct="1">
              <a:lnSpc>
                <a:spcPct val="95000"/>
              </a:lnSpc>
            </a:pPr>
            <a:r>
              <a:rPr lang="en-US" sz="4800" dirty="0">
                <a:solidFill>
                  <a:srgbClr val="444444"/>
                </a:solidFill>
                <a:latin typeface="Arial" charset="0"/>
              </a:rPr>
              <a:t>Informatics: </a:t>
            </a:r>
            <a:r>
              <a:rPr lang="en-US" sz="3200" dirty="0">
                <a:solidFill>
                  <a:srgbClr val="444444"/>
                </a:solidFill>
                <a:latin typeface="Arial" charset="0"/>
              </a:rPr>
              <a:t>A brief overview</a:t>
            </a:r>
          </a:p>
        </p:txBody>
      </p:sp>
      <p:sp>
        <p:nvSpPr>
          <p:cNvPr id="18435" name="Text Box 4"/>
          <p:cNvSpPr txBox="1">
            <a:spLocks noChangeArrowheads="1"/>
          </p:cNvSpPr>
          <p:nvPr/>
        </p:nvSpPr>
        <p:spPr bwMode="auto">
          <a:xfrm>
            <a:off x="1289050" y="1600200"/>
            <a:ext cx="7581900" cy="3250249"/>
          </a:xfrm>
          <a:prstGeom prst="rect">
            <a:avLst/>
          </a:prstGeom>
          <a:noFill/>
          <a:ln w="9525">
            <a:noFill/>
            <a:miter lim="800000"/>
            <a:headEnd/>
            <a:tailEnd/>
          </a:ln>
        </p:spPr>
        <p:txBody>
          <a:bodyPr lIns="0" tIns="0" rIns="0" bIns="0">
            <a:prstTxWarp prst="textNoShape">
              <a:avLst/>
            </a:prstTxWarp>
            <a:spAutoFit/>
          </a:bodyPr>
          <a:lstStyle/>
          <a:p>
            <a:pPr lvl="1">
              <a:lnSpc>
                <a:spcPct val="95000"/>
              </a:lnSpc>
              <a:buClr>
                <a:srgbClr val="444444"/>
              </a:buClr>
              <a:buSzPct val="100000"/>
            </a:pPr>
            <a:r>
              <a:rPr lang="en-US" sz="3700" dirty="0">
                <a:solidFill>
                  <a:srgbClr val="444444"/>
                </a:solidFill>
                <a:latin typeface="Arial" charset="0"/>
              </a:rPr>
              <a:t>Public Health Informatics is “the </a:t>
            </a:r>
            <a:r>
              <a:rPr lang="en-US" sz="3700" i="1" dirty="0">
                <a:solidFill>
                  <a:srgbClr val="444444"/>
                </a:solidFill>
                <a:latin typeface="Arial" charset="0"/>
              </a:rPr>
              <a:t>systematic application</a:t>
            </a:r>
            <a:r>
              <a:rPr lang="en-US" sz="3700" dirty="0">
                <a:solidFill>
                  <a:srgbClr val="444444"/>
                </a:solidFill>
                <a:latin typeface="Arial" charset="0"/>
              </a:rPr>
              <a:t> of information and computer science and technology to public health practice, research, and learning” </a:t>
            </a:r>
            <a:r>
              <a:rPr lang="en-US" dirty="0">
                <a:solidFill>
                  <a:srgbClr val="444444"/>
                </a:solidFill>
                <a:latin typeface="Arial" charset="0"/>
              </a:rPr>
              <a:t>[emphasis added]</a:t>
            </a:r>
          </a:p>
        </p:txBody>
      </p:sp>
      <p:sp>
        <p:nvSpPr>
          <p:cNvPr id="18436" name="Text Box 6"/>
          <p:cNvSpPr txBox="1">
            <a:spLocks noChangeArrowheads="1"/>
          </p:cNvSpPr>
          <p:nvPr/>
        </p:nvSpPr>
        <p:spPr bwMode="auto">
          <a:xfrm>
            <a:off x="9677400" y="7105650"/>
            <a:ext cx="312738" cy="228600"/>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1300">
                <a:solidFill>
                  <a:srgbClr val="444444"/>
                </a:solidFill>
                <a:latin typeface="Arial" charset="0"/>
              </a:rPr>
              <a:t>[1]</a:t>
            </a: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4" name="Picture 3" descr="Computer.png"/>
          <p:cNvPicPr>
            <a:picLocks noChangeAspect="1"/>
          </p:cNvPicPr>
          <p:nvPr/>
        </p:nvPicPr>
        <p:blipFill>
          <a:blip r:embed="rId3" cstate="print"/>
          <a:stretch>
            <a:fillRect/>
          </a:stretch>
        </p:blipFill>
        <p:spPr>
          <a:xfrm>
            <a:off x="0" y="4191971"/>
            <a:ext cx="3264408" cy="2749472"/>
          </a:xfrm>
          <a:prstGeom prst="rect">
            <a:avLst/>
          </a:prstGeom>
        </p:spPr>
      </p:pic>
      <p:pic>
        <p:nvPicPr>
          <p:cNvPr id="5" name="Picture 4" descr="Terminal.png"/>
          <p:cNvPicPr>
            <a:picLocks noChangeAspect="1"/>
          </p:cNvPicPr>
          <p:nvPr/>
        </p:nvPicPr>
        <p:blipFill>
          <a:blip r:embed="rId4" cstate="print"/>
          <a:stretch>
            <a:fillRect/>
          </a:stretch>
        </p:blipFill>
        <p:spPr>
          <a:xfrm>
            <a:off x="6704498" y="4031851"/>
            <a:ext cx="3044620" cy="3069713"/>
          </a:xfrm>
          <a:prstGeom prst="rect">
            <a:avLst/>
          </a:prstGeom>
        </p:spPr>
      </p:pic>
      <p:sp>
        <p:nvSpPr>
          <p:cNvPr id="6" name="Left-Right Arrow 5"/>
          <p:cNvSpPr/>
          <p:nvPr/>
        </p:nvSpPr>
        <p:spPr>
          <a:xfrm>
            <a:off x="3249706" y="4986618"/>
            <a:ext cx="3753970" cy="1475441"/>
          </a:xfrm>
          <a:prstGeom prst="leftRightArrow">
            <a:avLst>
              <a:gd name="adj1" fmla="val 50000"/>
              <a:gd name="adj2" fmla="val 37342"/>
            </a:avLst>
          </a:prstGeom>
          <a:solidFill>
            <a:srgbClr val="B3B3B3"/>
          </a:solidFill>
          <a:ln w="41275" cap="flat" cmpd="sng" algn="ctr">
            <a:solidFill>
              <a:srgbClr val="404040"/>
            </a:solidFill>
            <a:prstDash val="solid"/>
            <a:round/>
            <a:headEnd type="none" w="med" len="med"/>
            <a:tailEnd type="none" w="med" len="med"/>
          </a:ln>
          <a:effectLst>
            <a:outerShdw blurRad="101600" dist="111887" dir="288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300" b="1" dirty="0" smtClean="0">
                <a:solidFill>
                  <a:schemeClr val="tx1">
                    <a:lumMod val="95000"/>
                    <a:lumOff val="5000"/>
                  </a:schemeClr>
                </a:solidFill>
                <a:latin typeface="Arial"/>
                <a:cs typeface="Arial"/>
              </a:rPr>
              <a:t>STANDARDS</a:t>
            </a:r>
            <a:endParaRPr lang="en-US" sz="3300" b="1" dirty="0">
              <a:solidFill>
                <a:schemeClr val="tx1">
                  <a:lumMod val="95000"/>
                  <a:lumOff val="5000"/>
                </a:schemeClr>
              </a:solidFill>
              <a:latin typeface="Arial"/>
              <a:cs typeface="Arial"/>
            </a:endParaRPr>
          </a:p>
        </p:txBody>
      </p:sp>
      <p:sp>
        <p:nvSpPr>
          <p:cNvPr id="7" name="Text Box 4"/>
          <p:cNvSpPr txBox="1">
            <a:spLocks noChangeArrowheads="1"/>
          </p:cNvSpPr>
          <p:nvPr/>
        </p:nvSpPr>
        <p:spPr bwMode="auto">
          <a:xfrm>
            <a:off x="1289050" y="1600200"/>
            <a:ext cx="7581900" cy="1480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60000"/>
                    <a:lumOff val="40000"/>
                  </a:schemeClr>
                </a:solidFill>
                <a:latin typeface="Arial" charset="0"/>
              </a:rPr>
              <a:t>Information ecology</a:t>
            </a:r>
          </a:p>
          <a:p>
            <a:pPr lvl="2" indent="-342900">
              <a:lnSpc>
                <a:spcPct val="95000"/>
              </a:lnSpc>
              <a:buClr>
                <a:srgbClr val="444444"/>
              </a:buClr>
              <a:buSzPct val="100000"/>
              <a:buFontTx/>
              <a:buChar char="•"/>
            </a:pPr>
            <a:r>
              <a:rPr lang="en-US" sz="3200" b="1" dirty="0" smtClean="0">
                <a:solidFill>
                  <a:schemeClr val="bg2">
                    <a:lumMod val="50000"/>
                  </a:schemeClr>
                </a:solidFill>
                <a:latin typeface="Arial" charset="0"/>
              </a:rPr>
              <a:t>Standards development</a:t>
            </a:r>
            <a:endParaRPr lang="en-US" sz="3700" b="1" dirty="0" smtClean="0">
              <a:solidFill>
                <a:schemeClr val="bg2">
                  <a:lumMod val="50000"/>
                </a:schemeClr>
              </a:solidFill>
              <a:latin typeface="Arial" charset="0"/>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grpSp>
        <p:nvGrpSpPr>
          <p:cNvPr id="15" name="Group 14"/>
          <p:cNvGrpSpPr/>
          <p:nvPr/>
        </p:nvGrpSpPr>
        <p:grpSpPr>
          <a:xfrm>
            <a:off x="1176616" y="4295589"/>
            <a:ext cx="6873473" cy="2688863"/>
            <a:chOff x="664458" y="2930751"/>
            <a:chExt cx="8879750" cy="4240465"/>
          </a:xfrm>
        </p:grpSpPr>
        <p:pic>
          <p:nvPicPr>
            <p:cNvPr id="7" name="Picture 6" descr="person2.png"/>
            <p:cNvPicPr>
              <a:picLocks noChangeAspect="1"/>
            </p:cNvPicPr>
            <p:nvPr/>
          </p:nvPicPr>
          <p:blipFill>
            <a:blip r:embed="rId3" cstate="print"/>
            <a:stretch>
              <a:fillRect/>
            </a:stretch>
          </p:blipFill>
          <p:spPr>
            <a:xfrm>
              <a:off x="7366000" y="2930751"/>
              <a:ext cx="1708308" cy="1744915"/>
            </a:xfrm>
            <a:prstGeom prst="rect">
              <a:avLst/>
            </a:prstGeom>
            <a:effectLst>
              <a:outerShdw blurRad="50800" dist="38100" dir="2700000">
                <a:srgbClr val="000000">
                  <a:alpha val="43000"/>
                </a:srgbClr>
              </a:outerShdw>
            </a:effectLst>
          </p:spPr>
        </p:pic>
        <p:pic>
          <p:nvPicPr>
            <p:cNvPr id="8" name="Picture 7" descr="person1.png"/>
            <p:cNvPicPr>
              <a:picLocks noChangeAspect="1"/>
            </p:cNvPicPr>
            <p:nvPr/>
          </p:nvPicPr>
          <p:blipFill>
            <a:blip r:embed="rId4" cstate="print"/>
            <a:stretch>
              <a:fillRect/>
            </a:stretch>
          </p:blipFill>
          <p:spPr>
            <a:xfrm>
              <a:off x="664458" y="4100996"/>
              <a:ext cx="902833" cy="2001630"/>
            </a:xfrm>
            <a:prstGeom prst="rect">
              <a:avLst/>
            </a:prstGeom>
          </p:spPr>
        </p:pic>
        <p:pic>
          <p:nvPicPr>
            <p:cNvPr id="9" name="Picture 8" descr="Terminal.png"/>
            <p:cNvPicPr>
              <a:picLocks noChangeAspect="1"/>
            </p:cNvPicPr>
            <p:nvPr/>
          </p:nvPicPr>
          <p:blipFill>
            <a:blip r:embed="rId5" cstate="print"/>
            <a:stretch>
              <a:fillRect/>
            </a:stretch>
          </p:blipFill>
          <p:spPr>
            <a:xfrm>
              <a:off x="2174875" y="3239991"/>
              <a:ext cx="3698651" cy="3729134"/>
            </a:xfrm>
            <a:prstGeom prst="rect">
              <a:avLst/>
            </a:prstGeom>
          </p:spPr>
        </p:pic>
        <p:sp>
          <p:nvSpPr>
            <p:cNvPr id="10" name="Left-Right Arrow 9"/>
            <p:cNvSpPr/>
            <p:nvPr/>
          </p:nvSpPr>
          <p:spPr>
            <a:xfrm rot="20772178">
              <a:off x="6319520" y="3694429"/>
              <a:ext cx="822960" cy="548640"/>
            </a:xfrm>
            <a:prstGeom prst="leftRightArrow">
              <a:avLst/>
            </a:prstGeom>
            <a:solidFill>
              <a:srgbClr val="B3B3B3"/>
            </a:solidFill>
            <a:ln w="38100" cap="flat" cmpd="sng" algn="ctr">
              <a:solidFill>
                <a:srgbClr val="40404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11" name="Picture 10" descr="person2.png"/>
            <p:cNvPicPr>
              <a:picLocks noChangeAspect="1"/>
            </p:cNvPicPr>
            <p:nvPr/>
          </p:nvPicPr>
          <p:blipFill>
            <a:blip r:embed="rId3" cstate="print"/>
            <a:stretch>
              <a:fillRect/>
            </a:stretch>
          </p:blipFill>
          <p:spPr>
            <a:xfrm>
              <a:off x="7835900" y="3924526"/>
              <a:ext cx="1708308" cy="1744915"/>
            </a:xfrm>
            <a:prstGeom prst="rect">
              <a:avLst/>
            </a:prstGeom>
            <a:effectLst>
              <a:outerShdw blurRad="50800" dist="38100" dir="2700000">
                <a:srgbClr val="000000">
                  <a:alpha val="43000"/>
                </a:srgbClr>
              </a:outerShdw>
            </a:effectLst>
          </p:spPr>
        </p:pic>
        <p:sp>
          <p:nvSpPr>
            <p:cNvPr id="12" name="Left-Right Arrow 11"/>
            <p:cNvSpPr/>
            <p:nvPr/>
          </p:nvSpPr>
          <p:spPr>
            <a:xfrm>
              <a:off x="6583045" y="4727892"/>
              <a:ext cx="822960" cy="548640"/>
            </a:xfrm>
            <a:prstGeom prst="leftRightArrow">
              <a:avLst/>
            </a:prstGeom>
            <a:solidFill>
              <a:srgbClr val="B3B3B3"/>
            </a:solidFill>
            <a:ln w="38100" cap="flat" cmpd="sng" algn="ctr">
              <a:solidFill>
                <a:srgbClr val="40404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13" name="Picture 12" descr="person2.png"/>
            <p:cNvPicPr>
              <a:picLocks noChangeAspect="1"/>
            </p:cNvPicPr>
            <p:nvPr/>
          </p:nvPicPr>
          <p:blipFill>
            <a:blip r:embed="rId3" cstate="print"/>
            <a:stretch>
              <a:fillRect/>
            </a:stretch>
          </p:blipFill>
          <p:spPr>
            <a:xfrm>
              <a:off x="7289800" y="5426301"/>
              <a:ext cx="1708308" cy="1744915"/>
            </a:xfrm>
            <a:prstGeom prst="rect">
              <a:avLst/>
            </a:prstGeom>
            <a:effectLst>
              <a:outerShdw blurRad="50800" dist="38100" dir="2700000">
                <a:srgbClr val="000000">
                  <a:alpha val="43000"/>
                </a:srgbClr>
              </a:outerShdw>
            </a:effectLst>
          </p:spPr>
        </p:pic>
        <p:sp>
          <p:nvSpPr>
            <p:cNvPr id="14" name="Left-Right Arrow 13"/>
            <p:cNvSpPr/>
            <p:nvPr/>
          </p:nvSpPr>
          <p:spPr>
            <a:xfrm rot="685328">
              <a:off x="6259195" y="5761354"/>
              <a:ext cx="822960" cy="548640"/>
            </a:xfrm>
            <a:prstGeom prst="leftRightArrow">
              <a:avLst/>
            </a:prstGeom>
            <a:solidFill>
              <a:srgbClr val="B3B3B3"/>
            </a:solidFill>
            <a:ln w="38100" cap="flat" cmpd="sng" algn="ctr">
              <a:solidFill>
                <a:srgbClr val="40404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grpSp>
      <p:sp>
        <p:nvSpPr>
          <p:cNvPr id="16" name="Text Box 4"/>
          <p:cNvSpPr txBox="1">
            <a:spLocks noChangeArrowheads="1"/>
          </p:cNvSpPr>
          <p:nvPr/>
        </p:nvSpPr>
        <p:spPr bwMode="auto">
          <a:xfrm>
            <a:off x="1289050" y="1600200"/>
            <a:ext cx="7581900" cy="1480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Importance of Domain Knowledge</a:t>
            </a:r>
          </a:p>
          <a:p>
            <a:pPr lvl="2" indent="-342900">
              <a:lnSpc>
                <a:spcPct val="95000"/>
              </a:lnSpc>
              <a:buClr>
                <a:srgbClr val="444444"/>
              </a:buClr>
              <a:buSzPct val="100000"/>
              <a:buFontTx/>
              <a:buChar char="•"/>
            </a:pPr>
            <a:r>
              <a:rPr lang="en-US" sz="3200" dirty="0" smtClean="0">
                <a:solidFill>
                  <a:schemeClr val="bg2">
                    <a:lumMod val="60000"/>
                    <a:lumOff val="40000"/>
                  </a:schemeClr>
                </a:solidFill>
                <a:latin typeface="Arial" charset="0"/>
              </a:rPr>
              <a:t>Information ecology</a:t>
            </a:r>
          </a:p>
          <a:p>
            <a:pPr lvl="2" indent="-342900">
              <a:lnSpc>
                <a:spcPct val="95000"/>
              </a:lnSpc>
              <a:buClr>
                <a:srgbClr val="444444"/>
              </a:buClr>
              <a:buSzPct val="100000"/>
              <a:buFontTx/>
              <a:buChar char="•"/>
            </a:pPr>
            <a:r>
              <a:rPr lang="en-US" sz="3200" b="1" dirty="0" smtClean="0">
                <a:solidFill>
                  <a:schemeClr val="bg2">
                    <a:lumMod val="50000"/>
                  </a:schemeClr>
                </a:solidFill>
                <a:latin typeface="Arial" charset="0"/>
              </a:rPr>
              <a:t>Standards development</a:t>
            </a:r>
            <a:endParaRPr lang="en-US" sz="3700" b="1" dirty="0" smtClean="0">
              <a:solidFill>
                <a:schemeClr val="bg2">
                  <a:lumMod val="50000"/>
                </a:schemeClr>
              </a:solidFill>
              <a:latin typeface="Arial" charset="0"/>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4" name="Text Box 4"/>
          <p:cNvSpPr txBox="1">
            <a:spLocks noChangeArrowheads="1"/>
          </p:cNvSpPr>
          <p:nvPr/>
        </p:nvSpPr>
        <p:spPr bwMode="auto">
          <a:xfrm>
            <a:off x="1289050" y="1600200"/>
            <a:ext cx="7581900" cy="270933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SzPct val="100000"/>
              <a:buFontTx/>
              <a:buChar char="•"/>
            </a:pPr>
            <a:r>
              <a:rPr lang="en-US" sz="3700" dirty="0">
                <a:solidFill>
                  <a:srgbClr val="B3B3B3"/>
                </a:solidFill>
                <a:latin typeface="Arial" charset="0"/>
              </a:rPr>
              <a:t>Data, Information, Knowledge</a:t>
            </a:r>
            <a:endParaRPr lang="en-US" dirty="0">
              <a:solidFill>
                <a:srgbClr val="B3B3B3"/>
              </a:solidFill>
            </a:endParaRPr>
          </a:p>
          <a:p>
            <a:pPr lvl="1" indent="-342900">
              <a:lnSpc>
                <a:spcPct val="95000"/>
              </a:lnSpc>
              <a:buSzPct val="100000"/>
              <a:buFontTx/>
              <a:buChar char="•"/>
            </a:pPr>
            <a:r>
              <a:rPr lang="en-US" sz="3700" dirty="0">
                <a:solidFill>
                  <a:srgbClr val="B3B3B3"/>
                </a:solidFill>
                <a:latin typeface="Arial" charset="0"/>
              </a:rPr>
              <a:t>The disciplines that make up Informatics</a:t>
            </a:r>
            <a:endParaRPr lang="en-US" dirty="0">
              <a:solidFill>
                <a:srgbClr val="B3B3B3"/>
              </a:solidFill>
            </a:endParaRPr>
          </a:p>
          <a:p>
            <a:pPr lvl="1" indent="-342900">
              <a:lnSpc>
                <a:spcPct val="95000"/>
              </a:lnSpc>
              <a:buSzPct val="100000"/>
              <a:buFontTx/>
              <a:buChar char="•"/>
            </a:pPr>
            <a:r>
              <a:rPr lang="en-US" sz="3700" dirty="0">
                <a:solidFill>
                  <a:srgbClr val="B3B3B3"/>
                </a:solidFill>
                <a:latin typeface="Arial" charset="0"/>
              </a:rPr>
              <a:t>Importance</a:t>
            </a:r>
            <a:r>
              <a:rPr lang="en-US" sz="3700" dirty="0" smtClean="0">
                <a:solidFill>
                  <a:srgbClr val="B3B3B3"/>
                </a:solidFill>
                <a:latin typeface="Arial" charset="0"/>
              </a:rPr>
              <a:t> of Domain Knowledge</a:t>
            </a:r>
          </a:p>
          <a:p>
            <a:pPr lvl="1" indent="-342900">
              <a:lnSpc>
                <a:spcPct val="95000"/>
              </a:lnSpc>
              <a:buClr>
                <a:srgbClr val="444444"/>
              </a:buClr>
              <a:buSzPct val="100000"/>
              <a:buFontTx/>
              <a:buChar char="•"/>
            </a:pPr>
            <a:r>
              <a:rPr lang="en-US" sz="3700" b="1" dirty="0" smtClean="0">
                <a:solidFill>
                  <a:srgbClr val="444444"/>
                </a:solidFill>
                <a:latin typeface="Arial" charset="0"/>
              </a:rPr>
              <a:t>Example: Referral management</a:t>
            </a:r>
            <a:endParaRPr lang="en-US" sz="3700" b="1"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1"/>
          <p:cNvSpPr>
            <a:spLocks noGrp="1" noChangeArrowheads="1"/>
          </p:cNvSpPr>
          <p:nvPr>
            <p:ph type="ctrTitle"/>
          </p:nvPr>
        </p:nvSpPr>
        <p:spPr>
          <a:xfrm>
            <a:off x="1289050" y="609600"/>
            <a:ext cx="7853363" cy="707886"/>
          </a:xfrm>
        </p:spPr>
        <p:txBody>
          <a:bodyPr lIns="0" tIns="0" rIns="0" bIns="0" anchor="t">
            <a:spAutoFit/>
          </a:bodyPr>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6" name="Picture 5" descr="person1.png"/>
          <p:cNvPicPr>
            <a:picLocks noChangeAspect="1"/>
          </p:cNvPicPr>
          <p:nvPr/>
        </p:nvPicPr>
        <p:blipFill>
          <a:blip r:embed="rId3" cstate="print"/>
          <a:stretch>
            <a:fillRect/>
          </a:stretch>
        </p:blipFill>
        <p:spPr>
          <a:xfrm>
            <a:off x="6827684" y="4306956"/>
            <a:ext cx="902833" cy="2001630"/>
          </a:xfrm>
          <a:prstGeom prst="rect">
            <a:avLst/>
          </a:prstGeom>
        </p:spPr>
      </p:pic>
      <p:pic>
        <p:nvPicPr>
          <p:cNvPr id="7" name="Picture 6" descr="person4.png"/>
          <p:cNvPicPr>
            <a:picLocks noChangeAspect="1"/>
          </p:cNvPicPr>
          <p:nvPr/>
        </p:nvPicPr>
        <p:blipFill>
          <a:blip r:embed="rId4" cstate="print"/>
          <a:stretch>
            <a:fillRect/>
          </a:stretch>
        </p:blipFill>
        <p:spPr>
          <a:xfrm>
            <a:off x="2515856" y="4583044"/>
            <a:ext cx="686753" cy="1521514"/>
          </a:xfrm>
          <a:prstGeom prst="rect">
            <a:avLst/>
          </a:prstGeom>
        </p:spPr>
      </p:pic>
      <p:pic>
        <p:nvPicPr>
          <p:cNvPr id="8" name="Picture 7" descr="person3.png"/>
          <p:cNvPicPr>
            <a:picLocks noChangeAspect="1"/>
          </p:cNvPicPr>
          <p:nvPr/>
        </p:nvPicPr>
        <p:blipFill>
          <a:blip r:embed="rId5" cstate="print"/>
          <a:stretch>
            <a:fillRect/>
          </a:stretch>
        </p:blipFill>
        <p:spPr>
          <a:xfrm>
            <a:off x="7874464" y="3658152"/>
            <a:ext cx="2293464" cy="2645222"/>
          </a:xfrm>
          <a:prstGeom prst="rect">
            <a:avLst/>
          </a:prstGeom>
        </p:spPr>
      </p:pic>
      <p:sp>
        <p:nvSpPr>
          <p:cNvPr id="9" name="Right Arrow 8"/>
          <p:cNvSpPr/>
          <p:nvPr/>
        </p:nvSpPr>
        <p:spPr>
          <a:xfrm>
            <a:off x="3495150" y="4847975"/>
            <a:ext cx="822960" cy="822960"/>
          </a:xfrm>
          <a:prstGeom prst="rightArrow">
            <a:avLst/>
          </a:prstGeom>
          <a:solidFill>
            <a:schemeClr val="bg2">
              <a:lumMod val="60000"/>
              <a:lumOff val="40000"/>
            </a:schemeClr>
          </a:solidFill>
          <a:ln w="28575" cap="flat" cmpd="sng" algn="ctr">
            <a:solidFill>
              <a:schemeClr val="tx1">
                <a:lumMod val="95000"/>
                <a:lumOff val="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10" name="Picture 9" descr="person1.png"/>
          <p:cNvPicPr>
            <a:picLocks noChangeAspect="1"/>
          </p:cNvPicPr>
          <p:nvPr/>
        </p:nvPicPr>
        <p:blipFill>
          <a:blip r:embed="rId3" cstate="print"/>
          <a:stretch>
            <a:fillRect/>
          </a:stretch>
        </p:blipFill>
        <p:spPr>
          <a:xfrm>
            <a:off x="5875737" y="3851964"/>
            <a:ext cx="902833" cy="2001630"/>
          </a:xfrm>
          <a:prstGeom prst="rect">
            <a:avLst/>
          </a:prstGeom>
        </p:spPr>
      </p:pic>
      <p:pic>
        <p:nvPicPr>
          <p:cNvPr id="11" name="Picture 10" descr="person1.png"/>
          <p:cNvPicPr>
            <a:picLocks noChangeAspect="1"/>
          </p:cNvPicPr>
          <p:nvPr/>
        </p:nvPicPr>
        <p:blipFill>
          <a:blip r:embed="rId3" cstate="print"/>
          <a:stretch>
            <a:fillRect/>
          </a:stretch>
        </p:blipFill>
        <p:spPr>
          <a:xfrm>
            <a:off x="4757585" y="4473161"/>
            <a:ext cx="902833" cy="2001630"/>
          </a:xfrm>
          <a:prstGeom prst="rect">
            <a:avLst/>
          </a:prstGeom>
        </p:spPr>
      </p:pic>
      <p:sp>
        <p:nvSpPr>
          <p:cNvPr id="12" name="Text Box 4"/>
          <p:cNvSpPr txBox="1">
            <a:spLocks noChangeArrowheads="1"/>
          </p:cNvSpPr>
          <p:nvPr/>
        </p:nvSpPr>
        <p:spPr bwMode="auto">
          <a:xfrm>
            <a:off x="1289050" y="1600200"/>
            <a:ext cx="7581900" cy="545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rgbClr val="444444"/>
                </a:solidFill>
                <a:latin typeface="Arial" charset="0"/>
              </a:rPr>
              <a:t>Example: Referral management</a:t>
            </a:r>
            <a:endParaRPr lang="en-US" sz="3700"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6" name="Picture 5" descr="person1.png"/>
          <p:cNvPicPr>
            <a:picLocks noChangeAspect="1"/>
          </p:cNvPicPr>
          <p:nvPr/>
        </p:nvPicPr>
        <p:blipFill>
          <a:blip r:embed="rId3" cstate="print"/>
          <a:stretch>
            <a:fillRect/>
          </a:stretch>
        </p:blipFill>
        <p:spPr>
          <a:xfrm>
            <a:off x="6827684" y="4306956"/>
            <a:ext cx="902833" cy="2001630"/>
          </a:xfrm>
          <a:prstGeom prst="rect">
            <a:avLst/>
          </a:prstGeom>
        </p:spPr>
      </p:pic>
      <p:pic>
        <p:nvPicPr>
          <p:cNvPr id="7" name="Picture 6" descr="person4.png"/>
          <p:cNvPicPr>
            <a:picLocks noChangeAspect="1"/>
          </p:cNvPicPr>
          <p:nvPr/>
        </p:nvPicPr>
        <p:blipFill>
          <a:blip r:embed="rId4" cstate="print"/>
          <a:stretch>
            <a:fillRect/>
          </a:stretch>
        </p:blipFill>
        <p:spPr>
          <a:xfrm>
            <a:off x="2515856" y="4583044"/>
            <a:ext cx="686753" cy="1521514"/>
          </a:xfrm>
          <a:prstGeom prst="rect">
            <a:avLst/>
          </a:prstGeom>
        </p:spPr>
      </p:pic>
      <p:pic>
        <p:nvPicPr>
          <p:cNvPr id="8" name="Picture 7" descr="person3.png"/>
          <p:cNvPicPr>
            <a:picLocks noChangeAspect="1"/>
          </p:cNvPicPr>
          <p:nvPr/>
        </p:nvPicPr>
        <p:blipFill>
          <a:blip r:embed="rId5" cstate="print"/>
          <a:stretch>
            <a:fillRect/>
          </a:stretch>
        </p:blipFill>
        <p:spPr>
          <a:xfrm>
            <a:off x="7874464" y="3658152"/>
            <a:ext cx="2293464" cy="2645222"/>
          </a:xfrm>
          <a:prstGeom prst="rect">
            <a:avLst/>
          </a:prstGeom>
        </p:spPr>
      </p:pic>
      <p:sp>
        <p:nvSpPr>
          <p:cNvPr id="9" name="Right Arrow 8"/>
          <p:cNvSpPr/>
          <p:nvPr/>
        </p:nvSpPr>
        <p:spPr>
          <a:xfrm>
            <a:off x="3495150" y="4847975"/>
            <a:ext cx="822960" cy="822960"/>
          </a:xfrm>
          <a:prstGeom prst="rightArrow">
            <a:avLst/>
          </a:prstGeom>
          <a:solidFill>
            <a:schemeClr val="bg2">
              <a:lumMod val="60000"/>
              <a:lumOff val="40000"/>
            </a:schemeClr>
          </a:solidFill>
          <a:ln w="28575" cap="flat" cmpd="sng" algn="ctr">
            <a:solidFill>
              <a:schemeClr val="tx1">
                <a:lumMod val="95000"/>
                <a:lumOff val="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10" name="Picture 9" descr="person1.png"/>
          <p:cNvPicPr>
            <a:picLocks noChangeAspect="1"/>
          </p:cNvPicPr>
          <p:nvPr/>
        </p:nvPicPr>
        <p:blipFill>
          <a:blip r:embed="rId3" cstate="print"/>
          <a:stretch>
            <a:fillRect/>
          </a:stretch>
        </p:blipFill>
        <p:spPr>
          <a:xfrm>
            <a:off x="5875737" y="3851964"/>
            <a:ext cx="902833" cy="2001630"/>
          </a:xfrm>
          <a:prstGeom prst="rect">
            <a:avLst/>
          </a:prstGeom>
        </p:spPr>
      </p:pic>
      <p:pic>
        <p:nvPicPr>
          <p:cNvPr id="11" name="Picture 10" descr="person1.png"/>
          <p:cNvPicPr>
            <a:picLocks noChangeAspect="1"/>
          </p:cNvPicPr>
          <p:nvPr/>
        </p:nvPicPr>
        <p:blipFill>
          <a:blip r:embed="rId3" cstate="print"/>
          <a:stretch>
            <a:fillRect/>
          </a:stretch>
        </p:blipFill>
        <p:spPr>
          <a:xfrm>
            <a:off x="4757585" y="4473161"/>
            <a:ext cx="902833" cy="2001630"/>
          </a:xfrm>
          <a:prstGeom prst="rect">
            <a:avLst/>
          </a:prstGeom>
        </p:spPr>
      </p:pic>
      <p:pic>
        <p:nvPicPr>
          <p:cNvPr id="12" name="Picture 11" descr="person1.png"/>
          <p:cNvPicPr>
            <a:picLocks noChangeAspect="1"/>
          </p:cNvPicPr>
          <p:nvPr/>
        </p:nvPicPr>
        <p:blipFill>
          <a:blip r:embed="rId3" cstate="print"/>
          <a:stretch>
            <a:fillRect/>
          </a:stretch>
        </p:blipFill>
        <p:spPr>
          <a:xfrm>
            <a:off x="1569333" y="4100996"/>
            <a:ext cx="902833" cy="2001630"/>
          </a:xfrm>
          <a:prstGeom prst="rect">
            <a:avLst/>
          </a:prstGeom>
        </p:spPr>
      </p:pic>
      <p:sp>
        <p:nvSpPr>
          <p:cNvPr id="14" name="Text Box 4"/>
          <p:cNvSpPr txBox="1">
            <a:spLocks noChangeArrowheads="1"/>
          </p:cNvSpPr>
          <p:nvPr/>
        </p:nvSpPr>
        <p:spPr bwMode="auto">
          <a:xfrm>
            <a:off x="1289050" y="1600200"/>
            <a:ext cx="7581900" cy="545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rgbClr val="444444"/>
                </a:solidFill>
                <a:latin typeface="Arial" charset="0"/>
              </a:rPr>
              <a:t>Example: Referral management</a:t>
            </a:r>
            <a:endParaRPr lang="en-US" sz="3700"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6" name="Picture 5" descr="person1.png"/>
          <p:cNvPicPr>
            <a:picLocks noChangeAspect="1"/>
          </p:cNvPicPr>
          <p:nvPr/>
        </p:nvPicPr>
        <p:blipFill>
          <a:blip r:embed="rId3" cstate="print"/>
          <a:stretch>
            <a:fillRect/>
          </a:stretch>
        </p:blipFill>
        <p:spPr>
          <a:xfrm>
            <a:off x="8801707" y="3961848"/>
            <a:ext cx="902833" cy="2001630"/>
          </a:xfrm>
          <a:prstGeom prst="rect">
            <a:avLst/>
          </a:prstGeom>
        </p:spPr>
      </p:pic>
      <p:pic>
        <p:nvPicPr>
          <p:cNvPr id="10" name="Picture 9" descr="person1.png"/>
          <p:cNvPicPr>
            <a:picLocks noChangeAspect="1"/>
          </p:cNvPicPr>
          <p:nvPr/>
        </p:nvPicPr>
        <p:blipFill>
          <a:blip r:embed="rId3" cstate="print"/>
          <a:stretch>
            <a:fillRect/>
          </a:stretch>
        </p:blipFill>
        <p:spPr>
          <a:xfrm>
            <a:off x="6701723" y="2322258"/>
            <a:ext cx="902833" cy="2001630"/>
          </a:xfrm>
          <a:prstGeom prst="rect">
            <a:avLst/>
          </a:prstGeom>
        </p:spPr>
      </p:pic>
      <p:pic>
        <p:nvPicPr>
          <p:cNvPr id="12" name="Picture 11" descr="person1.png"/>
          <p:cNvPicPr>
            <a:picLocks noChangeAspect="1"/>
          </p:cNvPicPr>
          <p:nvPr/>
        </p:nvPicPr>
        <p:blipFill>
          <a:blip r:embed="rId3" cstate="print"/>
          <a:stretch>
            <a:fillRect/>
          </a:stretch>
        </p:blipFill>
        <p:spPr>
          <a:xfrm>
            <a:off x="3377704" y="5618370"/>
            <a:ext cx="902833" cy="2001630"/>
          </a:xfrm>
          <a:prstGeom prst="rect">
            <a:avLst/>
          </a:prstGeom>
        </p:spPr>
      </p:pic>
      <p:pic>
        <p:nvPicPr>
          <p:cNvPr id="13" name="Picture 12" descr="person1.png"/>
          <p:cNvPicPr>
            <a:picLocks noChangeAspect="1"/>
          </p:cNvPicPr>
          <p:nvPr/>
        </p:nvPicPr>
        <p:blipFill>
          <a:blip r:embed="rId3" cstate="print"/>
          <a:stretch>
            <a:fillRect/>
          </a:stretch>
        </p:blipFill>
        <p:spPr>
          <a:xfrm>
            <a:off x="3267267" y="2596320"/>
            <a:ext cx="902833" cy="2001630"/>
          </a:xfrm>
          <a:prstGeom prst="rect">
            <a:avLst/>
          </a:prstGeom>
        </p:spPr>
      </p:pic>
      <p:pic>
        <p:nvPicPr>
          <p:cNvPr id="14" name="Picture 13" descr="person1.png"/>
          <p:cNvPicPr>
            <a:picLocks noChangeAspect="1"/>
          </p:cNvPicPr>
          <p:nvPr/>
        </p:nvPicPr>
        <p:blipFill>
          <a:blip r:embed="rId3" cstate="print"/>
          <a:stretch>
            <a:fillRect/>
          </a:stretch>
        </p:blipFill>
        <p:spPr>
          <a:xfrm>
            <a:off x="6276615" y="5618370"/>
            <a:ext cx="902833" cy="2001630"/>
          </a:xfrm>
          <a:prstGeom prst="rect">
            <a:avLst/>
          </a:prstGeom>
        </p:spPr>
      </p:pic>
      <p:sp>
        <p:nvSpPr>
          <p:cNvPr id="16" name="Left-Right Arrow 15"/>
          <p:cNvSpPr/>
          <p:nvPr/>
        </p:nvSpPr>
        <p:spPr>
          <a:xfrm rot="280759">
            <a:off x="5096456" y="6586440"/>
            <a:ext cx="822960" cy="548640"/>
          </a:xfrm>
          <a:prstGeom prst="leftRightArrow">
            <a:avLst/>
          </a:prstGeom>
          <a:solidFill>
            <a:srgbClr val="B3B3B3"/>
          </a:solidFill>
          <a:ln w="25400" cap="flat" cmpd="sng" algn="ctr">
            <a:solidFill>
              <a:schemeClr val="bg2">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8" name="Left-Right Arrow 17"/>
          <p:cNvSpPr/>
          <p:nvPr/>
        </p:nvSpPr>
        <p:spPr>
          <a:xfrm rot="20374408">
            <a:off x="7429941" y="5965797"/>
            <a:ext cx="822960" cy="548640"/>
          </a:xfrm>
          <a:prstGeom prst="leftRightArrow">
            <a:avLst/>
          </a:prstGeom>
          <a:solidFill>
            <a:srgbClr val="B3B3B3"/>
          </a:solidFill>
          <a:ln w="25400" cap="flat" cmpd="sng" algn="ctr">
            <a:solidFill>
              <a:schemeClr val="bg2">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9" name="Left-Right Arrow 18"/>
          <p:cNvSpPr/>
          <p:nvPr/>
        </p:nvSpPr>
        <p:spPr>
          <a:xfrm rot="21430806">
            <a:off x="4903194" y="3024920"/>
            <a:ext cx="822960" cy="548640"/>
          </a:xfrm>
          <a:prstGeom prst="leftRightArrow">
            <a:avLst/>
          </a:prstGeom>
          <a:solidFill>
            <a:srgbClr val="B3B3B3"/>
          </a:solidFill>
          <a:ln w="25400" cap="flat" cmpd="sng" algn="ctr">
            <a:solidFill>
              <a:schemeClr val="bg2">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20" name="Picture 19" descr="person4.png"/>
          <p:cNvPicPr>
            <a:picLocks noChangeAspect="1"/>
          </p:cNvPicPr>
          <p:nvPr/>
        </p:nvPicPr>
        <p:blipFill>
          <a:blip r:embed="rId4" cstate="print"/>
          <a:stretch>
            <a:fillRect/>
          </a:stretch>
        </p:blipFill>
        <p:spPr>
          <a:xfrm>
            <a:off x="5525203" y="3837609"/>
            <a:ext cx="686753" cy="1521514"/>
          </a:xfrm>
          <a:prstGeom prst="rect">
            <a:avLst/>
          </a:prstGeom>
        </p:spPr>
      </p:pic>
      <p:sp>
        <p:nvSpPr>
          <p:cNvPr id="21" name="Left-Right Arrow 20"/>
          <p:cNvSpPr/>
          <p:nvPr/>
        </p:nvSpPr>
        <p:spPr>
          <a:xfrm rot="5116038">
            <a:off x="2874506" y="4875255"/>
            <a:ext cx="822960" cy="548640"/>
          </a:xfrm>
          <a:prstGeom prst="leftRightArrow">
            <a:avLst/>
          </a:prstGeom>
          <a:solidFill>
            <a:srgbClr val="B3B3B3"/>
          </a:solidFill>
          <a:ln w="25400" cap="flat" cmpd="sng" algn="ctr">
            <a:solidFill>
              <a:schemeClr val="bg2">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2" name="Left-Right Arrow 21"/>
          <p:cNvSpPr/>
          <p:nvPr/>
        </p:nvSpPr>
        <p:spPr>
          <a:xfrm rot="2820982">
            <a:off x="7844624" y="3302110"/>
            <a:ext cx="822960" cy="548640"/>
          </a:xfrm>
          <a:prstGeom prst="leftRightArrow">
            <a:avLst/>
          </a:prstGeom>
          <a:solidFill>
            <a:srgbClr val="B3B3B3"/>
          </a:solidFill>
          <a:ln w="25400" cap="flat" cmpd="sng" algn="ctr">
            <a:solidFill>
              <a:schemeClr val="bg2">
                <a:lumMod val="50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5" name="Text Box 4"/>
          <p:cNvSpPr txBox="1">
            <a:spLocks noChangeArrowheads="1"/>
          </p:cNvSpPr>
          <p:nvPr/>
        </p:nvSpPr>
        <p:spPr bwMode="auto">
          <a:xfrm>
            <a:off x="1289050" y="1600200"/>
            <a:ext cx="7581900" cy="545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b="1" dirty="0" smtClean="0">
                <a:solidFill>
                  <a:srgbClr val="444444"/>
                </a:solidFill>
                <a:latin typeface="Arial" charset="0"/>
              </a:rPr>
              <a:t>Example: Referral management</a:t>
            </a:r>
            <a:endParaRPr lang="en-US" sz="3700" b="1"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9" name="Right Arrow 8"/>
          <p:cNvSpPr/>
          <p:nvPr/>
        </p:nvSpPr>
        <p:spPr>
          <a:xfrm>
            <a:off x="1913862" y="4847975"/>
            <a:ext cx="822960" cy="822960"/>
          </a:xfrm>
          <a:prstGeom prst="rightArrow">
            <a:avLst/>
          </a:prstGeom>
          <a:solidFill>
            <a:schemeClr val="bg2">
              <a:lumMod val="60000"/>
              <a:lumOff val="40000"/>
            </a:schemeClr>
          </a:solidFill>
          <a:ln w="28575" cap="flat" cmpd="sng" algn="ctr">
            <a:solidFill>
              <a:schemeClr val="tx1">
                <a:lumMod val="95000"/>
                <a:lumOff val="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12" name="Picture 11" descr="person1.png"/>
          <p:cNvPicPr>
            <a:picLocks noChangeAspect="1"/>
          </p:cNvPicPr>
          <p:nvPr/>
        </p:nvPicPr>
        <p:blipFill>
          <a:blip r:embed="rId3" cstate="print"/>
          <a:stretch>
            <a:fillRect/>
          </a:stretch>
        </p:blipFill>
        <p:spPr>
          <a:xfrm>
            <a:off x="664458" y="4100996"/>
            <a:ext cx="902833" cy="2001630"/>
          </a:xfrm>
          <a:prstGeom prst="rect">
            <a:avLst/>
          </a:prstGeom>
        </p:spPr>
      </p:pic>
      <p:pic>
        <p:nvPicPr>
          <p:cNvPr id="13" name="Picture 12" descr="img_1464_708_fax.jpg"/>
          <p:cNvPicPr>
            <a:picLocks noChangeAspect="1"/>
          </p:cNvPicPr>
          <p:nvPr/>
        </p:nvPicPr>
        <p:blipFill>
          <a:blip r:embed="rId4" cstate="print"/>
          <a:stretch>
            <a:fillRect/>
          </a:stretch>
        </p:blipFill>
        <p:spPr>
          <a:xfrm>
            <a:off x="2873377" y="3810002"/>
            <a:ext cx="2743200" cy="2743200"/>
          </a:xfrm>
          <a:prstGeom prst="rect">
            <a:avLst/>
          </a:prstGeom>
        </p:spPr>
      </p:pic>
      <p:sp>
        <p:nvSpPr>
          <p:cNvPr id="14" name="Text Box 6"/>
          <p:cNvSpPr txBox="1">
            <a:spLocks noChangeArrowheads="1"/>
          </p:cNvSpPr>
          <p:nvPr/>
        </p:nvSpPr>
        <p:spPr bwMode="auto">
          <a:xfrm>
            <a:off x="9798050" y="7213600"/>
            <a:ext cx="354013" cy="190500"/>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1300" dirty="0" smtClean="0">
                <a:solidFill>
                  <a:srgbClr val="444444"/>
                </a:solidFill>
                <a:latin typeface="Arial" charset="0"/>
              </a:rPr>
              <a:t>[6]</a:t>
            </a:r>
            <a:endParaRPr lang="en-US" sz="1300" dirty="0">
              <a:solidFill>
                <a:srgbClr val="444444"/>
              </a:solidFill>
              <a:latin typeface="Arial" charset="0"/>
            </a:endParaRPr>
          </a:p>
        </p:txBody>
      </p:sp>
      <p:pic>
        <p:nvPicPr>
          <p:cNvPr id="15" name="Picture 14" descr="person1.png"/>
          <p:cNvPicPr>
            <a:picLocks noChangeAspect="1"/>
          </p:cNvPicPr>
          <p:nvPr/>
        </p:nvPicPr>
        <p:blipFill>
          <a:blip r:embed="rId3" cstate="print"/>
          <a:stretch>
            <a:fillRect/>
          </a:stretch>
        </p:blipFill>
        <p:spPr>
          <a:xfrm>
            <a:off x="7309733" y="2523021"/>
            <a:ext cx="902833" cy="2001630"/>
          </a:xfrm>
          <a:prstGeom prst="rect">
            <a:avLst/>
          </a:prstGeom>
        </p:spPr>
      </p:pic>
      <p:pic>
        <p:nvPicPr>
          <p:cNvPr id="16" name="Picture 15" descr="person1.png"/>
          <p:cNvPicPr>
            <a:picLocks noChangeAspect="1"/>
          </p:cNvPicPr>
          <p:nvPr/>
        </p:nvPicPr>
        <p:blipFill>
          <a:blip r:embed="rId3" cstate="print"/>
          <a:stretch>
            <a:fillRect/>
          </a:stretch>
        </p:blipFill>
        <p:spPr>
          <a:xfrm>
            <a:off x="8341608" y="3078646"/>
            <a:ext cx="902833" cy="2001630"/>
          </a:xfrm>
          <a:prstGeom prst="rect">
            <a:avLst/>
          </a:prstGeom>
        </p:spPr>
      </p:pic>
      <p:pic>
        <p:nvPicPr>
          <p:cNvPr id="17" name="Picture 16" descr="person1.png"/>
          <p:cNvPicPr>
            <a:picLocks noChangeAspect="1"/>
          </p:cNvPicPr>
          <p:nvPr/>
        </p:nvPicPr>
        <p:blipFill>
          <a:blip r:embed="rId3" cstate="print"/>
          <a:stretch>
            <a:fillRect/>
          </a:stretch>
        </p:blipFill>
        <p:spPr>
          <a:xfrm>
            <a:off x="7357358" y="4983646"/>
            <a:ext cx="902833" cy="2001630"/>
          </a:xfrm>
          <a:prstGeom prst="rect">
            <a:avLst/>
          </a:prstGeom>
        </p:spPr>
      </p:pic>
      <p:pic>
        <p:nvPicPr>
          <p:cNvPr id="18" name="Picture 17" descr="person1.png"/>
          <p:cNvPicPr>
            <a:picLocks noChangeAspect="1"/>
          </p:cNvPicPr>
          <p:nvPr/>
        </p:nvPicPr>
        <p:blipFill>
          <a:blip r:embed="rId3" cstate="print"/>
          <a:stretch>
            <a:fillRect/>
          </a:stretch>
        </p:blipFill>
        <p:spPr>
          <a:xfrm>
            <a:off x="9257167" y="4777271"/>
            <a:ext cx="902833" cy="2001630"/>
          </a:xfrm>
          <a:prstGeom prst="rect">
            <a:avLst/>
          </a:prstGeom>
        </p:spPr>
      </p:pic>
      <p:sp>
        <p:nvSpPr>
          <p:cNvPr id="20" name="Right Arrow 19"/>
          <p:cNvSpPr/>
          <p:nvPr/>
        </p:nvSpPr>
        <p:spPr>
          <a:xfrm>
            <a:off x="5971512" y="3270000"/>
            <a:ext cx="822960" cy="822960"/>
          </a:xfrm>
          <a:prstGeom prst="rightArrow">
            <a:avLst/>
          </a:prstGeom>
          <a:solidFill>
            <a:schemeClr val="bg2">
              <a:lumMod val="60000"/>
              <a:lumOff val="40000"/>
            </a:schemeClr>
          </a:solidFill>
          <a:ln w="28575" cap="flat" cmpd="sng" algn="ctr">
            <a:solidFill>
              <a:schemeClr val="tx1">
                <a:lumMod val="95000"/>
                <a:lumOff val="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1" name="Right Arrow 20"/>
          <p:cNvSpPr/>
          <p:nvPr/>
        </p:nvSpPr>
        <p:spPr>
          <a:xfrm>
            <a:off x="5965162" y="4327275"/>
            <a:ext cx="822960" cy="822960"/>
          </a:xfrm>
          <a:prstGeom prst="rightArrow">
            <a:avLst/>
          </a:prstGeom>
          <a:solidFill>
            <a:schemeClr val="bg2">
              <a:lumMod val="60000"/>
              <a:lumOff val="40000"/>
            </a:schemeClr>
          </a:solidFill>
          <a:ln w="28575" cap="flat" cmpd="sng" algn="ctr">
            <a:solidFill>
              <a:schemeClr val="tx1">
                <a:lumMod val="95000"/>
                <a:lumOff val="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2" name="Right Arrow 21"/>
          <p:cNvSpPr/>
          <p:nvPr/>
        </p:nvSpPr>
        <p:spPr>
          <a:xfrm>
            <a:off x="5965162" y="5390900"/>
            <a:ext cx="822960" cy="822960"/>
          </a:xfrm>
          <a:prstGeom prst="rightArrow">
            <a:avLst/>
          </a:prstGeom>
          <a:solidFill>
            <a:schemeClr val="bg2">
              <a:lumMod val="60000"/>
              <a:lumOff val="40000"/>
            </a:schemeClr>
          </a:solidFill>
          <a:ln w="28575" cap="flat" cmpd="sng" algn="ctr">
            <a:solidFill>
              <a:schemeClr val="tx1">
                <a:lumMod val="95000"/>
                <a:lumOff val="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3" name="Text Box 4"/>
          <p:cNvSpPr txBox="1">
            <a:spLocks noChangeArrowheads="1"/>
          </p:cNvSpPr>
          <p:nvPr/>
        </p:nvSpPr>
        <p:spPr bwMode="auto">
          <a:xfrm>
            <a:off x="1289050" y="1600200"/>
            <a:ext cx="7581900" cy="545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rgbClr val="444444"/>
                </a:solidFill>
                <a:latin typeface="Arial" charset="0"/>
              </a:rPr>
              <a:t>Example: Referral management</a:t>
            </a:r>
            <a:endParaRPr lang="en-US" sz="3700"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12" name="Picture 11" descr="person1.png"/>
          <p:cNvPicPr>
            <a:picLocks noChangeAspect="1"/>
          </p:cNvPicPr>
          <p:nvPr/>
        </p:nvPicPr>
        <p:blipFill>
          <a:blip r:embed="rId3" cstate="print"/>
          <a:stretch>
            <a:fillRect/>
          </a:stretch>
        </p:blipFill>
        <p:spPr>
          <a:xfrm>
            <a:off x="664458" y="4100996"/>
            <a:ext cx="902833" cy="2001630"/>
          </a:xfrm>
          <a:prstGeom prst="rect">
            <a:avLst/>
          </a:prstGeom>
        </p:spPr>
      </p:pic>
      <p:sp>
        <p:nvSpPr>
          <p:cNvPr id="14" name="Text Box 6"/>
          <p:cNvSpPr txBox="1">
            <a:spLocks noChangeArrowheads="1"/>
          </p:cNvSpPr>
          <p:nvPr/>
        </p:nvSpPr>
        <p:spPr bwMode="auto">
          <a:xfrm>
            <a:off x="9798050" y="7213600"/>
            <a:ext cx="354013" cy="190500"/>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1300" dirty="0" smtClean="0">
                <a:solidFill>
                  <a:srgbClr val="444444"/>
                </a:solidFill>
                <a:latin typeface="Arial" charset="0"/>
              </a:rPr>
              <a:t>[7]</a:t>
            </a:r>
            <a:endParaRPr lang="en-US" sz="1300" dirty="0">
              <a:solidFill>
                <a:srgbClr val="444444"/>
              </a:solidFill>
              <a:latin typeface="Arial" charset="0"/>
            </a:endParaRPr>
          </a:p>
        </p:txBody>
      </p:sp>
      <p:pic>
        <p:nvPicPr>
          <p:cNvPr id="15" name="Picture 14" descr="person1.png"/>
          <p:cNvPicPr>
            <a:picLocks noChangeAspect="1"/>
          </p:cNvPicPr>
          <p:nvPr/>
        </p:nvPicPr>
        <p:blipFill>
          <a:blip r:embed="rId3" cstate="print"/>
          <a:stretch>
            <a:fillRect/>
          </a:stretch>
        </p:blipFill>
        <p:spPr>
          <a:xfrm>
            <a:off x="7309733" y="2523021"/>
            <a:ext cx="902833" cy="2001630"/>
          </a:xfrm>
          <a:prstGeom prst="rect">
            <a:avLst/>
          </a:prstGeom>
        </p:spPr>
      </p:pic>
      <p:pic>
        <p:nvPicPr>
          <p:cNvPr id="16" name="Picture 15" descr="person1.png"/>
          <p:cNvPicPr>
            <a:picLocks noChangeAspect="1"/>
          </p:cNvPicPr>
          <p:nvPr/>
        </p:nvPicPr>
        <p:blipFill>
          <a:blip r:embed="rId3" cstate="print"/>
          <a:stretch>
            <a:fillRect/>
          </a:stretch>
        </p:blipFill>
        <p:spPr>
          <a:xfrm>
            <a:off x="8341608" y="3078646"/>
            <a:ext cx="902833" cy="2001630"/>
          </a:xfrm>
          <a:prstGeom prst="rect">
            <a:avLst/>
          </a:prstGeom>
        </p:spPr>
      </p:pic>
      <p:pic>
        <p:nvPicPr>
          <p:cNvPr id="17" name="Picture 16" descr="person1.png"/>
          <p:cNvPicPr>
            <a:picLocks noChangeAspect="1"/>
          </p:cNvPicPr>
          <p:nvPr/>
        </p:nvPicPr>
        <p:blipFill>
          <a:blip r:embed="rId3" cstate="print"/>
          <a:stretch>
            <a:fillRect/>
          </a:stretch>
        </p:blipFill>
        <p:spPr>
          <a:xfrm>
            <a:off x="7357358" y="4983646"/>
            <a:ext cx="902833" cy="2001630"/>
          </a:xfrm>
          <a:prstGeom prst="rect">
            <a:avLst/>
          </a:prstGeom>
        </p:spPr>
      </p:pic>
      <p:pic>
        <p:nvPicPr>
          <p:cNvPr id="18" name="Picture 17" descr="person1.png"/>
          <p:cNvPicPr>
            <a:picLocks noChangeAspect="1"/>
          </p:cNvPicPr>
          <p:nvPr/>
        </p:nvPicPr>
        <p:blipFill>
          <a:blip r:embed="rId3" cstate="print"/>
          <a:stretch>
            <a:fillRect/>
          </a:stretch>
        </p:blipFill>
        <p:spPr>
          <a:xfrm>
            <a:off x="9257167" y="4777271"/>
            <a:ext cx="902833" cy="2001630"/>
          </a:xfrm>
          <a:prstGeom prst="rect">
            <a:avLst/>
          </a:prstGeom>
        </p:spPr>
      </p:pic>
      <p:pic>
        <p:nvPicPr>
          <p:cNvPr id="19" name="Picture 18" descr="pigeon2.jpg"/>
          <p:cNvPicPr>
            <a:picLocks noChangeAspect="1"/>
          </p:cNvPicPr>
          <p:nvPr/>
        </p:nvPicPr>
        <p:blipFill>
          <a:blip r:embed="rId4" cstate="print"/>
          <a:stretch>
            <a:fillRect/>
          </a:stretch>
        </p:blipFill>
        <p:spPr>
          <a:xfrm>
            <a:off x="2111375" y="3649896"/>
            <a:ext cx="4922929" cy="2795354"/>
          </a:xfrm>
          <a:prstGeom prst="rect">
            <a:avLst/>
          </a:prstGeom>
        </p:spPr>
      </p:pic>
      <p:sp>
        <p:nvSpPr>
          <p:cNvPr id="11" name="Text Box 4"/>
          <p:cNvSpPr txBox="1">
            <a:spLocks noChangeArrowheads="1"/>
          </p:cNvSpPr>
          <p:nvPr/>
        </p:nvSpPr>
        <p:spPr bwMode="auto">
          <a:xfrm>
            <a:off x="1289050" y="1600200"/>
            <a:ext cx="7581900" cy="545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rgbClr val="444444"/>
                </a:solidFill>
                <a:latin typeface="Arial" charset="0"/>
              </a:rPr>
              <a:t>Example: Referral management</a:t>
            </a:r>
            <a:endParaRPr lang="en-US" sz="3700"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12" name="Picture 11" descr="person1.png"/>
          <p:cNvPicPr>
            <a:picLocks noChangeAspect="1"/>
          </p:cNvPicPr>
          <p:nvPr/>
        </p:nvPicPr>
        <p:blipFill>
          <a:blip r:embed="rId3" cstate="print"/>
          <a:stretch>
            <a:fillRect/>
          </a:stretch>
        </p:blipFill>
        <p:spPr>
          <a:xfrm>
            <a:off x="664458" y="4100996"/>
            <a:ext cx="902833" cy="2001630"/>
          </a:xfrm>
          <a:prstGeom prst="rect">
            <a:avLst/>
          </a:prstGeom>
        </p:spPr>
      </p:pic>
      <p:pic>
        <p:nvPicPr>
          <p:cNvPr id="15" name="Picture 14" descr="person1.png"/>
          <p:cNvPicPr>
            <a:picLocks noChangeAspect="1"/>
          </p:cNvPicPr>
          <p:nvPr/>
        </p:nvPicPr>
        <p:blipFill>
          <a:blip r:embed="rId3" cstate="print"/>
          <a:stretch>
            <a:fillRect/>
          </a:stretch>
        </p:blipFill>
        <p:spPr>
          <a:xfrm>
            <a:off x="7309733" y="2523021"/>
            <a:ext cx="902833" cy="2001630"/>
          </a:xfrm>
          <a:prstGeom prst="rect">
            <a:avLst/>
          </a:prstGeom>
        </p:spPr>
      </p:pic>
      <p:pic>
        <p:nvPicPr>
          <p:cNvPr id="16" name="Picture 15" descr="person1.png"/>
          <p:cNvPicPr>
            <a:picLocks noChangeAspect="1"/>
          </p:cNvPicPr>
          <p:nvPr/>
        </p:nvPicPr>
        <p:blipFill>
          <a:blip r:embed="rId3" cstate="print"/>
          <a:stretch>
            <a:fillRect/>
          </a:stretch>
        </p:blipFill>
        <p:spPr>
          <a:xfrm>
            <a:off x="8341608" y="3078646"/>
            <a:ext cx="902833" cy="2001630"/>
          </a:xfrm>
          <a:prstGeom prst="rect">
            <a:avLst/>
          </a:prstGeom>
        </p:spPr>
      </p:pic>
      <p:pic>
        <p:nvPicPr>
          <p:cNvPr id="17" name="Picture 16" descr="person1.png"/>
          <p:cNvPicPr>
            <a:picLocks noChangeAspect="1"/>
          </p:cNvPicPr>
          <p:nvPr/>
        </p:nvPicPr>
        <p:blipFill>
          <a:blip r:embed="rId3" cstate="print"/>
          <a:stretch>
            <a:fillRect/>
          </a:stretch>
        </p:blipFill>
        <p:spPr>
          <a:xfrm>
            <a:off x="7468483" y="5142396"/>
            <a:ext cx="902833" cy="2001630"/>
          </a:xfrm>
          <a:prstGeom prst="rect">
            <a:avLst/>
          </a:prstGeom>
        </p:spPr>
      </p:pic>
      <p:pic>
        <p:nvPicPr>
          <p:cNvPr id="18" name="Picture 17" descr="person1.png"/>
          <p:cNvPicPr>
            <a:picLocks noChangeAspect="1"/>
          </p:cNvPicPr>
          <p:nvPr/>
        </p:nvPicPr>
        <p:blipFill>
          <a:blip r:embed="rId3" cstate="print"/>
          <a:stretch>
            <a:fillRect/>
          </a:stretch>
        </p:blipFill>
        <p:spPr>
          <a:xfrm>
            <a:off x="9257167" y="4777271"/>
            <a:ext cx="902833" cy="2001630"/>
          </a:xfrm>
          <a:prstGeom prst="rect">
            <a:avLst/>
          </a:prstGeom>
        </p:spPr>
      </p:pic>
      <p:pic>
        <p:nvPicPr>
          <p:cNvPr id="13" name="Picture 12" descr="Terminal.png"/>
          <p:cNvPicPr>
            <a:picLocks noChangeAspect="1"/>
          </p:cNvPicPr>
          <p:nvPr/>
        </p:nvPicPr>
        <p:blipFill>
          <a:blip r:embed="rId4" cstate="print"/>
          <a:stretch>
            <a:fillRect/>
          </a:stretch>
        </p:blipFill>
        <p:spPr>
          <a:xfrm>
            <a:off x="1619250" y="3430491"/>
            <a:ext cx="3698651" cy="3729134"/>
          </a:xfrm>
          <a:prstGeom prst="rect">
            <a:avLst/>
          </a:prstGeom>
        </p:spPr>
      </p:pic>
      <p:sp>
        <p:nvSpPr>
          <p:cNvPr id="20" name="Right Arrow 19"/>
          <p:cNvSpPr/>
          <p:nvPr/>
        </p:nvSpPr>
        <p:spPr>
          <a:xfrm rot="9867185">
            <a:off x="5914344" y="3371600"/>
            <a:ext cx="822960" cy="822960"/>
          </a:xfrm>
          <a:prstGeom prst="rightArrow">
            <a:avLst/>
          </a:prstGeom>
          <a:solidFill>
            <a:schemeClr val="bg2">
              <a:lumMod val="60000"/>
              <a:lumOff val="40000"/>
            </a:schemeClr>
          </a:solidFill>
          <a:ln w="28575" cap="flat" cmpd="sng" algn="ctr">
            <a:solidFill>
              <a:schemeClr val="tx1">
                <a:lumMod val="95000"/>
                <a:lumOff val="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1" name="Right Arrow 20"/>
          <p:cNvSpPr/>
          <p:nvPr/>
        </p:nvSpPr>
        <p:spPr>
          <a:xfrm rot="10800000">
            <a:off x="5819112" y="4543175"/>
            <a:ext cx="822960" cy="822960"/>
          </a:xfrm>
          <a:prstGeom prst="rightArrow">
            <a:avLst/>
          </a:prstGeom>
          <a:solidFill>
            <a:schemeClr val="bg2">
              <a:lumMod val="60000"/>
              <a:lumOff val="40000"/>
            </a:schemeClr>
          </a:solidFill>
          <a:ln w="28575" cap="flat" cmpd="sng" algn="ctr">
            <a:solidFill>
              <a:schemeClr val="tx1">
                <a:lumMod val="95000"/>
                <a:lumOff val="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2" name="Right Arrow 21"/>
          <p:cNvSpPr/>
          <p:nvPr/>
        </p:nvSpPr>
        <p:spPr>
          <a:xfrm rot="11452056">
            <a:off x="5889312" y="5714750"/>
            <a:ext cx="822960" cy="822960"/>
          </a:xfrm>
          <a:prstGeom prst="rightArrow">
            <a:avLst/>
          </a:prstGeom>
          <a:solidFill>
            <a:schemeClr val="bg2">
              <a:lumMod val="60000"/>
              <a:lumOff val="40000"/>
            </a:schemeClr>
          </a:solidFill>
          <a:ln w="28575" cap="flat" cmpd="sng" algn="ctr">
            <a:solidFill>
              <a:schemeClr val="tx1">
                <a:lumMod val="95000"/>
                <a:lumOff val="5000"/>
              </a:scheme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4" name="Text Box 4"/>
          <p:cNvSpPr txBox="1">
            <a:spLocks noChangeArrowheads="1"/>
          </p:cNvSpPr>
          <p:nvPr/>
        </p:nvSpPr>
        <p:spPr bwMode="auto">
          <a:xfrm>
            <a:off x="1289050" y="1600200"/>
            <a:ext cx="7581900" cy="545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rgbClr val="444444"/>
                </a:solidFill>
                <a:latin typeface="Arial" charset="0"/>
              </a:rPr>
              <a:t>Example: Referral management</a:t>
            </a:r>
            <a:endParaRPr lang="en-US" sz="3700"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pic>
        <p:nvPicPr>
          <p:cNvPr id="23" name="Picture 22" descr="person2.png"/>
          <p:cNvPicPr>
            <a:picLocks noChangeAspect="1"/>
          </p:cNvPicPr>
          <p:nvPr/>
        </p:nvPicPr>
        <p:blipFill>
          <a:blip r:embed="rId3" cstate="print"/>
          <a:stretch>
            <a:fillRect/>
          </a:stretch>
        </p:blipFill>
        <p:spPr>
          <a:xfrm>
            <a:off x="7366000" y="2930751"/>
            <a:ext cx="1708308" cy="1744915"/>
          </a:xfrm>
          <a:prstGeom prst="rect">
            <a:avLst/>
          </a:prstGeom>
          <a:effectLst>
            <a:outerShdw blurRad="50800" dist="38100" dir="2700000">
              <a:srgbClr val="000000">
                <a:alpha val="43000"/>
              </a:srgbClr>
            </a:outerShdw>
          </a:effectLst>
        </p:spPr>
      </p:pic>
      <p:pic>
        <p:nvPicPr>
          <p:cNvPr id="12" name="Picture 11" descr="person1.png"/>
          <p:cNvPicPr>
            <a:picLocks noChangeAspect="1"/>
          </p:cNvPicPr>
          <p:nvPr/>
        </p:nvPicPr>
        <p:blipFill>
          <a:blip r:embed="rId4" cstate="print"/>
          <a:stretch>
            <a:fillRect/>
          </a:stretch>
        </p:blipFill>
        <p:spPr>
          <a:xfrm>
            <a:off x="664458" y="4100996"/>
            <a:ext cx="902833" cy="2001630"/>
          </a:xfrm>
          <a:prstGeom prst="rect">
            <a:avLst/>
          </a:prstGeom>
        </p:spPr>
      </p:pic>
      <p:pic>
        <p:nvPicPr>
          <p:cNvPr id="13" name="Picture 12" descr="Terminal.png"/>
          <p:cNvPicPr>
            <a:picLocks noChangeAspect="1"/>
          </p:cNvPicPr>
          <p:nvPr/>
        </p:nvPicPr>
        <p:blipFill>
          <a:blip r:embed="rId5" cstate="print"/>
          <a:stretch>
            <a:fillRect/>
          </a:stretch>
        </p:blipFill>
        <p:spPr>
          <a:xfrm>
            <a:off x="2174875" y="3239991"/>
            <a:ext cx="3698651" cy="3729134"/>
          </a:xfrm>
          <a:prstGeom prst="rect">
            <a:avLst/>
          </a:prstGeom>
        </p:spPr>
      </p:pic>
      <p:sp>
        <p:nvSpPr>
          <p:cNvPr id="14" name="Left-Right Arrow 13"/>
          <p:cNvSpPr/>
          <p:nvPr/>
        </p:nvSpPr>
        <p:spPr>
          <a:xfrm rot="20772178">
            <a:off x="6319520" y="3694429"/>
            <a:ext cx="822960" cy="548640"/>
          </a:xfrm>
          <a:prstGeom prst="leftRightArrow">
            <a:avLst/>
          </a:prstGeom>
          <a:solidFill>
            <a:srgbClr val="B3B3B3"/>
          </a:solidFill>
          <a:ln w="38100" cap="flat" cmpd="sng" algn="ctr">
            <a:solidFill>
              <a:srgbClr val="40404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4" name="Left-Right Arrow 23"/>
          <p:cNvSpPr/>
          <p:nvPr/>
        </p:nvSpPr>
        <p:spPr>
          <a:xfrm>
            <a:off x="1931670" y="4894580"/>
            <a:ext cx="822960" cy="548640"/>
          </a:xfrm>
          <a:prstGeom prst="leftRightArrow">
            <a:avLst/>
          </a:prstGeom>
          <a:solidFill>
            <a:srgbClr val="B3B3B3"/>
          </a:solidFill>
          <a:ln w="38100" cap="flat" cmpd="sng" algn="ctr">
            <a:solidFill>
              <a:srgbClr val="40404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25" name="Picture 24" descr="person2.png"/>
          <p:cNvPicPr>
            <a:picLocks noChangeAspect="1"/>
          </p:cNvPicPr>
          <p:nvPr/>
        </p:nvPicPr>
        <p:blipFill>
          <a:blip r:embed="rId3" cstate="print"/>
          <a:stretch>
            <a:fillRect/>
          </a:stretch>
        </p:blipFill>
        <p:spPr>
          <a:xfrm>
            <a:off x="7835900" y="3924526"/>
            <a:ext cx="1708308" cy="1744915"/>
          </a:xfrm>
          <a:prstGeom prst="rect">
            <a:avLst/>
          </a:prstGeom>
          <a:effectLst>
            <a:outerShdw blurRad="50800" dist="38100" dir="2700000">
              <a:srgbClr val="000000">
                <a:alpha val="43000"/>
              </a:srgbClr>
            </a:outerShdw>
          </a:effectLst>
        </p:spPr>
      </p:pic>
      <p:sp>
        <p:nvSpPr>
          <p:cNvPr id="26" name="Left-Right Arrow 25"/>
          <p:cNvSpPr/>
          <p:nvPr/>
        </p:nvSpPr>
        <p:spPr>
          <a:xfrm>
            <a:off x="6583045" y="4727892"/>
            <a:ext cx="822960" cy="548640"/>
          </a:xfrm>
          <a:prstGeom prst="leftRightArrow">
            <a:avLst/>
          </a:prstGeom>
          <a:solidFill>
            <a:srgbClr val="B3B3B3"/>
          </a:solidFill>
          <a:ln w="38100" cap="flat" cmpd="sng" algn="ctr">
            <a:solidFill>
              <a:srgbClr val="40404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27" name="Picture 26" descr="person2.png"/>
          <p:cNvPicPr>
            <a:picLocks noChangeAspect="1"/>
          </p:cNvPicPr>
          <p:nvPr/>
        </p:nvPicPr>
        <p:blipFill>
          <a:blip r:embed="rId3" cstate="print"/>
          <a:stretch>
            <a:fillRect/>
          </a:stretch>
        </p:blipFill>
        <p:spPr>
          <a:xfrm>
            <a:off x="7289800" y="5426301"/>
            <a:ext cx="1708308" cy="1744915"/>
          </a:xfrm>
          <a:prstGeom prst="rect">
            <a:avLst/>
          </a:prstGeom>
          <a:effectLst>
            <a:outerShdw blurRad="50800" dist="38100" dir="2700000">
              <a:srgbClr val="000000">
                <a:alpha val="43000"/>
              </a:srgbClr>
            </a:outerShdw>
          </a:effectLst>
        </p:spPr>
      </p:pic>
      <p:sp>
        <p:nvSpPr>
          <p:cNvPr id="28" name="Left-Right Arrow 27"/>
          <p:cNvSpPr/>
          <p:nvPr/>
        </p:nvSpPr>
        <p:spPr>
          <a:xfrm rot="685328">
            <a:off x="6259195" y="5761354"/>
            <a:ext cx="822960" cy="548640"/>
          </a:xfrm>
          <a:prstGeom prst="leftRightArrow">
            <a:avLst/>
          </a:prstGeom>
          <a:solidFill>
            <a:srgbClr val="B3B3B3"/>
          </a:solidFill>
          <a:ln w="38100" cap="flat" cmpd="sng" algn="ctr">
            <a:solidFill>
              <a:srgbClr val="404040"/>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5" name="Text Box 4"/>
          <p:cNvSpPr txBox="1">
            <a:spLocks noChangeArrowheads="1"/>
          </p:cNvSpPr>
          <p:nvPr/>
        </p:nvSpPr>
        <p:spPr bwMode="auto">
          <a:xfrm>
            <a:off x="1289050" y="1600200"/>
            <a:ext cx="7581900" cy="545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rgbClr val="444444"/>
                </a:solidFill>
                <a:latin typeface="Arial" charset="0"/>
              </a:rPr>
              <a:t>Example: Referral management</a:t>
            </a:r>
            <a:endParaRPr lang="en-US" sz="3700"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20483" name="Text Box 4"/>
          <p:cNvSpPr txBox="1">
            <a:spLocks noChangeArrowheads="1"/>
          </p:cNvSpPr>
          <p:nvPr/>
        </p:nvSpPr>
        <p:spPr bwMode="auto">
          <a:xfrm>
            <a:off x="1289050" y="1600200"/>
            <a:ext cx="7581900" cy="270933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a:solidFill>
                  <a:srgbClr val="444444"/>
                </a:solidFill>
                <a:latin typeface="Arial" charset="0"/>
              </a:rPr>
              <a:t>Data, Information, Knowledge</a:t>
            </a:r>
            <a:endParaRPr lang="en-US" dirty="0"/>
          </a:p>
          <a:p>
            <a:pPr lvl="1" indent="-342900">
              <a:lnSpc>
                <a:spcPct val="95000"/>
              </a:lnSpc>
              <a:buClr>
                <a:srgbClr val="CCCCCC"/>
              </a:buClr>
              <a:buSzPct val="100000"/>
              <a:buFontTx/>
              <a:buChar char="•"/>
            </a:pPr>
            <a:r>
              <a:rPr lang="en-US" sz="3700" dirty="0">
                <a:solidFill>
                  <a:srgbClr val="CCCCCC"/>
                </a:solidFill>
                <a:latin typeface="Arial" charset="0"/>
              </a:rPr>
              <a:t>The disciplines that make up Informatics</a:t>
            </a:r>
            <a:endParaRPr lang="en-US" dirty="0"/>
          </a:p>
          <a:p>
            <a:pPr lvl="1" indent="-342900">
              <a:lnSpc>
                <a:spcPct val="95000"/>
              </a:lnSpc>
              <a:buClr>
                <a:srgbClr val="CCCCCC"/>
              </a:buClr>
              <a:buSzPct val="100000"/>
              <a:buFontTx/>
              <a:buChar char="•"/>
            </a:pPr>
            <a:r>
              <a:rPr lang="en-US" sz="3700" dirty="0">
                <a:solidFill>
                  <a:srgbClr val="CCCCCC"/>
                </a:solidFill>
                <a:latin typeface="Arial" charset="0"/>
              </a:rPr>
              <a:t>Importance of</a:t>
            </a:r>
            <a:r>
              <a:rPr lang="en-US" sz="3700" dirty="0" smtClean="0">
                <a:solidFill>
                  <a:srgbClr val="CCCCCC"/>
                </a:solidFill>
                <a:latin typeface="Arial" charset="0"/>
              </a:rPr>
              <a:t> Domain Knowledge</a:t>
            </a:r>
          </a:p>
          <a:p>
            <a:pPr lvl="1" indent="-342900">
              <a:lnSpc>
                <a:spcPct val="95000"/>
              </a:lnSpc>
              <a:buClr>
                <a:srgbClr val="CCCCCC"/>
              </a:buClr>
              <a:buSzPct val="100000"/>
              <a:buFontTx/>
              <a:buChar char="•"/>
            </a:pPr>
            <a:r>
              <a:rPr lang="en-US" sz="3700" dirty="0" smtClean="0">
                <a:solidFill>
                  <a:srgbClr val="CCCCCC"/>
                </a:solidFill>
                <a:latin typeface="Arial" charset="0"/>
              </a:rPr>
              <a:t>Example: Referral management</a:t>
            </a:r>
            <a:endParaRPr lang="en-US" sz="3700" dirty="0">
              <a:solidFill>
                <a:srgbClr val="CCCCCC"/>
              </a:solidFill>
              <a:latin typeface="Arial" charset="0"/>
            </a:endParaRP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1"/>
          <p:cNvSpPr>
            <a:spLocks noGrp="1" noChangeArrowheads="1"/>
          </p:cNvSpPr>
          <p:nvPr>
            <p:ph type="ctrTitle"/>
          </p:nvPr>
        </p:nvSpPr>
        <p:spPr>
          <a:xfrm>
            <a:off x="1289050" y="609600"/>
            <a:ext cx="7853363" cy="707886"/>
          </a:xfrm>
        </p:spPr>
        <p:txBody>
          <a:bodyPr lIns="0" tIns="0" rIns="0" bIns="0" anchor="t">
            <a:spAutoFit/>
          </a:bodyPr>
          <a:lstStyle/>
          <a:p>
            <a:pPr algn="l" eaLnBrk="1" hangingPunct="1">
              <a:lnSpc>
                <a:spcPct val="95000"/>
              </a:lnSpc>
            </a:pPr>
            <a:r>
              <a:rPr lang="en-US" sz="4800" dirty="0">
                <a:solidFill>
                  <a:srgbClr val="444444"/>
                </a:solidFill>
                <a:latin typeface="Arial" charset="0"/>
              </a:rPr>
              <a:t>Informatics: </a:t>
            </a:r>
            <a:r>
              <a:rPr lang="en-US" sz="3200" dirty="0">
                <a:solidFill>
                  <a:srgbClr val="444444"/>
                </a:solidFill>
                <a:latin typeface="Arial" charset="0"/>
              </a:rPr>
              <a:t>A brief overview</a:t>
            </a:r>
          </a:p>
        </p:txBody>
      </p:sp>
      <p:pic>
        <p:nvPicPr>
          <p:cNvPr id="23" name="Picture 22" descr="person2.png"/>
          <p:cNvPicPr>
            <a:picLocks noChangeAspect="1"/>
          </p:cNvPicPr>
          <p:nvPr/>
        </p:nvPicPr>
        <p:blipFill>
          <a:blip r:embed="rId3" cstate="print">
            <a:lum/>
            <a:alphaModFix amt="15000"/>
          </a:blip>
          <a:stretch>
            <a:fillRect/>
          </a:stretch>
        </p:blipFill>
        <p:spPr>
          <a:xfrm>
            <a:off x="5830835" y="3379535"/>
            <a:ext cx="1708308" cy="1744915"/>
          </a:xfrm>
          <a:prstGeom prst="rect">
            <a:avLst/>
          </a:prstGeom>
          <a:effectLst>
            <a:outerShdw blurRad="50800" dist="38100" dir="2700000">
              <a:srgbClr val="000000">
                <a:alpha val="43000"/>
              </a:srgbClr>
            </a:outerShdw>
          </a:effectLst>
        </p:spPr>
      </p:pic>
      <p:pic>
        <p:nvPicPr>
          <p:cNvPr id="12" name="Picture 11" descr="person1.png"/>
          <p:cNvPicPr>
            <a:picLocks noChangeAspect="1"/>
          </p:cNvPicPr>
          <p:nvPr/>
        </p:nvPicPr>
        <p:blipFill>
          <a:blip r:embed="rId4" cstate="print">
            <a:lum/>
            <a:alphaModFix amt="15000"/>
          </a:blip>
          <a:stretch>
            <a:fillRect/>
          </a:stretch>
        </p:blipFill>
        <p:spPr>
          <a:xfrm>
            <a:off x="636546" y="4352205"/>
            <a:ext cx="902833" cy="2001630"/>
          </a:xfrm>
          <a:prstGeom prst="rect">
            <a:avLst/>
          </a:prstGeom>
        </p:spPr>
      </p:pic>
      <p:sp>
        <p:nvSpPr>
          <p:cNvPr id="14" name="Left-Right Arrow 13"/>
          <p:cNvSpPr/>
          <p:nvPr/>
        </p:nvSpPr>
        <p:spPr>
          <a:xfrm rot="20772178">
            <a:off x="4784355" y="4143213"/>
            <a:ext cx="822960" cy="548640"/>
          </a:xfrm>
          <a:prstGeom prst="leftRightArrow">
            <a:avLst/>
          </a:prstGeom>
          <a:solidFill>
            <a:srgbClr val="B3B3B3">
              <a:alpha val="15000"/>
            </a:srgbClr>
          </a:solidFill>
          <a:ln w="38100" cap="flat" cmpd="sng" algn="ctr">
            <a:solidFill>
              <a:srgbClr val="404040">
                <a:alpha val="15000"/>
              </a:srgb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24" name="Left-Right Arrow 23"/>
          <p:cNvSpPr/>
          <p:nvPr/>
        </p:nvSpPr>
        <p:spPr>
          <a:xfrm>
            <a:off x="1959582" y="5173701"/>
            <a:ext cx="822960" cy="548640"/>
          </a:xfrm>
          <a:prstGeom prst="leftRightArrow">
            <a:avLst/>
          </a:prstGeom>
          <a:solidFill>
            <a:srgbClr val="B3B3B3">
              <a:alpha val="15000"/>
            </a:srgbClr>
          </a:solidFill>
          <a:ln w="38100" cap="flat" cmpd="sng" algn="ctr">
            <a:solidFill>
              <a:srgbClr val="404040">
                <a:alpha val="15000"/>
              </a:srgb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25" name="Picture 24" descr="person2.png"/>
          <p:cNvPicPr>
            <a:picLocks noChangeAspect="1"/>
          </p:cNvPicPr>
          <p:nvPr/>
        </p:nvPicPr>
        <p:blipFill>
          <a:blip r:embed="rId3" cstate="print">
            <a:lum/>
            <a:alphaModFix amt="15000"/>
          </a:blip>
          <a:stretch>
            <a:fillRect/>
          </a:stretch>
        </p:blipFill>
        <p:spPr>
          <a:xfrm>
            <a:off x="6300735" y="4373310"/>
            <a:ext cx="1708308" cy="1744915"/>
          </a:xfrm>
          <a:prstGeom prst="rect">
            <a:avLst/>
          </a:prstGeom>
          <a:effectLst>
            <a:outerShdw blurRad="50800" dist="38100" dir="2700000">
              <a:srgbClr val="000000">
                <a:alpha val="43000"/>
              </a:srgbClr>
            </a:outerShdw>
          </a:effectLst>
        </p:spPr>
      </p:pic>
      <p:sp>
        <p:nvSpPr>
          <p:cNvPr id="26" name="Left-Right Arrow 25"/>
          <p:cNvSpPr/>
          <p:nvPr/>
        </p:nvSpPr>
        <p:spPr>
          <a:xfrm>
            <a:off x="5047880" y="5176676"/>
            <a:ext cx="822960" cy="548640"/>
          </a:xfrm>
          <a:prstGeom prst="leftRightArrow">
            <a:avLst/>
          </a:prstGeom>
          <a:solidFill>
            <a:srgbClr val="B3B3B3">
              <a:alpha val="15000"/>
            </a:srgbClr>
          </a:solidFill>
          <a:ln w="38100" cap="flat" cmpd="sng" algn="ctr">
            <a:solidFill>
              <a:srgbClr val="404040">
                <a:alpha val="15000"/>
              </a:srgb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pic>
        <p:nvPicPr>
          <p:cNvPr id="27" name="Picture 26" descr="person2.png"/>
          <p:cNvPicPr>
            <a:picLocks noChangeAspect="1"/>
          </p:cNvPicPr>
          <p:nvPr/>
        </p:nvPicPr>
        <p:blipFill>
          <a:blip r:embed="rId3" cstate="print">
            <a:lum/>
            <a:alphaModFix amt="15000"/>
          </a:blip>
          <a:stretch>
            <a:fillRect/>
          </a:stretch>
        </p:blipFill>
        <p:spPr>
          <a:xfrm>
            <a:off x="5754635" y="5875085"/>
            <a:ext cx="1708308" cy="1744915"/>
          </a:xfrm>
          <a:prstGeom prst="rect">
            <a:avLst/>
          </a:prstGeom>
          <a:effectLst>
            <a:outerShdw blurRad="50800" dist="38100" dir="2700000">
              <a:srgbClr val="000000">
                <a:alpha val="43000"/>
              </a:srgbClr>
            </a:outerShdw>
          </a:effectLst>
        </p:spPr>
      </p:pic>
      <p:sp>
        <p:nvSpPr>
          <p:cNvPr id="28" name="Left-Right Arrow 27"/>
          <p:cNvSpPr/>
          <p:nvPr/>
        </p:nvSpPr>
        <p:spPr>
          <a:xfrm rot="685328">
            <a:off x="4724030" y="6210138"/>
            <a:ext cx="822960" cy="548640"/>
          </a:xfrm>
          <a:prstGeom prst="leftRightArrow">
            <a:avLst/>
          </a:prstGeom>
          <a:solidFill>
            <a:srgbClr val="B3B3B3">
              <a:alpha val="15000"/>
            </a:srgbClr>
          </a:solidFill>
          <a:ln w="38100" cap="flat" cmpd="sng" algn="ctr">
            <a:solidFill>
              <a:srgbClr val="404040">
                <a:alpha val="15000"/>
              </a:srgbClr>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sp>
      <p:sp>
        <p:nvSpPr>
          <p:cNvPr id="15" name="Text Box 4"/>
          <p:cNvSpPr txBox="1">
            <a:spLocks noChangeArrowheads="1"/>
          </p:cNvSpPr>
          <p:nvPr/>
        </p:nvSpPr>
        <p:spPr bwMode="auto">
          <a:xfrm>
            <a:off x="1289050" y="1600200"/>
            <a:ext cx="7581900" cy="3278590"/>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dirty="0" smtClean="0">
                <a:solidFill>
                  <a:srgbClr val="444444"/>
                </a:solidFill>
                <a:latin typeface="Arial" charset="0"/>
              </a:rPr>
              <a:t>Example: Referral management</a:t>
            </a:r>
          </a:p>
          <a:p>
            <a:pPr lvl="1" indent="-342900">
              <a:lnSpc>
                <a:spcPct val="95000"/>
              </a:lnSpc>
              <a:buClr>
                <a:srgbClr val="444444"/>
              </a:buClr>
              <a:buSzPct val="100000"/>
              <a:buFontTx/>
              <a:buChar char="•"/>
            </a:pPr>
            <a:r>
              <a:rPr lang="en-US" sz="3700" dirty="0" smtClean="0">
                <a:solidFill>
                  <a:schemeClr val="bg2">
                    <a:lumMod val="50000"/>
                  </a:schemeClr>
                </a:solidFill>
                <a:latin typeface="Arial" charset="0"/>
              </a:rPr>
              <a:t>Results in:</a:t>
            </a:r>
          </a:p>
          <a:p>
            <a:pPr lvl="2" indent="-342900">
              <a:lnSpc>
                <a:spcPct val="95000"/>
              </a:lnSpc>
              <a:buClr>
                <a:srgbClr val="444444"/>
              </a:buClr>
              <a:buSzPct val="100000"/>
              <a:buFontTx/>
              <a:buChar char="•"/>
            </a:pPr>
            <a:r>
              <a:rPr lang="en-US" sz="3000" dirty="0" smtClean="0">
                <a:solidFill>
                  <a:schemeClr val="bg2">
                    <a:lumMod val="50000"/>
                  </a:schemeClr>
                </a:solidFill>
                <a:latin typeface="Arial" charset="0"/>
              </a:rPr>
              <a:t>Improved care and care coordination</a:t>
            </a:r>
          </a:p>
          <a:p>
            <a:pPr lvl="2" indent="-342900">
              <a:lnSpc>
                <a:spcPct val="95000"/>
              </a:lnSpc>
              <a:buClr>
                <a:srgbClr val="444444"/>
              </a:buClr>
              <a:buSzPct val="100000"/>
              <a:buFontTx/>
              <a:buChar char="•"/>
            </a:pPr>
            <a:r>
              <a:rPr lang="en-US" sz="3000" dirty="0" smtClean="0">
                <a:solidFill>
                  <a:schemeClr val="bg2">
                    <a:lumMod val="50000"/>
                  </a:schemeClr>
                </a:solidFill>
                <a:latin typeface="Arial" charset="0"/>
              </a:rPr>
              <a:t>Decreased likelihood of data conflicts</a:t>
            </a:r>
          </a:p>
          <a:p>
            <a:pPr lvl="2" indent="-342900">
              <a:lnSpc>
                <a:spcPct val="95000"/>
              </a:lnSpc>
              <a:buClr>
                <a:srgbClr val="444444"/>
              </a:buClr>
              <a:buSzPct val="100000"/>
              <a:buFontTx/>
              <a:buChar char="•"/>
            </a:pPr>
            <a:r>
              <a:rPr lang="en-US" sz="3000" dirty="0" smtClean="0">
                <a:solidFill>
                  <a:schemeClr val="bg2">
                    <a:lumMod val="50000"/>
                  </a:schemeClr>
                </a:solidFill>
                <a:latin typeface="Arial" charset="0"/>
              </a:rPr>
              <a:t>Greater efficiency overall</a:t>
            </a:r>
          </a:p>
          <a:p>
            <a:pPr lvl="2" indent="-342900">
              <a:lnSpc>
                <a:spcPct val="95000"/>
              </a:lnSpc>
              <a:buClr>
                <a:srgbClr val="444444"/>
              </a:buClr>
              <a:buSzPct val="100000"/>
              <a:buFontTx/>
              <a:buChar char="•"/>
            </a:pPr>
            <a:r>
              <a:rPr lang="en-US" sz="3000" dirty="0" smtClean="0">
                <a:solidFill>
                  <a:schemeClr val="bg2">
                    <a:lumMod val="50000"/>
                  </a:schemeClr>
                </a:solidFill>
                <a:latin typeface="Arial" charset="0"/>
              </a:rPr>
              <a:t>Improved evidence base</a:t>
            </a:r>
          </a:p>
          <a:p>
            <a:pPr lvl="2" indent="-342900">
              <a:lnSpc>
                <a:spcPct val="95000"/>
              </a:lnSpc>
              <a:buClr>
                <a:srgbClr val="444444"/>
              </a:buClr>
              <a:buSzPct val="100000"/>
              <a:buFontTx/>
              <a:buChar char="•"/>
            </a:pPr>
            <a:endParaRPr lang="en-US" sz="3000" dirty="0" smtClean="0">
              <a:solidFill>
                <a:schemeClr val="bg2">
                  <a:lumMod val="50000"/>
                </a:schemeClr>
              </a:solidFill>
              <a:latin typeface="Arial" charset="0"/>
            </a:endParaRPr>
          </a:p>
        </p:txBody>
      </p:sp>
      <p:pic>
        <p:nvPicPr>
          <p:cNvPr id="16" name="Picture 15" descr="person4.png"/>
          <p:cNvPicPr>
            <a:picLocks noChangeAspect="1"/>
          </p:cNvPicPr>
          <p:nvPr/>
        </p:nvPicPr>
        <p:blipFill>
          <a:blip r:embed="rId5" cstate="print">
            <a:lum/>
            <a:alphaModFix amt="15000"/>
          </a:blip>
          <a:stretch>
            <a:fillRect/>
          </a:stretch>
        </p:blipFill>
        <p:spPr>
          <a:xfrm>
            <a:off x="3436955" y="4680736"/>
            <a:ext cx="686753" cy="1521514"/>
          </a:xfrm>
          <a:prstGeom prst="rect">
            <a:avLst/>
          </a:prstGeom>
        </p:spPr>
      </p:pic>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67587" name="Text Box 4"/>
          <p:cNvSpPr txBox="1">
            <a:spLocks noChangeArrowheads="1"/>
          </p:cNvSpPr>
          <p:nvPr/>
        </p:nvSpPr>
        <p:spPr bwMode="auto">
          <a:xfrm>
            <a:off x="1238250" y="1778000"/>
            <a:ext cx="7581900" cy="4329390"/>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3600" dirty="0">
                <a:solidFill>
                  <a:srgbClr val="444444"/>
                </a:solidFill>
                <a:latin typeface="Arial" charset="0"/>
              </a:rPr>
              <a:t>References</a:t>
            </a:r>
            <a:endParaRPr lang="en-US" dirty="0"/>
          </a:p>
          <a:p>
            <a:pPr>
              <a:lnSpc>
                <a:spcPct val="95000"/>
              </a:lnSpc>
              <a:buSzPct val="100000"/>
              <a:buFont typeface="Times New Roman" charset="0"/>
              <a:buAutoNum type="arabicPeriod"/>
            </a:pPr>
            <a:r>
              <a:rPr lang="en-US" sz="1600" dirty="0">
                <a:solidFill>
                  <a:srgbClr val="0D0D0D"/>
                </a:solidFill>
                <a:latin typeface="Arial" charset="0"/>
              </a:rPr>
              <a:t>O’Carroll PW. Introduction to Public Health Informatics. In: O’Carroll PW, </a:t>
            </a:r>
            <a:r>
              <a:rPr lang="en-US" sz="1600" dirty="0" err="1">
                <a:solidFill>
                  <a:srgbClr val="0D0D0D"/>
                </a:solidFill>
                <a:latin typeface="Arial" charset="0"/>
              </a:rPr>
              <a:t>Yasnoff</a:t>
            </a:r>
            <a:r>
              <a:rPr lang="en-US" sz="1600" dirty="0">
                <a:solidFill>
                  <a:srgbClr val="0D0D0D"/>
                </a:solidFill>
                <a:latin typeface="Arial" charset="0"/>
              </a:rPr>
              <a:t> WA, Ward ME, </a:t>
            </a:r>
            <a:r>
              <a:rPr lang="en-US" sz="1600" dirty="0" err="1">
                <a:solidFill>
                  <a:srgbClr val="0D0D0D"/>
                </a:solidFill>
                <a:latin typeface="Arial" charset="0"/>
              </a:rPr>
              <a:t>Ripp</a:t>
            </a:r>
            <a:r>
              <a:rPr lang="en-US" sz="1600" dirty="0">
                <a:solidFill>
                  <a:srgbClr val="0D0D0D"/>
                </a:solidFill>
                <a:latin typeface="Arial" charset="0"/>
              </a:rPr>
              <a:t> LH, Martin EL, editors. Public Health Informatics and </a:t>
            </a:r>
            <a:r>
              <a:rPr lang="en-US" sz="1600" dirty="0" err="1">
                <a:solidFill>
                  <a:srgbClr val="0D0D0D"/>
                </a:solidFill>
                <a:latin typeface="Arial" charset="0"/>
              </a:rPr>
              <a:t>Informtion</a:t>
            </a:r>
            <a:r>
              <a:rPr lang="en-US" sz="1600" dirty="0">
                <a:solidFill>
                  <a:srgbClr val="0D0D0D"/>
                </a:solidFill>
                <a:latin typeface="Arial" charset="0"/>
              </a:rPr>
              <a:t> Systems. New York: Springer-</a:t>
            </a:r>
            <a:r>
              <a:rPr lang="en-US" sz="1600" dirty="0" err="1">
                <a:solidFill>
                  <a:srgbClr val="0D0D0D"/>
                </a:solidFill>
                <a:latin typeface="Arial" charset="0"/>
              </a:rPr>
              <a:t>Verlag</a:t>
            </a:r>
            <a:r>
              <a:rPr lang="en-US" sz="1600" dirty="0">
                <a:solidFill>
                  <a:srgbClr val="0D0D0D"/>
                </a:solidFill>
                <a:latin typeface="Arial" charset="0"/>
              </a:rPr>
              <a:t>; 2003. </a:t>
            </a:r>
            <a:r>
              <a:rPr lang="en-US" sz="1600" dirty="0" err="1">
                <a:solidFill>
                  <a:srgbClr val="0D0D0D"/>
                </a:solidFill>
                <a:latin typeface="Arial" charset="0"/>
              </a:rPr>
              <a:t>p</a:t>
            </a:r>
            <a:r>
              <a:rPr lang="en-US" sz="1600" dirty="0">
                <a:solidFill>
                  <a:srgbClr val="0D0D0D"/>
                </a:solidFill>
                <a:latin typeface="Arial" charset="0"/>
              </a:rPr>
              <a:t>. 5</a:t>
            </a:r>
          </a:p>
          <a:p>
            <a:pPr>
              <a:lnSpc>
                <a:spcPct val="95000"/>
              </a:lnSpc>
              <a:buFont typeface="Times New Roman" charset="0"/>
              <a:buAutoNum type="arabicPeriod"/>
            </a:pPr>
            <a:r>
              <a:rPr lang="en-US" sz="1600" u="sng" dirty="0">
                <a:solidFill>
                  <a:srgbClr val="0D0D0D"/>
                </a:solidFill>
                <a:latin typeface="Arial" charset="0"/>
              </a:rPr>
              <a:t>http://</a:t>
            </a:r>
            <a:r>
              <a:rPr lang="en-US" sz="1600" u="sng" dirty="0" err="1">
                <a:solidFill>
                  <a:srgbClr val="0D0D0D"/>
                </a:solidFill>
                <a:latin typeface="Arial" charset="0"/>
              </a:rPr>
              <a:t>www.ncgia.ucsb.edu/pubs/snow/snow.html</a:t>
            </a:r>
            <a:endParaRPr lang="en-US" sz="1600" u="sng" dirty="0">
              <a:solidFill>
                <a:srgbClr val="0D0D0D"/>
              </a:solidFill>
              <a:latin typeface="Arial" charset="0"/>
            </a:endParaRPr>
          </a:p>
          <a:p>
            <a:pPr>
              <a:lnSpc>
                <a:spcPct val="95000"/>
              </a:lnSpc>
              <a:buFont typeface="Times New Roman" charset="0"/>
              <a:buAutoNum type="arabicPeriod"/>
            </a:pPr>
            <a:r>
              <a:rPr lang="en-US" sz="1600" u="sng" dirty="0">
                <a:solidFill>
                  <a:srgbClr val="0D0D0D"/>
                </a:solidFill>
                <a:latin typeface="Arial" charset="0"/>
                <a:hlinkClick r:id="rId3"/>
              </a:rPr>
              <a:t>http://en.wikipedia.org/wiki/File:Snow-cholera-map-1.</a:t>
            </a:r>
            <a:r>
              <a:rPr lang="en-US" sz="1600" u="sng" dirty="0" smtClean="0">
                <a:solidFill>
                  <a:srgbClr val="0D0D0D"/>
                </a:solidFill>
                <a:latin typeface="Arial" charset="0"/>
                <a:hlinkClick r:id="rId3"/>
              </a:rPr>
              <a:t>jpg</a:t>
            </a:r>
            <a:endParaRPr lang="en-US" sz="1600" u="sng" dirty="0" smtClean="0">
              <a:solidFill>
                <a:srgbClr val="0D0D0D"/>
              </a:solidFill>
              <a:latin typeface="Arial" charset="0"/>
            </a:endParaRPr>
          </a:p>
          <a:p>
            <a:pPr>
              <a:lnSpc>
                <a:spcPct val="95000"/>
              </a:lnSpc>
              <a:buFont typeface="Times New Roman" charset="0"/>
              <a:buAutoNum type="arabicPeriod"/>
            </a:pPr>
            <a:r>
              <a:rPr lang="en-US" sz="1600" dirty="0" smtClean="0">
                <a:solidFill>
                  <a:srgbClr val="0D0D0D"/>
                </a:solidFill>
                <a:latin typeface="Arial"/>
                <a:cs typeface="Arial"/>
                <a:hlinkClick r:id="rId4"/>
              </a:rPr>
              <a:t>http://img.walgreens.com/dbimagecache/89207600212_450x450_a.jpg</a:t>
            </a:r>
            <a:endParaRPr lang="en-US" sz="1600" dirty="0" smtClean="0">
              <a:solidFill>
                <a:srgbClr val="0D0D0D"/>
              </a:solidFill>
              <a:latin typeface="Arial"/>
              <a:cs typeface="Arial"/>
            </a:endParaRPr>
          </a:p>
          <a:p>
            <a:pPr>
              <a:lnSpc>
                <a:spcPct val="95000"/>
              </a:lnSpc>
              <a:buFont typeface="Times New Roman" charset="0"/>
              <a:buAutoNum type="arabicPeriod"/>
            </a:pPr>
            <a:r>
              <a:rPr lang="en-US" sz="1600" dirty="0" smtClean="0">
                <a:solidFill>
                  <a:srgbClr val="0D0D0D"/>
                </a:solidFill>
                <a:latin typeface="Arial"/>
                <a:cs typeface="Arial"/>
                <a:hlinkClick r:id="rId5"/>
              </a:rPr>
              <a:t>http://upload.wikimedia.org/wikipedia/commons/b/ba/Nervous_system_diagram.png</a:t>
            </a:r>
            <a:endParaRPr lang="en-US" sz="1600" dirty="0" smtClean="0">
              <a:solidFill>
                <a:srgbClr val="0D0D0D"/>
              </a:solidFill>
              <a:latin typeface="Arial"/>
              <a:cs typeface="Arial"/>
            </a:endParaRPr>
          </a:p>
          <a:p>
            <a:pPr>
              <a:lnSpc>
                <a:spcPct val="95000"/>
              </a:lnSpc>
              <a:buFont typeface="Times New Roman" charset="0"/>
              <a:buAutoNum type="arabicPeriod"/>
            </a:pPr>
            <a:r>
              <a:rPr lang="en-US" sz="1600" dirty="0" smtClean="0">
                <a:solidFill>
                  <a:srgbClr val="0D0D0D"/>
                </a:solidFill>
                <a:latin typeface="Arial"/>
                <a:cs typeface="Arial"/>
                <a:hlinkClick r:id="rId6"/>
              </a:rPr>
              <a:t>http://compareindia.in.com/media/images/2007/jun/img_1464_708_fax.jpg</a:t>
            </a:r>
            <a:endParaRPr lang="en-US" sz="1600" dirty="0" smtClean="0">
              <a:solidFill>
                <a:srgbClr val="0D0D0D"/>
              </a:solidFill>
              <a:latin typeface="Arial"/>
              <a:cs typeface="Arial"/>
            </a:endParaRPr>
          </a:p>
          <a:p>
            <a:pPr>
              <a:lnSpc>
                <a:spcPct val="95000"/>
              </a:lnSpc>
              <a:buFont typeface="Times New Roman" charset="0"/>
              <a:buAutoNum type="arabicPeriod"/>
            </a:pPr>
            <a:r>
              <a:rPr lang="en-US" sz="1600" dirty="0" smtClean="0">
                <a:solidFill>
                  <a:srgbClr val="0D0D0D"/>
                </a:solidFill>
                <a:latin typeface="Arial"/>
                <a:cs typeface="Arial"/>
                <a:hlinkClick r:id="rId7"/>
              </a:rPr>
              <a:t>http://www.dailymail.co.uk/news/article-1224522/Pigeon-post-Meet-birds-backpack-deliver-parcels-time.html</a:t>
            </a:r>
            <a:endParaRPr lang="en-US" sz="1600" dirty="0" smtClean="0">
              <a:solidFill>
                <a:srgbClr val="0D0D0D"/>
              </a:solidFill>
              <a:latin typeface="Arial"/>
              <a:cs typeface="Arial"/>
            </a:endParaRPr>
          </a:p>
          <a:p>
            <a:pPr lvl="0">
              <a:lnSpc>
                <a:spcPct val="95000"/>
              </a:lnSpc>
            </a:pPr>
            <a:r>
              <a:rPr lang="en-US" sz="3600" dirty="0" smtClean="0">
                <a:solidFill>
                  <a:srgbClr val="444444"/>
                </a:solidFill>
                <a:latin typeface="Arial" charset="0"/>
              </a:rPr>
              <a:t>Acknowledgements</a:t>
            </a:r>
            <a:endParaRPr lang="en-US" dirty="0" smtClean="0">
              <a:solidFill>
                <a:srgbClr val="000000"/>
              </a:solidFill>
            </a:endParaRPr>
          </a:p>
          <a:p>
            <a:pPr>
              <a:lnSpc>
                <a:spcPct val="95000"/>
              </a:lnSpc>
            </a:pPr>
            <a:r>
              <a:rPr lang="en-US" sz="1600" dirty="0" smtClean="0">
                <a:solidFill>
                  <a:srgbClr val="0D0D0D"/>
                </a:solidFill>
                <a:latin typeface="Arial"/>
                <a:cs typeface="Arial"/>
              </a:rPr>
              <a:t>Dina Dickerson</a:t>
            </a:r>
          </a:p>
          <a:p>
            <a:pPr>
              <a:lnSpc>
                <a:spcPct val="95000"/>
              </a:lnSpc>
            </a:pPr>
            <a:r>
              <a:rPr lang="en-US" sz="1600" dirty="0" smtClean="0">
                <a:solidFill>
                  <a:srgbClr val="0D0D0D"/>
                </a:solidFill>
                <a:latin typeface="Arial"/>
                <a:cs typeface="Arial"/>
              </a:rPr>
              <a:t>Patty Yao</a:t>
            </a:r>
          </a:p>
          <a:p>
            <a:pPr>
              <a:lnSpc>
                <a:spcPct val="95000"/>
              </a:lnSpc>
            </a:pPr>
            <a:r>
              <a:rPr lang="en-US" sz="1600" dirty="0" smtClean="0">
                <a:solidFill>
                  <a:srgbClr val="0D0D0D"/>
                </a:solidFill>
                <a:latin typeface="Arial"/>
                <a:cs typeface="Arial"/>
              </a:rPr>
              <a:t>Shawn </a:t>
            </a:r>
            <a:r>
              <a:rPr lang="en-US" sz="1600" dirty="0" err="1" smtClean="0">
                <a:solidFill>
                  <a:srgbClr val="0D0D0D"/>
                </a:solidFill>
                <a:latin typeface="Arial"/>
                <a:cs typeface="Arial"/>
              </a:rPr>
              <a:t>Messick</a:t>
            </a:r>
            <a:endParaRPr lang="en-US" sz="1600" dirty="0" smtClean="0">
              <a:solidFill>
                <a:srgbClr val="0D0D0D"/>
              </a:solidFill>
              <a:latin typeface="Arial"/>
              <a:cs typeface="Arial"/>
            </a:endParaRPr>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9634" name="Rectangle 1"/>
          <p:cNvSpPr>
            <a:spLocks noGrp="1" noChangeArrowheads="1"/>
          </p:cNvSpPr>
          <p:nvPr>
            <p:ph type="title"/>
          </p:nvPr>
        </p:nvSpPr>
        <p:spPr/>
        <p:txBody>
          <a:bodyPr lIns="0" tIns="0" rIns="0" bIns="0" anchor="t"/>
          <a:lstStyle/>
          <a:p>
            <a:pPr algn="l" eaLnBrk="1" hangingPunct="1">
              <a:lnSpc>
                <a:spcPct val="95000"/>
              </a:lnSpc>
            </a:pPr>
            <a:r>
              <a:rPr lang="en-US" sz="4300" dirty="0" smtClean="0">
                <a:solidFill>
                  <a:srgbClr val="000000"/>
                </a:solidFill>
                <a:latin typeface="Arial" charset="0"/>
              </a:rPr>
              <a:t>TAKE HOME POINTS</a:t>
            </a:r>
            <a:endParaRPr lang="en-US" sz="4300" dirty="0">
              <a:solidFill>
                <a:srgbClr val="000000"/>
              </a:solidFill>
              <a:latin typeface="Arial" charset="0"/>
            </a:endParaRPr>
          </a:p>
        </p:txBody>
      </p:sp>
      <p:sp>
        <p:nvSpPr>
          <p:cNvPr id="5" name="Content Placeholder 4"/>
          <p:cNvSpPr>
            <a:spLocks noGrp="1"/>
          </p:cNvSpPr>
          <p:nvPr>
            <p:ph sz="half" idx="1"/>
          </p:nvPr>
        </p:nvSpPr>
        <p:spPr>
          <a:xfrm>
            <a:off x="762000" y="1683903"/>
            <a:ext cx="4241800" cy="4573588"/>
          </a:xfrm>
        </p:spPr>
        <p:txBody>
          <a:bodyPr/>
          <a:lstStyle/>
          <a:p>
            <a:r>
              <a:rPr lang="en-US" dirty="0" smtClean="0">
                <a:latin typeface="Arial"/>
                <a:cs typeface="Arial"/>
              </a:rPr>
              <a:t>Information does not live in a vacuum</a:t>
            </a:r>
          </a:p>
          <a:p>
            <a:r>
              <a:rPr lang="en-US" dirty="0" smtClean="0">
                <a:latin typeface="Arial"/>
                <a:cs typeface="Arial"/>
              </a:rPr>
              <a:t>Informaticists seek to understand the information’s context to design the right tools and data standards</a:t>
            </a:r>
          </a:p>
          <a:p>
            <a:r>
              <a:rPr lang="en-US" dirty="0" smtClean="0">
                <a:latin typeface="Arial"/>
                <a:cs typeface="Arial"/>
              </a:rPr>
              <a:t>This will promote evidence based public health practice</a:t>
            </a:r>
          </a:p>
        </p:txBody>
      </p:sp>
      <p:pic>
        <p:nvPicPr>
          <p:cNvPr id="7" name="Content Placeholder 6" descr="chinese-takeout-box.png"/>
          <p:cNvPicPr>
            <a:picLocks noGrp="1" noChangeAspect="1"/>
          </p:cNvPicPr>
          <p:nvPr>
            <p:ph sz="half" idx="2"/>
          </p:nvPr>
        </p:nvPicPr>
        <p:blipFill>
          <a:blip r:embed="rId2" cstate="print"/>
          <a:srcRect l="-6347" r="-6347"/>
          <a:stretch>
            <a:fillRect/>
          </a:stretch>
        </p:blipFill>
        <p:spPr>
          <a:xfrm>
            <a:off x="5174877" y="2181598"/>
            <a:ext cx="4241800" cy="4573588"/>
          </a:xfrm>
          <a:effectLst>
            <a:outerShdw blurRad="304800" dist="292100" dir="2340000">
              <a:srgbClr val="000000">
                <a:alpha val="43000"/>
              </a:srgbClr>
            </a:outerShdw>
          </a:effectLst>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22531" name="Text Box 4"/>
          <p:cNvSpPr txBox="1">
            <a:spLocks noChangeArrowheads="1"/>
          </p:cNvSpPr>
          <p:nvPr/>
        </p:nvSpPr>
        <p:spPr bwMode="auto">
          <a:xfrm>
            <a:off x="1289050" y="1600200"/>
            <a:ext cx="7581900" cy="1480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b="1" dirty="0">
                <a:solidFill>
                  <a:srgbClr val="444444"/>
                </a:solidFill>
                <a:latin typeface="Arial" charset="0"/>
              </a:rPr>
              <a:t>Data</a:t>
            </a:r>
            <a:r>
              <a:rPr lang="en-US" sz="3700" dirty="0">
                <a:solidFill>
                  <a:srgbClr val="CCCCCC"/>
                </a:solidFill>
                <a:latin typeface="Arial" charset="0"/>
              </a:rPr>
              <a:t>, Information, Knowledge</a:t>
            </a:r>
            <a:endParaRPr lang="en-US" dirty="0"/>
          </a:p>
          <a:p>
            <a:pPr marL="857250" lvl="2" indent="-285750">
              <a:lnSpc>
                <a:spcPct val="95000"/>
              </a:lnSpc>
              <a:buClr>
                <a:srgbClr val="444444"/>
              </a:buClr>
              <a:buSzPct val="80000"/>
              <a:buFont typeface="Courier New" charset="0"/>
              <a:buChar char="o"/>
            </a:pPr>
            <a:r>
              <a:rPr lang="en-US" sz="3200" dirty="0">
                <a:solidFill>
                  <a:srgbClr val="444444"/>
                </a:solidFill>
                <a:latin typeface="Arial" charset="0"/>
              </a:rPr>
              <a:t>Observations, measurements, or symbols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24579" name="Text Box 4"/>
          <p:cNvSpPr txBox="1">
            <a:spLocks noChangeArrowheads="1"/>
          </p:cNvSpPr>
          <p:nvPr/>
        </p:nvSpPr>
        <p:spPr bwMode="auto">
          <a:xfrm>
            <a:off x="1289050" y="1600200"/>
            <a:ext cx="7581900" cy="148066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444444"/>
              </a:buClr>
              <a:buSzPct val="100000"/>
              <a:buFontTx/>
              <a:buChar char="•"/>
            </a:pPr>
            <a:r>
              <a:rPr lang="en-US" sz="3700" b="1" dirty="0">
                <a:solidFill>
                  <a:srgbClr val="444444"/>
                </a:solidFill>
                <a:latin typeface="Arial" charset="0"/>
              </a:rPr>
              <a:t>Data</a:t>
            </a:r>
            <a:r>
              <a:rPr lang="en-US" sz="3700" dirty="0">
                <a:solidFill>
                  <a:srgbClr val="CCCCCC"/>
                </a:solidFill>
                <a:latin typeface="Arial" charset="0"/>
              </a:rPr>
              <a:t>, Information, Knowledge</a:t>
            </a:r>
            <a:endParaRPr lang="en-US" dirty="0"/>
          </a:p>
          <a:p>
            <a:pPr marL="857250" lvl="2" indent="-285750">
              <a:lnSpc>
                <a:spcPct val="95000"/>
              </a:lnSpc>
              <a:buClr>
                <a:srgbClr val="444444"/>
              </a:buClr>
              <a:buSzPct val="80000"/>
              <a:buFont typeface="Courier New" charset="0"/>
              <a:buChar char="o"/>
            </a:pPr>
            <a:r>
              <a:rPr lang="en-US" sz="3200" dirty="0">
                <a:solidFill>
                  <a:srgbClr val="444444"/>
                </a:solidFill>
                <a:latin typeface="Arial" charset="0"/>
              </a:rPr>
              <a:t>Observations, measurements, or symbols</a:t>
            </a:r>
          </a:p>
        </p:txBody>
      </p:sp>
      <p:sp>
        <p:nvSpPr>
          <p:cNvPr id="24580" name="Text Box 5"/>
          <p:cNvSpPr txBox="1">
            <a:spLocks noChangeArrowheads="1"/>
          </p:cNvSpPr>
          <p:nvPr/>
        </p:nvSpPr>
        <p:spPr bwMode="auto">
          <a:xfrm>
            <a:off x="3413125" y="3241675"/>
            <a:ext cx="3333750" cy="3744614"/>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1600" b="1" dirty="0">
                <a:solidFill>
                  <a:srgbClr val="000000"/>
                </a:solidFill>
                <a:latin typeface="Courier"/>
                <a:cs typeface="Courier"/>
              </a:rPr>
              <a:t>X             Y</a:t>
            </a:r>
            <a:endParaRPr lang="en-US" dirty="0">
              <a:latin typeface="Courier"/>
              <a:cs typeface="Courier"/>
            </a:endParaRPr>
          </a:p>
          <a:p>
            <a:pPr>
              <a:lnSpc>
                <a:spcPct val="95000"/>
              </a:lnSpc>
            </a:pPr>
            <a:r>
              <a:rPr lang="en-US" sz="1600" dirty="0">
                <a:solidFill>
                  <a:srgbClr val="000000"/>
                </a:solidFill>
                <a:latin typeface="Courier"/>
                <a:cs typeface="Courier"/>
              </a:rPr>
              <a:t>13.58801      11.0956   </a:t>
            </a:r>
            <a:endParaRPr lang="en-US" dirty="0" smtClean="0">
              <a:latin typeface="Courier"/>
              <a:cs typeface="Courier"/>
            </a:endParaRPr>
          </a:p>
          <a:p>
            <a:pPr>
              <a:lnSpc>
                <a:spcPct val="95000"/>
              </a:lnSpc>
            </a:pPr>
            <a:r>
              <a:rPr lang="en-US" sz="1600" dirty="0" smtClean="0">
                <a:solidFill>
                  <a:srgbClr val="000000"/>
                </a:solidFill>
                <a:latin typeface="Courier"/>
                <a:cs typeface="Courier"/>
              </a:rPr>
              <a:t> 9.878124 </a:t>
            </a:r>
            <a:r>
              <a:rPr lang="en-US" sz="1600" dirty="0">
                <a:solidFill>
                  <a:srgbClr val="000000"/>
                </a:solidFill>
                <a:latin typeface="Courier"/>
                <a:cs typeface="Courier"/>
              </a:rPr>
              <a:t>   </a:t>
            </a:r>
            <a:r>
              <a:rPr lang="en-US" sz="1600" dirty="0" smtClean="0">
                <a:solidFill>
                  <a:srgbClr val="000000"/>
                </a:solidFill>
                <a:latin typeface="Courier"/>
                <a:cs typeface="Courier"/>
              </a:rPr>
              <a:t> 12.55918 </a:t>
            </a:r>
            <a:r>
              <a:rPr lang="en-US" sz="1600" dirty="0">
                <a:solidFill>
                  <a:srgbClr val="000000"/>
                </a:solidFill>
                <a:latin typeface="Courier"/>
                <a:cs typeface="Courier"/>
              </a:rPr>
              <a:t> </a:t>
            </a:r>
            <a:endParaRPr lang="en-US" dirty="0">
              <a:latin typeface="Courier"/>
              <a:cs typeface="Courier"/>
            </a:endParaRPr>
          </a:p>
          <a:p>
            <a:pPr>
              <a:lnSpc>
                <a:spcPct val="95000"/>
              </a:lnSpc>
            </a:pPr>
            <a:r>
              <a:rPr lang="en-US" sz="1600" dirty="0">
                <a:solidFill>
                  <a:srgbClr val="000000"/>
                </a:solidFill>
                <a:latin typeface="Courier"/>
                <a:cs typeface="Courier"/>
              </a:rPr>
              <a:t>14.65398      10.18044  </a:t>
            </a:r>
            <a:endParaRPr lang="en-US" dirty="0">
              <a:latin typeface="Courier"/>
              <a:cs typeface="Courier"/>
            </a:endParaRPr>
          </a:p>
          <a:p>
            <a:pPr>
              <a:lnSpc>
                <a:spcPct val="95000"/>
              </a:lnSpc>
            </a:pPr>
            <a:r>
              <a:rPr lang="en-US" sz="1600" dirty="0">
                <a:solidFill>
                  <a:srgbClr val="000000"/>
                </a:solidFill>
                <a:latin typeface="Courier"/>
                <a:cs typeface="Courier"/>
              </a:rPr>
              <a:t>15.22057     </a:t>
            </a:r>
            <a:r>
              <a:rPr lang="en-US" sz="1600" dirty="0" smtClean="0">
                <a:solidFill>
                  <a:srgbClr val="000000"/>
                </a:solidFill>
                <a:latin typeface="Courier"/>
                <a:cs typeface="Courier"/>
              </a:rPr>
              <a:t>  9.993003 </a:t>
            </a:r>
            <a:r>
              <a:rPr lang="en-US" sz="1600" dirty="0">
                <a:solidFill>
                  <a:srgbClr val="000000"/>
                </a:solidFill>
                <a:latin typeface="Courier"/>
                <a:cs typeface="Courier"/>
              </a:rPr>
              <a:t> </a:t>
            </a:r>
            <a:endParaRPr lang="en-US" dirty="0">
              <a:latin typeface="Courier"/>
              <a:cs typeface="Courier"/>
            </a:endParaRPr>
          </a:p>
          <a:p>
            <a:pPr>
              <a:lnSpc>
                <a:spcPct val="95000"/>
              </a:lnSpc>
            </a:pPr>
            <a:r>
              <a:rPr lang="en-US" sz="1600" dirty="0">
                <a:solidFill>
                  <a:srgbClr val="000000"/>
                </a:solidFill>
                <a:latin typeface="Courier"/>
                <a:cs typeface="Courier"/>
              </a:rPr>
              <a:t>13.16265      12.96319  </a:t>
            </a:r>
            <a:endParaRPr lang="en-US" dirty="0">
              <a:latin typeface="Courier"/>
              <a:cs typeface="Courier"/>
            </a:endParaRPr>
          </a:p>
          <a:p>
            <a:pPr>
              <a:lnSpc>
                <a:spcPct val="95000"/>
              </a:lnSpc>
            </a:pPr>
            <a:r>
              <a:rPr lang="en-US" sz="1600" dirty="0">
                <a:solidFill>
                  <a:srgbClr val="000000"/>
                </a:solidFill>
                <a:latin typeface="Courier"/>
                <a:cs typeface="Courier"/>
              </a:rPr>
              <a:t>13.80617     </a:t>
            </a:r>
            <a:r>
              <a:rPr lang="en-US" sz="1600" dirty="0" smtClean="0">
                <a:solidFill>
                  <a:srgbClr val="000000"/>
                </a:solidFill>
                <a:latin typeface="Courier"/>
                <a:cs typeface="Courier"/>
              </a:rPr>
              <a:t>  8.889046 </a:t>
            </a:r>
            <a:r>
              <a:rPr lang="en-US" sz="1600" dirty="0">
                <a:solidFill>
                  <a:srgbClr val="000000"/>
                </a:solidFill>
                <a:latin typeface="Courier"/>
                <a:cs typeface="Courier"/>
              </a:rPr>
              <a:t> </a:t>
            </a:r>
            <a:endParaRPr lang="en-US" dirty="0">
              <a:latin typeface="Courier"/>
              <a:cs typeface="Courier"/>
            </a:endParaRPr>
          </a:p>
          <a:p>
            <a:pPr>
              <a:lnSpc>
                <a:spcPct val="95000"/>
              </a:lnSpc>
            </a:pPr>
            <a:r>
              <a:rPr lang="en-US" sz="1600" dirty="0">
                <a:solidFill>
                  <a:srgbClr val="000000"/>
                </a:solidFill>
                <a:latin typeface="Courier"/>
                <a:cs typeface="Courier"/>
              </a:rPr>
              <a:t>13.10214      10.56081  </a:t>
            </a:r>
            <a:endParaRPr lang="en-US" dirty="0">
              <a:latin typeface="Courier"/>
              <a:cs typeface="Courier"/>
            </a:endParaRPr>
          </a:p>
          <a:p>
            <a:pPr>
              <a:lnSpc>
                <a:spcPct val="95000"/>
              </a:lnSpc>
            </a:pPr>
            <a:r>
              <a:rPr lang="en-US" sz="1600" dirty="0">
                <a:solidFill>
                  <a:srgbClr val="000000"/>
                </a:solidFill>
                <a:latin typeface="Courier"/>
                <a:cs typeface="Courier"/>
              </a:rPr>
              <a:t>11.00403      11.86713  </a:t>
            </a:r>
            <a:endParaRPr lang="en-US" dirty="0">
              <a:latin typeface="Courier"/>
              <a:cs typeface="Courier"/>
            </a:endParaRPr>
          </a:p>
          <a:p>
            <a:pPr>
              <a:lnSpc>
                <a:spcPct val="95000"/>
              </a:lnSpc>
            </a:pPr>
            <a:r>
              <a:rPr lang="en-US" sz="1600" dirty="0">
                <a:solidFill>
                  <a:srgbClr val="000000"/>
                </a:solidFill>
                <a:latin typeface="Courier"/>
                <a:cs typeface="Courier"/>
              </a:rPr>
              <a:t>15.15475      11.70451  </a:t>
            </a:r>
            <a:endParaRPr lang="en-US" dirty="0">
              <a:latin typeface="Courier"/>
              <a:cs typeface="Courier"/>
            </a:endParaRPr>
          </a:p>
          <a:p>
            <a:pPr>
              <a:lnSpc>
                <a:spcPct val="95000"/>
              </a:lnSpc>
            </a:pPr>
            <a:r>
              <a:rPr lang="en-US" sz="1600" dirty="0">
                <a:solidFill>
                  <a:srgbClr val="000000"/>
                </a:solidFill>
                <a:latin typeface="Courier"/>
                <a:cs typeface="Courier"/>
              </a:rPr>
              <a:t>11.12639    </a:t>
            </a:r>
            <a:r>
              <a:rPr lang="en-US" sz="1600" dirty="0" smtClean="0">
                <a:solidFill>
                  <a:srgbClr val="000000"/>
                </a:solidFill>
                <a:latin typeface="Courier"/>
                <a:cs typeface="Courier"/>
              </a:rPr>
              <a:t>   </a:t>
            </a:r>
            <a:r>
              <a:rPr lang="en-US" sz="1600" dirty="0">
                <a:solidFill>
                  <a:srgbClr val="000000"/>
                </a:solidFill>
                <a:latin typeface="Courier"/>
                <a:cs typeface="Courier"/>
              </a:rPr>
              <a:t>9.643859  </a:t>
            </a:r>
            <a:endParaRPr lang="en-US" dirty="0">
              <a:latin typeface="Courier"/>
              <a:cs typeface="Courier"/>
            </a:endParaRPr>
          </a:p>
          <a:p>
            <a:pPr>
              <a:lnSpc>
                <a:spcPct val="95000"/>
              </a:lnSpc>
            </a:pPr>
            <a:r>
              <a:rPr lang="en-US" sz="1600" dirty="0">
                <a:solidFill>
                  <a:srgbClr val="000000"/>
                </a:solidFill>
                <a:latin typeface="Courier"/>
                <a:cs typeface="Courier"/>
              </a:rPr>
              <a:t>11.7104       13.59038  </a:t>
            </a:r>
            <a:endParaRPr lang="en-US" dirty="0">
              <a:latin typeface="Courier"/>
              <a:cs typeface="Courier"/>
            </a:endParaRPr>
          </a:p>
          <a:p>
            <a:pPr>
              <a:lnSpc>
                <a:spcPct val="95000"/>
              </a:lnSpc>
            </a:pPr>
            <a:r>
              <a:rPr lang="en-US" sz="1600" dirty="0">
                <a:solidFill>
                  <a:srgbClr val="000000"/>
                </a:solidFill>
                <a:latin typeface="Courier"/>
                <a:cs typeface="Courier"/>
              </a:rPr>
              <a:t>12.34107      11.48214  </a:t>
            </a:r>
            <a:endParaRPr lang="en-US" dirty="0">
              <a:latin typeface="Courier"/>
              <a:cs typeface="Courier"/>
            </a:endParaRPr>
          </a:p>
          <a:p>
            <a:pPr>
              <a:lnSpc>
                <a:spcPct val="95000"/>
              </a:lnSpc>
            </a:pPr>
            <a:r>
              <a:rPr lang="en-US" sz="1600" dirty="0">
                <a:solidFill>
                  <a:srgbClr val="000000"/>
                </a:solidFill>
                <a:latin typeface="Courier"/>
                <a:cs typeface="Courier"/>
              </a:rPr>
              <a:t>10.58664      11.86681  </a:t>
            </a:r>
            <a:endParaRPr lang="en-US" dirty="0">
              <a:latin typeface="Courier"/>
              <a:cs typeface="Courier"/>
            </a:endParaRPr>
          </a:p>
          <a:p>
            <a:pPr>
              <a:lnSpc>
                <a:spcPct val="95000"/>
              </a:lnSpc>
            </a:pPr>
            <a:r>
              <a:rPr lang="en-US" sz="1600" dirty="0">
                <a:solidFill>
                  <a:srgbClr val="000000"/>
                </a:solidFill>
                <a:latin typeface="Courier"/>
                <a:cs typeface="Courier"/>
              </a:rPr>
              <a:t>14.56957      10.57711  </a:t>
            </a:r>
            <a:endParaRPr lang="en-US" dirty="0">
              <a:latin typeface="Courier"/>
              <a:cs typeface="Courier"/>
            </a:endParaRPr>
          </a:p>
          <a:p>
            <a:pPr>
              <a:lnSpc>
                <a:spcPct val="95000"/>
              </a:lnSpc>
            </a:pPr>
            <a:r>
              <a:rPr lang="en-US" sz="1600" dirty="0">
                <a:solidFill>
                  <a:srgbClr val="000000"/>
                </a:solidFill>
                <a:latin typeface="Courier"/>
                <a:cs typeface="Courier"/>
              </a:rPr>
              <a:t>.....</a:t>
            </a:r>
          </a:p>
        </p:txBody>
      </p:sp>
      <p:sp>
        <p:nvSpPr>
          <p:cNvPr id="24581" name="Text Box 6"/>
          <p:cNvSpPr txBox="1">
            <a:spLocks noChangeArrowheads="1"/>
          </p:cNvSpPr>
          <p:nvPr/>
        </p:nvSpPr>
        <p:spPr bwMode="auto">
          <a:xfrm>
            <a:off x="9677400" y="7105650"/>
            <a:ext cx="312738" cy="190500"/>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1300">
                <a:solidFill>
                  <a:srgbClr val="444444"/>
                </a:solidFill>
                <a:latin typeface="Arial" charset="0"/>
              </a:rPr>
              <a:t>[2]</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28675" name="Text Box 4"/>
          <p:cNvSpPr txBox="1">
            <a:spLocks noChangeArrowheads="1"/>
          </p:cNvSpPr>
          <p:nvPr/>
        </p:nvSpPr>
        <p:spPr bwMode="auto">
          <a:xfrm>
            <a:off x="1289050" y="1600200"/>
            <a:ext cx="7581900" cy="1012841"/>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CCCCCC"/>
              </a:buClr>
              <a:buSzPct val="100000"/>
              <a:buFontTx/>
              <a:buChar char="•"/>
            </a:pPr>
            <a:r>
              <a:rPr lang="en-US" sz="3700" dirty="0">
                <a:solidFill>
                  <a:srgbClr val="CCCCCC"/>
                </a:solidFill>
                <a:latin typeface="Arial" charset="0"/>
              </a:rPr>
              <a:t>Data, </a:t>
            </a:r>
            <a:r>
              <a:rPr lang="en-US" sz="3700" b="1" dirty="0">
                <a:solidFill>
                  <a:srgbClr val="444444"/>
                </a:solidFill>
                <a:latin typeface="Arial" charset="0"/>
              </a:rPr>
              <a:t>Information</a:t>
            </a:r>
            <a:r>
              <a:rPr lang="en-US" sz="3700" dirty="0">
                <a:solidFill>
                  <a:srgbClr val="CCCCCC"/>
                </a:solidFill>
                <a:latin typeface="Arial" charset="0"/>
              </a:rPr>
              <a:t>, Knowledge</a:t>
            </a:r>
            <a:endParaRPr lang="en-US" dirty="0"/>
          </a:p>
          <a:p>
            <a:pPr marL="857250" lvl="2" indent="-285750">
              <a:lnSpc>
                <a:spcPct val="95000"/>
              </a:lnSpc>
              <a:buClr>
                <a:srgbClr val="444444"/>
              </a:buClr>
              <a:buSzPct val="80000"/>
              <a:buFont typeface="Courier New" charset="0"/>
              <a:buChar char="o"/>
            </a:pPr>
            <a:r>
              <a:rPr lang="en-US" sz="3200" dirty="0">
                <a:solidFill>
                  <a:srgbClr val="444444"/>
                </a:solidFill>
                <a:latin typeface="Arial" charset="0"/>
              </a:rPr>
              <a:t> Data + meaning/context</a:t>
            </a:r>
          </a:p>
        </p:txBody>
      </p:sp>
      <p:pic>
        <p:nvPicPr>
          <p:cNvPr id="28676" name="Picture 5"/>
          <p:cNvPicPr>
            <a:picLocks noChangeAspect="1" noChangeArrowheads="1"/>
          </p:cNvPicPr>
          <p:nvPr/>
        </p:nvPicPr>
        <p:blipFill>
          <a:blip r:embed="rId3" cstate="print"/>
          <a:srcRect/>
          <a:stretch>
            <a:fillRect/>
          </a:stretch>
        </p:blipFill>
        <p:spPr bwMode="auto">
          <a:xfrm>
            <a:off x="2551113" y="2792884"/>
            <a:ext cx="5057775" cy="4616450"/>
          </a:xfrm>
          <a:prstGeom prst="rect">
            <a:avLst/>
          </a:prstGeom>
          <a:noFill/>
          <a:ln w="9525">
            <a:noFill/>
            <a:miter lim="800000"/>
            <a:headEnd/>
            <a:tailEnd/>
          </a:ln>
        </p:spPr>
      </p:pic>
      <p:sp>
        <p:nvSpPr>
          <p:cNvPr id="28677" name="Text Box 6"/>
          <p:cNvSpPr txBox="1">
            <a:spLocks noChangeArrowheads="1"/>
          </p:cNvSpPr>
          <p:nvPr/>
        </p:nvSpPr>
        <p:spPr bwMode="auto">
          <a:xfrm>
            <a:off x="9798050" y="7213600"/>
            <a:ext cx="354013" cy="190500"/>
          </a:xfrm>
          <a:prstGeom prst="rect">
            <a:avLst/>
          </a:prstGeom>
          <a:noFill/>
          <a:ln w="9525">
            <a:noFill/>
            <a:miter lim="800000"/>
            <a:headEnd/>
            <a:tailEnd/>
          </a:ln>
        </p:spPr>
        <p:txBody>
          <a:bodyPr lIns="0" tIns="0" rIns="0" bIns="0">
            <a:prstTxWarp prst="textNoShape">
              <a:avLst/>
            </a:prstTxWarp>
            <a:spAutoFit/>
          </a:bodyPr>
          <a:lstStyle/>
          <a:p>
            <a:pPr>
              <a:lnSpc>
                <a:spcPct val="95000"/>
              </a:lnSpc>
            </a:pPr>
            <a:r>
              <a:rPr lang="en-US" sz="1300">
                <a:solidFill>
                  <a:srgbClr val="444444"/>
                </a:solidFill>
                <a:latin typeface="Arial" charset="0"/>
              </a:rPr>
              <a:t>[3]</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32771" name="Text Box 4"/>
          <p:cNvSpPr txBox="1">
            <a:spLocks noChangeArrowheads="1"/>
          </p:cNvSpPr>
          <p:nvPr/>
        </p:nvSpPr>
        <p:spPr bwMode="auto">
          <a:xfrm>
            <a:off x="1289050" y="1600200"/>
            <a:ext cx="7581900" cy="194848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CCCCCC"/>
              </a:buClr>
              <a:buSzPct val="100000"/>
              <a:buFontTx/>
              <a:buChar char="•"/>
            </a:pPr>
            <a:r>
              <a:rPr lang="en-US" sz="3700" dirty="0">
                <a:solidFill>
                  <a:srgbClr val="CCCCCC"/>
                </a:solidFill>
                <a:latin typeface="Arial" charset="0"/>
              </a:rPr>
              <a:t>Data, Information, </a:t>
            </a:r>
            <a:r>
              <a:rPr lang="en-US" sz="3700" b="1" dirty="0">
                <a:solidFill>
                  <a:srgbClr val="444444"/>
                </a:solidFill>
                <a:latin typeface="Arial" charset="0"/>
              </a:rPr>
              <a:t>Knowledge</a:t>
            </a:r>
            <a:endParaRPr lang="en-US" dirty="0" smtClean="0"/>
          </a:p>
          <a:p>
            <a:pPr marL="857250" lvl="2" indent="-285750">
              <a:lnSpc>
                <a:spcPct val="95000"/>
              </a:lnSpc>
              <a:buClr>
                <a:srgbClr val="444444"/>
              </a:buClr>
              <a:buSzPct val="80000"/>
              <a:buFont typeface="Courier New" charset="0"/>
              <a:buChar char="o"/>
            </a:pPr>
            <a:r>
              <a:rPr lang="en-US" sz="3200" dirty="0" smtClean="0">
                <a:solidFill>
                  <a:srgbClr val="444444"/>
                </a:solidFill>
                <a:latin typeface="Arial" charset="0"/>
              </a:rPr>
              <a:t>Protocols</a:t>
            </a:r>
            <a:endParaRPr lang="en-US" dirty="0" smtClean="0"/>
          </a:p>
          <a:p>
            <a:pPr marL="857250" lvl="2" indent="-285750">
              <a:lnSpc>
                <a:spcPct val="95000"/>
              </a:lnSpc>
              <a:buClr>
                <a:srgbClr val="444444"/>
              </a:buClr>
              <a:buSzPct val="80000"/>
              <a:buFont typeface="Courier New" charset="0"/>
              <a:buChar char="o"/>
            </a:pPr>
            <a:r>
              <a:rPr lang="en-US" sz="3200" dirty="0" smtClean="0">
                <a:solidFill>
                  <a:srgbClr val="444444"/>
                </a:solidFill>
                <a:latin typeface="Arial" charset="0"/>
              </a:rPr>
              <a:t>Policy</a:t>
            </a:r>
          </a:p>
          <a:p>
            <a:pPr marL="857250" lvl="2" indent="-285750">
              <a:lnSpc>
                <a:spcPct val="95000"/>
              </a:lnSpc>
              <a:buClr>
                <a:srgbClr val="444444"/>
              </a:buClr>
              <a:buSzPct val="80000"/>
              <a:buFont typeface="Courier New" charset="0"/>
              <a:buChar char="o"/>
            </a:pPr>
            <a:r>
              <a:rPr lang="en-US" sz="3200" dirty="0" smtClean="0">
                <a:solidFill>
                  <a:srgbClr val="444444"/>
                </a:solidFill>
                <a:latin typeface="Arial" charset="0"/>
              </a:rPr>
              <a:t>Practice</a:t>
            </a:r>
            <a:endParaRPr lang="en-US" sz="3200" dirty="0">
              <a:solidFill>
                <a:srgbClr val="444444"/>
              </a:solidFill>
              <a:latin typeface="Arial" charset="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1"/>
          <p:cNvSpPr>
            <a:spLocks noGrp="1" noChangeArrowheads="1"/>
          </p:cNvSpPr>
          <p:nvPr>
            <p:ph type="ctrTitle"/>
          </p:nvPr>
        </p:nvSpPr>
        <p:spPr>
          <a:xfrm>
            <a:off x="1289050" y="609600"/>
            <a:ext cx="7853363" cy="1447800"/>
          </a:xfrm>
        </p:spPr>
        <p:txBody>
          <a:bodyPr lIns="0" tIns="0" rIns="0" bIns="0" anchor="t"/>
          <a:lstStyle/>
          <a:p>
            <a:pPr algn="l" eaLnBrk="1" hangingPunct="1">
              <a:lnSpc>
                <a:spcPct val="95000"/>
              </a:lnSpc>
            </a:pPr>
            <a:r>
              <a:rPr lang="en-US" sz="4800">
                <a:solidFill>
                  <a:srgbClr val="444444"/>
                </a:solidFill>
                <a:latin typeface="Arial" charset="0"/>
              </a:rPr>
              <a:t>Informatics: </a:t>
            </a:r>
            <a:r>
              <a:rPr lang="en-US" sz="3200">
                <a:solidFill>
                  <a:srgbClr val="444444"/>
                </a:solidFill>
                <a:latin typeface="Arial" charset="0"/>
              </a:rPr>
              <a:t>A brief overview</a:t>
            </a:r>
          </a:p>
        </p:txBody>
      </p:sp>
      <p:sp>
        <p:nvSpPr>
          <p:cNvPr id="55299" name="Text Box 4"/>
          <p:cNvSpPr txBox="1">
            <a:spLocks noChangeArrowheads="1"/>
          </p:cNvSpPr>
          <p:nvPr/>
        </p:nvSpPr>
        <p:spPr bwMode="auto">
          <a:xfrm>
            <a:off x="1289050" y="1600200"/>
            <a:ext cx="7581900" cy="2709332"/>
          </a:xfrm>
          <a:prstGeom prst="rect">
            <a:avLst/>
          </a:prstGeom>
          <a:noFill/>
          <a:ln w="9525">
            <a:noFill/>
            <a:miter lim="800000"/>
            <a:headEnd/>
            <a:tailEnd/>
          </a:ln>
        </p:spPr>
        <p:txBody>
          <a:bodyPr lIns="0" tIns="0" rIns="0" bIns="0">
            <a:prstTxWarp prst="textNoShape">
              <a:avLst/>
            </a:prstTxWarp>
            <a:spAutoFit/>
          </a:bodyPr>
          <a:lstStyle/>
          <a:p>
            <a:pPr lvl="1" indent="-342900">
              <a:lnSpc>
                <a:spcPct val="95000"/>
              </a:lnSpc>
              <a:buClr>
                <a:srgbClr val="CCCCCC"/>
              </a:buClr>
              <a:buSzPct val="100000"/>
              <a:buFontTx/>
              <a:buChar char="•"/>
            </a:pPr>
            <a:r>
              <a:rPr lang="en-US" sz="3700" dirty="0">
                <a:solidFill>
                  <a:srgbClr val="CCCCCC"/>
                </a:solidFill>
                <a:latin typeface="Arial" charset="0"/>
              </a:rPr>
              <a:t>Data, Information, Knowledge</a:t>
            </a:r>
            <a:endParaRPr lang="en-US" dirty="0"/>
          </a:p>
          <a:p>
            <a:pPr lvl="1" indent="-342900">
              <a:lnSpc>
                <a:spcPct val="95000"/>
              </a:lnSpc>
              <a:buClr>
                <a:srgbClr val="444444"/>
              </a:buClr>
              <a:buSzPct val="100000"/>
              <a:buFontTx/>
              <a:buChar char="•"/>
            </a:pPr>
            <a:r>
              <a:rPr lang="en-US" sz="3700" dirty="0">
                <a:solidFill>
                  <a:srgbClr val="444444"/>
                </a:solidFill>
                <a:latin typeface="Arial" charset="0"/>
              </a:rPr>
              <a:t>The disciplines that make up Informatics</a:t>
            </a:r>
            <a:endParaRPr lang="en-US" dirty="0"/>
          </a:p>
          <a:p>
            <a:pPr lvl="1" indent="-342900">
              <a:lnSpc>
                <a:spcPct val="95000"/>
              </a:lnSpc>
              <a:buClr>
                <a:srgbClr val="CCCCCC"/>
              </a:buClr>
              <a:buSzPct val="100000"/>
              <a:buFontTx/>
              <a:buChar char="•"/>
            </a:pPr>
            <a:r>
              <a:rPr lang="en-US" sz="3700" dirty="0">
                <a:solidFill>
                  <a:srgbClr val="CCCCCC"/>
                </a:solidFill>
                <a:latin typeface="Arial" charset="0"/>
              </a:rPr>
              <a:t>Importance of</a:t>
            </a:r>
            <a:r>
              <a:rPr lang="en-US" sz="3700" dirty="0" smtClean="0">
                <a:solidFill>
                  <a:srgbClr val="CCCCCC"/>
                </a:solidFill>
                <a:latin typeface="Arial" charset="0"/>
              </a:rPr>
              <a:t> domain knowledge</a:t>
            </a:r>
          </a:p>
          <a:p>
            <a:pPr lvl="1" indent="-342900">
              <a:lnSpc>
                <a:spcPct val="95000"/>
              </a:lnSpc>
              <a:buClr>
                <a:srgbClr val="CCCCCC"/>
              </a:buClr>
              <a:buSzPct val="100000"/>
              <a:buFontTx/>
              <a:buChar char="•"/>
            </a:pPr>
            <a:r>
              <a:rPr lang="en-US" sz="3700" dirty="0" smtClean="0">
                <a:solidFill>
                  <a:srgbClr val="CCCCCC"/>
                </a:solidFill>
                <a:latin typeface="Arial" charset="0"/>
              </a:rPr>
              <a:t>Example: Referral management</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5579</TotalTime>
  <Words>3303</Words>
  <Application>Microsoft Macintosh PowerPoint</Application>
  <PresentationFormat>Custom</PresentationFormat>
  <Paragraphs>360</Paragraphs>
  <Slides>42</Slides>
  <Notes>41</Notes>
  <HiddenSlides>0</HiddenSlides>
  <MMClips>0</MMClips>
  <ScaleCrop>false</ScaleCrop>
  <HeadingPairs>
    <vt:vector size="4" baseType="variant">
      <vt:variant>
        <vt:lpstr>Design Template</vt:lpstr>
      </vt:variant>
      <vt:variant>
        <vt:i4>1</vt:i4>
      </vt:variant>
      <vt:variant>
        <vt:lpstr>Slide Titles</vt:lpstr>
      </vt:variant>
      <vt:variant>
        <vt:i4>42</vt:i4>
      </vt:variant>
    </vt:vector>
  </HeadingPairs>
  <TitlesOfParts>
    <vt:vector size="43" baseType="lpstr">
      <vt:lpstr>Default Design</vt:lpstr>
      <vt:lpstr>Informatics</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Informatics: A brief overview</vt:lpstr>
      <vt:lpstr>TAKE HOME POINTS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Google</dc:creator>
  <cp:lastModifiedBy>Mary Peaslee</cp:lastModifiedBy>
  <cp:revision>93</cp:revision>
  <dcterms:created xsi:type="dcterms:W3CDTF">2010-10-22T04:38:06Z</dcterms:created>
  <dcterms:modified xsi:type="dcterms:W3CDTF">2010-10-22T04:38:33Z</dcterms:modified>
</cp:coreProperties>
</file>