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1" r:id="rId3"/>
    <p:sldMasterId id="2147483688" r:id="rId4"/>
    <p:sldMasterId id="2147483702" r:id="rId5"/>
    <p:sldMasterId id="2147483709" r:id="rId6"/>
    <p:sldMasterId id="2147483716" r:id="rId7"/>
    <p:sldMasterId id="2147483723" r:id="rId8"/>
    <p:sldMasterId id="2147483737" r:id="rId9"/>
    <p:sldMasterId id="2147483744" r:id="rId10"/>
    <p:sldMasterId id="2147483751" r:id="rId11"/>
    <p:sldMasterId id="2147483758" r:id="rId12"/>
    <p:sldMasterId id="2147483765" r:id="rId13"/>
    <p:sldMasterId id="2147483772" r:id="rId14"/>
    <p:sldMasterId id="2147483779" r:id="rId15"/>
    <p:sldMasterId id="2147483786" r:id="rId16"/>
    <p:sldMasterId id="2147483793" r:id="rId17"/>
  </p:sldMasterIdLst>
  <p:notesMasterIdLst>
    <p:notesMasterId r:id="rId42"/>
  </p:notesMasterIdLst>
  <p:handoutMasterIdLst>
    <p:handoutMasterId r:id="rId43"/>
  </p:handoutMasterIdLst>
  <p:sldIdLst>
    <p:sldId id="257" r:id="rId18"/>
    <p:sldId id="260" r:id="rId19"/>
    <p:sldId id="261" r:id="rId20"/>
    <p:sldId id="277" r:id="rId21"/>
    <p:sldId id="262" r:id="rId22"/>
    <p:sldId id="278" r:id="rId23"/>
    <p:sldId id="282" r:id="rId24"/>
    <p:sldId id="276" r:id="rId25"/>
    <p:sldId id="264" r:id="rId26"/>
    <p:sldId id="265" r:id="rId27"/>
    <p:sldId id="266" r:id="rId28"/>
    <p:sldId id="279" r:id="rId29"/>
    <p:sldId id="267" r:id="rId30"/>
    <p:sldId id="269" r:id="rId31"/>
    <p:sldId id="270" r:id="rId32"/>
    <p:sldId id="284" r:id="rId33"/>
    <p:sldId id="280" r:id="rId34"/>
    <p:sldId id="283" r:id="rId35"/>
    <p:sldId id="272" r:id="rId36"/>
    <p:sldId id="271" r:id="rId37"/>
    <p:sldId id="273" r:id="rId38"/>
    <p:sldId id="274" r:id="rId39"/>
    <p:sldId id="281" r:id="rId40"/>
    <p:sldId id="27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77" d="100"/>
          <a:sy n="77" d="100"/>
        </p:scale>
        <p:origin x="96" y="89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16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952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2A0E0-F8F0-44F0-A270-3426D97A5508}" type="datetimeFigureOut">
              <a:rPr lang="en-US" smtClean="0"/>
              <a:t>10/13/2015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DD6C2-DAC6-4A25-84C2-C865E0DD3EFF}" type="slidenum">
              <a:rPr lang="en-US" smtClean="0"/>
              <a:t>‹#›</a:t>
            </a:fld>
            <a:endParaRPr lang="en-US"/>
          </a:p>
        </p:txBody>
      </p:sp>
    </p:spTree>
    <p:extLst>
      <p:ext uri="{BB962C8B-B14F-4D97-AF65-F5344CB8AC3E}">
        <p14:creationId xmlns:p14="http://schemas.microsoft.com/office/powerpoint/2010/main" val="235805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4611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046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8935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4942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00877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05265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59161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4092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05046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63514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6897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60398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329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2076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2444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9392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7287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6990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896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432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13047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0531108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4706725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33712228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77173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14746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12153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1695848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15353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166386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70221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277528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75303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183093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600307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47229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1494712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726278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383577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164805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4074055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132193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2285929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211724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222250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3863175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759516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1094336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703678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1752624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645826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2408882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515051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275772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611794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101188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711190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946224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2393159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997261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2967875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149442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402856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83491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2688202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086263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82618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1805877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85815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3694484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434393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4071529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647212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1093937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25301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38351933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4071162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174330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5902641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1530514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500138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497851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3331868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945822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3145616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403390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23279323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390034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32562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2535765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801031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23209817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10858814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3978141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075569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13859059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369647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689048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311711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381202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4597458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31593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9542207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7921288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12487867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3901617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4259250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1530276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1565709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8304121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331965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22520011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7692861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25491928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6116561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34040669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0" name="Shape 30"/>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1" name="Shape 31"/>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32" name="Shape 32"/>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7514951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8351" y="4933385"/>
            <a:ext cx="12200356"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sz="1867" kern="0">
                <a:solidFill>
                  <a:srgbClr val="000000"/>
                </a:solidFill>
                <a:cs typeface="Arial"/>
                <a:sym typeface="Arial"/>
                <a:rtl val="0"/>
              </a:endParaRPr>
            </a:p>
          </p:txBody>
        </p:sp>
      </p:grpSp>
      <p:sp>
        <p:nvSpPr>
          <p:cNvPr id="38" name="Shape 38"/>
          <p:cNvSpPr txBox="1">
            <a:spLocks noGrp="1"/>
          </p:cNvSpPr>
          <p:nvPr>
            <p:ph type="body" idx="1"/>
          </p:nvPr>
        </p:nvSpPr>
        <p:spPr>
          <a:xfrm>
            <a:off x="2389718" y="5367338"/>
            <a:ext cx="7315199" cy="804799"/>
          </a:xfrm>
          <a:prstGeom prst="rect">
            <a:avLst/>
          </a:prstGeom>
        </p:spPr>
        <p:txBody>
          <a:bodyPr lIns="91425" tIns="91425" rIns="91425" bIns="91425" anchor="ctr" anchorCtr="0"/>
          <a:lstStyle>
            <a:lvl1pPr algn="ctr">
              <a:spcBef>
                <a:spcPts val="0"/>
              </a:spcBef>
              <a:buSzPct val="100000"/>
              <a:buNone/>
              <a:defRPr sz="3200"/>
            </a:lvl1pPr>
          </a:lstStyle>
          <a:p>
            <a:endParaRPr/>
          </a:p>
        </p:txBody>
      </p:sp>
    </p:spTree>
    <p:extLst>
      <p:ext uri="{BB962C8B-B14F-4D97-AF65-F5344CB8AC3E}">
        <p14:creationId xmlns:p14="http://schemas.microsoft.com/office/powerpoint/2010/main" val="14860760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0607735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
            <a:ext cx="12192000" cy="6901999"/>
          </a:xfrm>
          <a:prstGeom prst="rect">
            <a:avLst/>
          </a:prstGeom>
          <a:gradFill>
            <a:gsLst>
              <a:gs pos="0">
                <a:srgbClr val="003171"/>
              </a:gs>
              <a:gs pos="100000">
                <a:srgbClr val="549FFF"/>
              </a:gs>
            </a:gsLst>
            <a:lin ang="792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9" name="Shape 9"/>
          <p:cNvSpPr/>
          <p:nvPr/>
        </p:nvSpPr>
        <p:spPr>
          <a:xfrm flipH="1">
            <a:off x="-5108" y="16053"/>
            <a:ext cx="14567777"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0" name="Shape 10"/>
          <p:cNvSpPr/>
          <p:nvPr/>
        </p:nvSpPr>
        <p:spPr>
          <a:xfrm flipH="1">
            <a:off x="19546" y="881"/>
            <a:ext cx="1400125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b" anchorCtr="0">
            <a:noAutofit/>
          </a:bodyPr>
          <a:lstStyle/>
          <a:p>
            <a:endParaRPr sz="1867" kern="0">
              <a:solidFill>
                <a:srgbClr val="000000"/>
              </a:solidFill>
              <a:cs typeface="Arial"/>
              <a:sym typeface="Arial"/>
              <a:rtl val="0"/>
            </a:endParaRPr>
          </a:p>
        </p:txBody>
      </p:sp>
      <p:sp>
        <p:nvSpPr>
          <p:cNvPr id="11" name="Shape 11"/>
          <p:cNvSpPr/>
          <p:nvPr/>
        </p:nvSpPr>
        <p:spPr>
          <a:xfrm>
            <a:off x="-1128888" y="-881"/>
            <a:ext cx="288995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2" name="Shape 12"/>
          <p:cNvSpPr/>
          <p:nvPr/>
        </p:nvSpPr>
        <p:spPr>
          <a:xfrm rot="10800000" flipH="1">
            <a:off x="-699911" y="175"/>
            <a:ext cx="1871245"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3" name="Shape 13"/>
          <p:cNvSpPr txBox="1">
            <a:spLocks noGrp="1"/>
          </p:cNvSpPr>
          <p:nvPr>
            <p:ph type="ctrTitle"/>
          </p:nvPr>
        </p:nvSpPr>
        <p:spPr>
          <a:xfrm>
            <a:off x="1442720" y="1656080"/>
            <a:ext cx="9401200" cy="1470000"/>
          </a:xfrm>
          <a:prstGeom prst="rect">
            <a:avLst/>
          </a:prstGeom>
        </p:spPr>
        <p:txBody>
          <a:bodyPr lIns="91425" tIns="91425" rIns="91425" bIns="91425" anchor="b" anchorCtr="0"/>
          <a:lstStyle>
            <a:lvl1pPr algn="r">
              <a:spcBef>
                <a:spcPts val="0"/>
              </a:spcBef>
              <a:buClr>
                <a:schemeClr val="lt1"/>
              </a:buClr>
              <a:buSzPct val="100000"/>
              <a:defRPr sz="6400">
                <a:solidFill>
                  <a:schemeClr val="lt1"/>
                </a:solidFill>
              </a:defRPr>
            </a:lvl1pPr>
            <a:lvl2pPr algn="r">
              <a:spcBef>
                <a:spcPts val="0"/>
              </a:spcBef>
              <a:buClr>
                <a:schemeClr val="lt1"/>
              </a:buClr>
              <a:buSzPct val="100000"/>
              <a:defRPr sz="6400">
                <a:solidFill>
                  <a:schemeClr val="lt1"/>
                </a:solidFill>
              </a:defRPr>
            </a:lvl2pPr>
            <a:lvl3pPr algn="r">
              <a:spcBef>
                <a:spcPts val="0"/>
              </a:spcBef>
              <a:buClr>
                <a:schemeClr val="lt1"/>
              </a:buClr>
              <a:buSzPct val="100000"/>
              <a:defRPr sz="6400">
                <a:solidFill>
                  <a:schemeClr val="lt1"/>
                </a:solidFill>
              </a:defRPr>
            </a:lvl3pPr>
            <a:lvl4pPr algn="r">
              <a:spcBef>
                <a:spcPts val="0"/>
              </a:spcBef>
              <a:buClr>
                <a:schemeClr val="lt1"/>
              </a:buClr>
              <a:buSzPct val="100000"/>
              <a:defRPr sz="6400">
                <a:solidFill>
                  <a:schemeClr val="lt1"/>
                </a:solidFill>
              </a:defRPr>
            </a:lvl4pPr>
            <a:lvl5pPr algn="r">
              <a:spcBef>
                <a:spcPts val="0"/>
              </a:spcBef>
              <a:buClr>
                <a:schemeClr val="lt1"/>
              </a:buClr>
              <a:buSzPct val="100000"/>
              <a:defRPr sz="6400">
                <a:solidFill>
                  <a:schemeClr val="lt1"/>
                </a:solidFill>
              </a:defRPr>
            </a:lvl5pPr>
            <a:lvl6pPr algn="r">
              <a:spcBef>
                <a:spcPts val="0"/>
              </a:spcBef>
              <a:buClr>
                <a:schemeClr val="lt1"/>
              </a:buClr>
              <a:buSzPct val="100000"/>
              <a:defRPr sz="6400">
                <a:solidFill>
                  <a:schemeClr val="lt1"/>
                </a:solidFill>
              </a:defRPr>
            </a:lvl6pPr>
            <a:lvl7pPr algn="r">
              <a:spcBef>
                <a:spcPts val="0"/>
              </a:spcBef>
              <a:buClr>
                <a:schemeClr val="lt1"/>
              </a:buClr>
              <a:buSzPct val="100000"/>
              <a:defRPr sz="6400">
                <a:solidFill>
                  <a:schemeClr val="lt1"/>
                </a:solidFill>
              </a:defRPr>
            </a:lvl7pPr>
            <a:lvl8pPr algn="r">
              <a:spcBef>
                <a:spcPts val="0"/>
              </a:spcBef>
              <a:buClr>
                <a:schemeClr val="lt1"/>
              </a:buClr>
              <a:buSzPct val="100000"/>
              <a:defRPr sz="6400">
                <a:solidFill>
                  <a:schemeClr val="lt1"/>
                </a:solidFill>
              </a:defRPr>
            </a:lvl8pPr>
            <a:lvl9pPr algn="r">
              <a:spcBef>
                <a:spcPts val="0"/>
              </a:spcBef>
              <a:buClr>
                <a:schemeClr val="lt1"/>
              </a:buClr>
              <a:buSzPct val="100000"/>
              <a:defRPr sz="6400">
                <a:solidFill>
                  <a:schemeClr val="lt1"/>
                </a:solidFill>
              </a:defRPr>
            </a:lvl9pPr>
          </a:lstStyle>
          <a:p>
            <a:endParaRPr/>
          </a:p>
        </p:txBody>
      </p:sp>
      <p:sp>
        <p:nvSpPr>
          <p:cNvPr id="14" name="Shape 14"/>
          <p:cNvSpPr txBox="1">
            <a:spLocks noGrp="1"/>
          </p:cNvSpPr>
          <p:nvPr>
            <p:ph type="subTitle" idx="1"/>
          </p:nvPr>
        </p:nvSpPr>
        <p:spPr>
          <a:xfrm>
            <a:off x="1442721" y="3230879"/>
            <a:ext cx="9381199" cy="925599"/>
          </a:xfrm>
          <a:prstGeom prst="rect">
            <a:avLst/>
          </a:prstGeom>
        </p:spPr>
        <p:txBody>
          <a:bodyPr lIns="91425" tIns="91425" rIns="91425" bIns="91425" anchor="t" anchorCtr="0"/>
          <a:lstStyle>
            <a:lvl1pPr algn="r">
              <a:spcBef>
                <a:spcPts val="0"/>
              </a:spcBef>
              <a:buClr>
                <a:schemeClr val="lt1"/>
              </a:buClr>
              <a:buSzPct val="100000"/>
              <a:buNone/>
              <a:defRPr sz="3200">
                <a:solidFill>
                  <a:schemeClr val="lt1"/>
                </a:solidFill>
              </a:defRPr>
            </a:lvl1pPr>
            <a:lvl2pPr algn="r">
              <a:spcBef>
                <a:spcPts val="0"/>
              </a:spcBef>
              <a:buClr>
                <a:schemeClr val="lt1"/>
              </a:buClr>
              <a:buSzPct val="100000"/>
              <a:buNone/>
              <a:defRPr sz="32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3200">
                <a:solidFill>
                  <a:schemeClr val="lt1"/>
                </a:solidFill>
              </a:defRPr>
            </a:lvl4pPr>
            <a:lvl5pPr algn="r">
              <a:spcBef>
                <a:spcPts val="0"/>
              </a:spcBef>
              <a:buClr>
                <a:schemeClr val="lt1"/>
              </a:buClr>
              <a:buSzPct val="100000"/>
              <a:buNone/>
              <a:defRPr sz="3200">
                <a:solidFill>
                  <a:schemeClr val="lt1"/>
                </a:solidFill>
              </a:defRPr>
            </a:lvl5pPr>
            <a:lvl6pPr algn="r">
              <a:spcBef>
                <a:spcPts val="0"/>
              </a:spcBef>
              <a:buClr>
                <a:schemeClr val="lt1"/>
              </a:buClr>
              <a:buSzPct val="100000"/>
              <a:buNone/>
              <a:defRPr sz="3200">
                <a:solidFill>
                  <a:schemeClr val="lt1"/>
                </a:solidFill>
              </a:defRPr>
            </a:lvl6pPr>
            <a:lvl7pPr algn="r">
              <a:spcBef>
                <a:spcPts val="0"/>
              </a:spcBef>
              <a:buClr>
                <a:schemeClr val="lt1"/>
              </a:buClr>
              <a:buSzPct val="100000"/>
              <a:buNone/>
              <a:defRPr sz="3200">
                <a:solidFill>
                  <a:schemeClr val="lt1"/>
                </a:solidFill>
              </a:defRPr>
            </a:lvl7pPr>
            <a:lvl8pPr algn="r">
              <a:spcBef>
                <a:spcPts val="0"/>
              </a:spcBef>
              <a:buClr>
                <a:schemeClr val="lt1"/>
              </a:buClr>
              <a:buSzPct val="100000"/>
              <a:buNone/>
              <a:defRPr sz="3200">
                <a:solidFill>
                  <a:schemeClr val="lt1"/>
                </a:solidFill>
              </a:defRPr>
            </a:lvl8pPr>
            <a:lvl9pPr algn="r">
              <a:spcBef>
                <a:spcPts val="0"/>
              </a:spcBef>
              <a:buClr>
                <a:schemeClr val="lt1"/>
              </a:buClr>
              <a:buSzPct val="100000"/>
              <a:buNone/>
              <a:defRPr sz="3200">
                <a:solidFill>
                  <a:schemeClr val="lt1"/>
                </a:solidFill>
              </a:defRPr>
            </a:lvl9pPr>
          </a:lstStyle>
          <a:p>
            <a:endParaRPr/>
          </a:p>
        </p:txBody>
      </p:sp>
    </p:spTree>
    <p:extLst>
      <p:ext uri="{BB962C8B-B14F-4D97-AF65-F5344CB8AC3E}">
        <p14:creationId xmlns:p14="http://schemas.microsoft.com/office/powerpoint/2010/main" val="13952883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7" name="Shape 17"/>
          <p:cNvSpPr txBox="1">
            <a:spLocks noGrp="1"/>
          </p:cNvSpPr>
          <p:nvPr>
            <p:ph type="body" idx="1"/>
          </p:nvPr>
        </p:nvSpPr>
        <p:spPr>
          <a:xfrm>
            <a:off x="609600" y="1658989"/>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19" name="Shape 19"/>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0" name="Shape 20"/>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0759675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464242" y="-21899"/>
            <a:ext cx="2298025"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3" name="Shape 23"/>
          <p:cNvSpPr/>
          <p:nvPr/>
        </p:nvSpPr>
        <p:spPr>
          <a:xfrm rot="10800000" flipH="1">
            <a:off x="-1491537" y="1032"/>
            <a:ext cx="413420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4" name="Shape 24"/>
          <p:cNvSpPr/>
          <p:nvPr/>
        </p:nvSpPr>
        <p:spPr>
          <a:xfrm rot="10800000">
            <a:off x="10785129" y="-12733"/>
            <a:ext cx="1467556"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121900" tIns="60933" rIns="121900" bIns="60933" anchor="ctr" anchorCtr="0">
            <a:noAutofit/>
          </a:bodyPr>
          <a:lstStyle/>
          <a:p>
            <a:endParaRPr sz="1867" kern="0">
              <a:solidFill>
                <a:srgbClr val="000000"/>
              </a:solidFill>
              <a:cs typeface="Arial"/>
              <a:sym typeface="Arial"/>
              <a:rtl val="0"/>
            </a:endParaRPr>
          </a:p>
        </p:txBody>
      </p:sp>
      <p:sp>
        <p:nvSpPr>
          <p:cNvPr id="25" name="Shape 25"/>
          <p:cNvSpPr txBox="1">
            <a:spLocks noGrp="1"/>
          </p:cNvSpPr>
          <p:nvPr>
            <p:ph type="title"/>
          </p:nvPr>
        </p:nvSpPr>
        <p:spPr>
          <a:xfrm>
            <a:off x="609600" y="274637"/>
            <a:ext cx="109728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609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27" name="Shape 27"/>
          <p:cNvSpPr txBox="1">
            <a:spLocks noGrp="1"/>
          </p:cNvSpPr>
          <p:nvPr>
            <p:ph type="body" idx="2"/>
          </p:nvPr>
        </p:nvSpPr>
        <p:spPr>
          <a:xfrm>
            <a:off x="6197601" y="1658989"/>
            <a:ext cx="5384799" cy="4840400"/>
          </a:xfrm>
          <a:prstGeom prst="rect">
            <a:avLst/>
          </a:prstGeom>
        </p:spPr>
        <p:txBody>
          <a:bodyPr lIns="91425" tIns="91425" rIns="91425" bIns="91425" anchor="t" anchorCtr="0"/>
          <a:lstStyle>
            <a:lvl1pPr>
              <a:spcBef>
                <a:spcPts val="0"/>
              </a:spcBef>
              <a:defRPr sz="3733"/>
            </a:lvl1pPr>
            <a:lvl2pPr>
              <a:spcBef>
                <a:spcPts val="0"/>
              </a:spcBef>
              <a:defRPr sz="3200"/>
            </a:lvl2pPr>
            <a:lvl3pPr>
              <a:spcBef>
                <a:spcPts val="0"/>
              </a:spcBef>
              <a:defRPr sz="2667"/>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Tree>
    <p:extLst>
      <p:ext uri="{BB962C8B-B14F-4D97-AF65-F5344CB8AC3E}">
        <p14:creationId xmlns:p14="http://schemas.microsoft.com/office/powerpoint/2010/main" val="3899512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10.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11.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12.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heme" Target="../theme/theme13.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theme" Target="../theme/theme14.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theme" Target="../theme/theme15.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3.xml"/><Relationship Id="rId7" Type="http://schemas.openxmlformats.org/officeDocument/2006/relationships/theme" Target="../theme/theme1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99.xml"/><Relationship Id="rId7" Type="http://schemas.openxmlformats.org/officeDocument/2006/relationships/theme" Target="../theme/theme17.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9565187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918582335"/>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4000456454"/>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120585434"/>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101567467"/>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140613586"/>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997394816"/>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568135412"/>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415731616"/>
      </p:ext>
    </p:extLst>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691649233"/>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270922742"/>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834848329"/>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33296821"/>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106349967"/>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755958798"/>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614385355"/>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09600" y="1727200"/>
            <a:ext cx="109728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199171495"/>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uecrossmafoundation.org/sites/default/files/download/publication/MHRS%20Beyond_Coverage.pdf"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pubmed/15064223" TargetMode="External"/><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hyperlink" Target="http://www.iom.edu/Reports/2004/Insuring-Americas-Health-Principles-and-Recommendations.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hyperlink" Target="http://www.cms.gov/Research-Statistics-Data-and-Systems/Statistics-Trends-and-Reports/NationalHealthExpendData/Downloads/Proj2011PDF.pdf"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hyperlink" Target="http://www.oecd.org/unitedstates/HealthSpendingInUSA_HealthData2012.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ubmed/15064223"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hyperlink" Target="http://www.iom.edu/Reports/2004/Insuring-Americas-Health-Principles-and-Recommendations.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hyperlink" Target="http://www.ncbi.nlm.nih.gov/pubmed/15064223"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iom.edu/Reports/2004/Insuring-Americas-Health-Principles-and-Recommendations.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hyperlink" Target="http://www.gallup.com/poll/180425/uninsured-rate-sinks.aspx"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kaiserfamilyfoundation.files.wordpress.com/2013/01/8384.pdf" TargetMode="External"/><Relationship Id="rId4" Type="http://schemas.openxmlformats.org/officeDocument/2006/relationships/hyperlink" Target="http://www.cbo.gov/publication/4417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15064223"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www.iom.edu/Reports/2004/Insuring-Americas-Health-Principles-and-Recommendations.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ubmed/15064223"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www.iom.edu/Reports/2004/Insuring-Americas-Health-Principles-and-Recommendations.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743933" y="641700"/>
            <a:ext cx="11047200" cy="3802400"/>
          </a:xfrm>
          <a:prstGeom prst="rect">
            <a:avLst/>
          </a:prstGeom>
        </p:spPr>
        <p:txBody>
          <a:bodyPr lIns="121900" tIns="121900" rIns="121900" bIns="121900" anchor="b" anchorCtr="0">
            <a:noAutofit/>
          </a:bodyPr>
          <a:lstStyle/>
          <a:p>
            <a:pPr algn="ctr"/>
            <a:endParaRPr sz="4800" dirty="0"/>
          </a:p>
          <a:p>
            <a:pPr algn="ctr"/>
            <a:endParaRPr sz="4800" dirty="0"/>
          </a:p>
          <a:p>
            <a:pPr algn="ctr"/>
            <a:r>
              <a:rPr lang="en" sz="4800" dirty="0"/>
              <a:t>Applying a </a:t>
            </a:r>
            <a:r>
              <a:rPr lang="en" sz="4800" dirty="0">
                <a:solidFill>
                  <a:srgbClr val="FFFF00"/>
                </a:solidFill>
              </a:rPr>
              <a:t>Gold Standard</a:t>
            </a:r>
            <a:r>
              <a:rPr lang="en" sz="4800" dirty="0"/>
              <a:t> to Our Health Care System:</a:t>
            </a:r>
          </a:p>
          <a:p>
            <a:pPr algn="ctr"/>
            <a:r>
              <a:rPr lang="en" sz="4000" dirty="0"/>
              <a:t>The Institute of Medicine and the Affordable Care Act</a:t>
            </a:r>
          </a:p>
          <a:p>
            <a:pPr algn="ctr"/>
            <a:endParaRPr dirty="0"/>
          </a:p>
        </p:txBody>
      </p:sp>
      <p:sp>
        <p:nvSpPr>
          <p:cNvPr id="42" name="Shape 42"/>
          <p:cNvSpPr txBox="1">
            <a:spLocks noGrp="1"/>
          </p:cNvSpPr>
          <p:nvPr>
            <p:ph type="subTitle" idx="1"/>
          </p:nvPr>
        </p:nvSpPr>
        <p:spPr>
          <a:xfrm>
            <a:off x="1517534" y="5060829"/>
            <a:ext cx="9381199" cy="1195199"/>
          </a:xfrm>
          <a:prstGeom prst="rect">
            <a:avLst/>
          </a:prstGeom>
        </p:spPr>
        <p:txBody>
          <a:bodyPr lIns="121900" tIns="121900" rIns="121900" bIns="121900" anchor="t" anchorCtr="0">
            <a:noAutofit/>
          </a:bodyPr>
          <a:lstStyle/>
          <a:p>
            <a:pPr algn="ctr"/>
            <a:r>
              <a:rPr lang="en" dirty="0"/>
              <a:t>Peter Mahr, MD</a:t>
            </a:r>
          </a:p>
          <a:p>
            <a:pPr algn="ctr"/>
            <a:r>
              <a:rPr lang="en" dirty="0" smtClean="0"/>
              <a:t>October 13, </a:t>
            </a:r>
            <a:r>
              <a:rPr lang="en" dirty="0"/>
              <a:t>2015</a:t>
            </a:r>
          </a:p>
        </p:txBody>
      </p:sp>
    </p:spTree>
    <p:extLst>
      <p:ext uri="{BB962C8B-B14F-4D97-AF65-F5344CB8AC3E}">
        <p14:creationId xmlns:p14="http://schemas.microsoft.com/office/powerpoint/2010/main" val="1993231565"/>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834733" y="1694756"/>
            <a:ext cx="10972800" cy="4840400"/>
          </a:xfrm>
          <a:prstGeom prst="rect">
            <a:avLst/>
          </a:prstGeom>
        </p:spPr>
        <p:txBody>
          <a:bodyPr lIns="121900" tIns="121900" rIns="121900" bIns="121900" anchor="t" anchorCtr="0">
            <a:noAutofit/>
          </a:bodyPr>
          <a:lstStyle/>
          <a:p>
            <a:r>
              <a:rPr lang="en" dirty="0"/>
              <a:t>Massachusetts 2014:</a:t>
            </a:r>
          </a:p>
          <a:p>
            <a:r>
              <a:rPr lang="en" dirty="0"/>
              <a:t>-45% of </a:t>
            </a:r>
            <a:r>
              <a:rPr lang="en" u="sng" dirty="0"/>
              <a:t>all families</a:t>
            </a:r>
            <a:r>
              <a:rPr lang="en" dirty="0"/>
              <a:t> report medical </a:t>
            </a:r>
            <a:r>
              <a:rPr lang="en" dirty="0" smtClean="0"/>
              <a:t>debt</a:t>
            </a:r>
          </a:p>
          <a:p>
            <a:endParaRPr lang="en" dirty="0"/>
          </a:p>
          <a:p>
            <a:pPr marL="457200" indent="-457200">
              <a:buFontTx/>
              <a:buChar char="-"/>
            </a:pPr>
            <a:r>
              <a:rPr lang="en" dirty="0" smtClean="0"/>
              <a:t>54</a:t>
            </a:r>
            <a:r>
              <a:rPr lang="en" dirty="0"/>
              <a:t>% of </a:t>
            </a:r>
            <a:r>
              <a:rPr lang="en" u="sng" dirty="0"/>
              <a:t>middle income</a:t>
            </a:r>
            <a:r>
              <a:rPr lang="en" dirty="0"/>
              <a:t> </a:t>
            </a:r>
            <a:r>
              <a:rPr lang="en" dirty="0" smtClean="0"/>
              <a:t>families</a:t>
            </a:r>
          </a:p>
          <a:p>
            <a:endParaRPr lang="en" dirty="0"/>
          </a:p>
          <a:p>
            <a:r>
              <a:rPr lang="en" dirty="0" smtClean="0"/>
              <a:t>-</a:t>
            </a:r>
            <a:r>
              <a:rPr lang="en" dirty="0"/>
              <a:t>medical bankruptcies </a:t>
            </a:r>
            <a:r>
              <a:rPr lang="en" u="sng" dirty="0"/>
              <a:t>increased</a:t>
            </a:r>
            <a:r>
              <a:rPr lang="en" dirty="0"/>
              <a:t> 33% 2007-2009</a:t>
            </a:r>
          </a:p>
        </p:txBody>
      </p:sp>
      <p:sp>
        <p:nvSpPr>
          <p:cNvPr id="139" name="Shape 139"/>
          <p:cNvSpPr txBox="1">
            <a:spLocks noGrp="1"/>
          </p:cNvSpPr>
          <p:nvPr>
            <p:ph type="title"/>
          </p:nvPr>
        </p:nvSpPr>
        <p:spPr>
          <a:xfrm>
            <a:off x="609600" y="333404"/>
            <a:ext cx="10972800" cy="1325600"/>
          </a:xfrm>
          <a:prstGeom prst="rect">
            <a:avLst/>
          </a:prstGeom>
        </p:spPr>
        <p:txBody>
          <a:bodyPr lIns="121900" tIns="121900" rIns="121900" bIns="121900" anchor="b" anchorCtr="0">
            <a:noAutofit/>
          </a:bodyPr>
          <a:lstStyle/>
          <a:p>
            <a:pPr algn="ctr"/>
            <a:r>
              <a:rPr lang="en">
                <a:solidFill>
                  <a:schemeClr val="dk2"/>
                </a:solidFill>
              </a:rPr>
              <a:t>Affordable for Individuals and Families</a:t>
            </a:r>
          </a:p>
        </p:txBody>
      </p:sp>
      <p:sp>
        <p:nvSpPr>
          <p:cNvPr id="140" name="Shape 140"/>
          <p:cNvSpPr txBox="1"/>
          <p:nvPr/>
        </p:nvSpPr>
        <p:spPr>
          <a:xfrm>
            <a:off x="609601" y="6321534"/>
            <a:ext cx="11069199" cy="572399"/>
          </a:xfrm>
          <a:prstGeom prst="rect">
            <a:avLst/>
          </a:prstGeom>
          <a:noFill/>
          <a:ln>
            <a:noFill/>
          </a:ln>
        </p:spPr>
        <p:txBody>
          <a:bodyPr lIns="121900" tIns="121900" rIns="121900" bIns="121900" anchor="t" anchorCtr="0">
            <a:noAutofit/>
          </a:bodyPr>
          <a:lstStyle/>
          <a:p>
            <a:endParaRPr sz="1867" kern="0">
              <a:solidFill>
                <a:srgbClr val="000000"/>
              </a:solidFill>
              <a:cs typeface="Arial"/>
              <a:sym typeface="Arial"/>
              <a:rtl val="0"/>
            </a:endParaRPr>
          </a:p>
        </p:txBody>
      </p:sp>
      <p:sp>
        <p:nvSpPr>
          <p:cNvPr id="141" name="Shape 141"/>
          <p:cNvSpPr txBox="1"/>
          <p:nvPr/>
        </p:nvSpPr>
        <p:spPr>
          <a:xfrm>
            <a:off x="471000" y="5625801"/>
            <a:ext cx="10810000" cy="1001199"/>
          </a:xfrm>
          <a:prstGeom prst="rect">
            <a:avLst/>
          </a:prstGeom>
          <a:noFill/>
          <a:ln>
            <a:noFill/>
          </a:ln>
        </p:spPr>
        <p:txBody>
          <a:bodyPr lIns="121900" tIns="121900" rIns="121900" bIns="121900" anchor="t" anchorCtr="0">
            <a:noAutofit/>
          </a:bodyPr>
          <a:lstStyle/>
          <a:p>
            <a:endParaRPr sz="1200" kern="0">
              <a:solidFill>
                <a:srgbClr val="000000"/>
              </a:solidFill>
              <a:cs typeface="Arial"/>
              <a:sym typeface="Arial"/>
              <a:rtl val="0"/>
            </a:endParaRPr>
          </a:p>
          <a:p>
            <a:r>
              <a:rPr lang="en" sz="1200" kern="0">
                <a:solidFill>
                  <a:srgbClr val="000000"/>
                </a:solidFill>
                <a:cs typeface="Arial"/>
                <a:sym typeface="Arial"/>
                <a:rtl val="0"/>
              </a:rPr>
              <a:t>[11.] </a:t>
            </a:r>
            <a:r>
              <a:rPr lang="en" sz="1200" kern="0">
                <a:solidFill>
                  <a:srgbClr val="222222"/>
                </a:solidFill>
                <a:latin typeface="Times New Roman"/>
                <a:ea typeface="Times New Roman"/>
                <a:cs typeface="Times New Roman"/>
                <a:sym typeface="Times New Roman"/>
                <a:rtl val="0"/>
              </a:rPr>
              <a:t>Long, S. K. (2014) Beyond Coverage: The High Burden of Health Care Costs on Insured Adults in Massachusetts. </a:t>
            </a:r>
            <a:r>
              <a:rPr lang="en" sz="1200" kern="0">
                <a:solidFill>
                  <a:srgbClr val="000000"/>
                </a:solidFill>
                <a:latin typeface="Times New Roman"/>
                <a:ea typeface="Times New Roman"/>
                <a:cs typeface="Times New Roman"/>
                <a:sym typeface="Times New Roman"/>
                <a:rtl val="0"/>
              </a:rPr>
              <a:t>BCBS of Mass Foundation, RWJ Foundation, Urban Institute. Retrieved from: </a:t>
            </a:r>
            <a:r>
              <a:rPr lang="en" sz="1200" u="sng" kern="0">
                <a:solidFill>
                  <a:srgbClr val="000000"/>
                </a:solidFill>
                <a:latin typeface="Times New Roman"/>
                <a:ea typeface="Times New Roman"/>
                <a:cs typeface="Times New Roman"/>
                <a:sym typeface="Times New Roman"/>
                <a:hlinkClick r:id="rId3"/>
                <a:rtl val="0"/>
              </a:rPr>
              <a:t>http://bluecrossmafoundation.org/sites/default/files/download/publication/MHRS%20Beyond_Coverage.pdf</a:t>
            </a:r>
          </a:p>
          <a:p>
            <a:r>
              <a:rPr lang="en" sz="1200" kern="0">
                <a:solidFill>
                  <a:srgbClr val="000000"/>
                </a:solidFill>
                <a:latin typeface="Times New Roman"/>
                <a:ea typeface="Times New Roman"/>
                <a:cs typeface="Times New Roman"/>
                <a:sym typeface="Times New Roman"/>
                <a:rtl val="0"/>
              </a:rPr>
              <a:t>[12.] Himmelstein, D. U., Thorne, D., Warren, E., &amp; Woolhandler, S. (2009). Medical bankruptcy in the United States, 2007: results of a national study. </a:t>
            </a:r>
            <a:r>
              <a:rPr lang="en" sz="1200" i="1" kern="0">
                <a:solidFill>
                  <a:srgbClr val="000000"/>
                </a:solidFill>
                <a:latin typeface="Times New Roman"/>
                <a:ea typeface="Times New Roman"/>
                <a:cs typeface="Times New Roman"/>
                <a:sym typeface="Times New Roman"/>
                <a:rtl val="0"/>
              </a:rPr>
              <a:t>The American journal of medicine</a:t>
            </a:r>
            <a:r>
              <a:rPr lang="en" sz="1200" kern="0">
                <a:solidFill>
                  <a:srgbClr val="000000"/>
                </a:solidFill>
                <a:latin typeface="Times New Roman"/>
                <a:ea typeface="Times New Roman"/>
                <a:cs typeface="Times New Roman"/>
                <a:sym typeface="Times New Roman"/>
                <a:rtl val="0"/>
              </a:rPr>
              <a:t>, </a:t>
            </a:r>
            <a:r>
              <a:rPr lang="en" sz="1200" i="1" kern="0">
                <a:solidFill>
                  <a:srgbClr val="000000"/>
                </a:solidFill>
                <a:latin typeface="Times New Roman"/>
                <a:ea typeface="Times New Roman"/>
                <a:cs typeface="Times New Roman"/>
                <a:sym typeface="Times New Roman"/>
                <a:rtl val="0"/>
              </a:rPr>
              <a:t>122</a:t>
            </a:r>
            <a:r>
              <a:rPr lang="en" sz="1200" kern="0">
                <a:solidFill>
                  <a:srgbClr val="000000"/>
                </a:solidFill>
                <a:latin typeface="Times New Roman"/>
                <a:ea typeface="Times New Roman"/>
                <a:cs typeface="Times New Roman"/>
                <a:sym typeface="Times New Roman"/>
                <a:rtl val="0"/>
              </a:rPr>
              <a:t>(8), 741-746./ Ibid. (2011) Medical Bankruptcy in Massachusetts: has health reform made a difference? The American journal of medicine. 124(3),224-228.</a:t>
            </a:r>
          </a:p>
        </p:txBody>
      </p:sp>
      <p:sp>
        <p:nvSpPr>
          <p:cNvPr id="142" name="Shape 142"/>
          <p:cNvSpPr txBox="1"/>
          <p:nvPr/>
        </p:nvSpPr>
        <p:spPr>
          <a:xfrm>
            <a:off x="7054701" y="3683834"/>
            <a:ext cx="527599" cy="437999"/>
          </a:xfrm>
          <a:prstGeom prst="rect">
            <a:avLst/>
          </a:prstGeom>
          <a:noFill/>
          <a:ln>
            <a:noFill/>
          </a:ln>
        </p:spPr>
        <p:txBody>
          <a:bodyPr lIns="121900" tIns="121900" rIns="121900" bIns="121900" anchor="t" anchorCtr="0">
            <a:noAutofit/>
          </a:bodyPr>
          <a:lstStyle/>
          <a:p>
            <a:endParaRPr sz="1200" kern="0">
              <a:solidFill>
                <a:srgbClr val="000000"/>
              </a:solidFill>
              <a:cs typeface="Arial"/>
              <a:sym typeface="Arial"/>
              <a:rtl val="0"/>
            </a:endParaRPr>
          </a:p>
        </p:txBody>
      </p:sp>
      <p:sp>
        <p:nvSpPr>
          <p:cNvPr id="143" name="Shape 143"/>
          <p:cNvSpPr txBox="1"/>
          <p:nvPr/>
        </p:nvSpPr>
        <p:spPr>
          <a:xfrm>
            <a:off x="3273267" y="4988901"/>
            <a:ext cx="479999" cy="437999"/>
          </a:xfrm>
          <a:prstGeom prst="rect">
            <a:avLst/>
          </a:prstGeom>
          <a:noFill/>
          <a:ln>
            <a:noFill/>
          </a:ln>
        </p:spPr>
        <p:txBody>
          <a:bodyPr lIns="121900" tIns="121900" rIns="121900" bIns="121900" anchor="t" anchorCtr="0">
            <a:noAutofit/>
          </a:bodyPr>
          <a:lstStyle/>
          <a:p>
            <a:endParaRPr sz="1200" kern="0">
              <a:solidFill>
                <a:srgbClr val="000000"/>
              </a:solidFill>
              <a:cs typeface="Arial"/>
              <a:sym typeface="Arial"/>
              <a:rtl val="0"/>
            </a:endParaRPr>
          </a:p>
        </p:txBody>
      </p:sp>
    </p:spTree>
    <p:extLst>
      <p:ext uri="{BB962C8B-B14F-4D97-AF65-F5344CB8AC3E}">
        <p14:creationId xmlns:p14="http://schemas.microsoft.com/office/powerpoint/2010/main" val="2719931547"/>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endParaRPr/>
          </a:p>
        </p:txBody>
      </p:sp>
      <p:sp>
        <p:nvSpPr>
          <p:cNvPr id="149" name="Shape 149"/>
          <p:cNvSpPr txBox="1">
            <a:spLocks noGrp="1"/>
          </p:cNvSpPr>
          <p:nvPr>
            <p:ph type="title"/>
          </p:nvPr>
        </p:nvSpPr>
        <p:spPr>
          <a:xfrm>
            <a:off x="609600" y="1"/>
            <a:ext cx="10972800" cy="1011199"/>
          </a:xfrm>
          <a:prstGeom prst="rect">
            <a:avLst/>
          </a:prstGeom>
        </p:spPr>
        <p:txBody>
          <a:bodyPr lIns="121900" tIns="121900" rIns="121900" bIns="121900" anchor="b" anchorCtr="0">
            <a:noAutofit/>
          </a:bodyPr>
          <a:lstStyle/>
          <a:p>
            <a:r>
              <a:rPr lang="en">
                <a:solidFill>
                  <a:schemeClr val="dk2"/>
                </a:solidFill>
              </a:rPr>
              <a:t>Affordable for Individuals and Families</a:t>
            </a:r>
          </a:p>
        </p:txBody>
      </p:sp>
      <p:pic>
        <p:nvPicPr>
          <p:cNvPr id="150" name="Shape 150"/>
          <p:cNvPicPr preferRelativeResize="0"/>
          <p:nvPr/>
        </p:nvPicPr>
        <p:blipFill>
          <a:blip r:embed="rId3">
            <a:alphaModFix/>
          </a:blip>
          <a:stretch>
            <a:fillRect/>
          </a:stretch>
        </p:blipFill>
        <p:spPr>
          <a:xfrm>
            <a:off x="1286502" y="1011202"/>
            <a:ext cx="8621863" cy="5846798"/>
          </a:xfrm>
          <a:prstGeom prst="rect">
            <a:avLst/>
          </a:prstGeom>
          <a:noFill/>
          <a:ln>
            <a:noFill/>
          </a:ln>
        </p:spPr>
      </p:pic>
    </p:spTree>
    <p:extLst>
      <p:ext uri="{BB962C8B-B14F-4D97-AF65-F5344CB8AC3E}">
        <p14:creationId xmlns:p14="http://schemas.microsoft.com/office/powerpoint/2010/main" val="235768131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pPr>
              <a:lnSpc>
                <a:spcPct val="150000"/>
              </a:lnSpc>
            </a:pPr>
            <a:r>
              <a:rPr lang="en" sz="2400" dirty="0">
                <a:solidFill>
                  <a:srgbClr val="00387E"/>
                </a:solidFill>
                <a:latin typeface="Arial"/>
                <a:ea typeface="Arial"/>
                <a:cs typeface="Arial"/>
                <a:sym typeface="Arial"/>
              </a:rPr>
              <a:t>Health care coverage should:</a:t>
            </a:r>
          </a:p>
          <a:p>
            <a:pPr>
              <a:lnSpc>
                <a:spcPct val="150000"/>
              </a:lnSpc>
            </a:pPr>
            <a:r>
              <a:rPr lang="en" sz="2400" dirty="0">
                <a:solidFill>
                  <a:srgbClr val="00387E"/>
                </a:solidFill>
                <a:latin typeface="Arial"/>
                <a:ea typeface="Arial"/>
                <a:cs typeface="Arial"/>
                <a:sym typeface="Arial"/>
              </a:rPr>
              <a:t>1.      Be universal.</a:t>
            </a:r>
          </a:p>
          <a:p>
            <a:pPr>
              <a:lnSpc>
                <a:spcPct val="150000"/>
              </a:lnSpc>
            </a:pPr>
            <a:r>
              <a:rPr lang="en" sz="2400" dirty="0">
                <a:solidFill>
                  <a:srgbClr val="00387E"/>
                </a:solidFill>
                <a:latin typeface="Arial"/>
                <a:ea typeface="Arial"/>
                <a:cs typeface="Arial"/>
                <a:sym typeface="Arial"/>
              </a:rPr>
              <a:t>2.      Be continuous.</a:t>
            </a:r>
          </a:p>
          <a:p>
            <a:pPr>
              <a:lnSpc>
                <a:spcPct val="150000"/>
              </a:lnSpc>
              <a:buClr>
                <a:schemeClr val="dk1"/>
              </a:buClr>
              <a:buSzPct val="61111"/>
            </a:pPr>
            <a:r>
              <a:rPr lang="en" sz="2400" dirty="0">
                <a:solidFill>
                  <a:srgbClr val="00387E"/>
                </a:solidFill>
                <a:latin typeface="Arial"/>
                <a:ea typeface="Arial"/>
                <a:cs typeface="Arial"/>
                <a:sym typeface="Arial"/>
              </a:rPr>
              <a:t>3.      Be affordable to individuals and families.</a:t>
            </a:r>
          </a:p>
          <a:p>
            <a:pPr>
              <a:lnSpc>
                <a:spcPct val="150000"/>
              </a:lnSpc>
              <a:buClr>
                <a:schemeClr val="dk1"/>
              </a:buClr>
              <a:buSzPct val="61111"/>
            </a:pPr>
            <a:r>
              <a:rPr lang="en" sz="2400" dirty="0">
                <a:solidFill>
                  <a:srgbClr val="FFFF00"/>
                </a:solidFill>
                <a:latin typeface="Arial"/>
                <a:ea typeface="Arial"/>
                <a:cs typeface="Arial"/>
                <a:sym typeface="Arial"/>
              </a:rPr>
              <a:t>4.      Be affordable and sustainable for society.</a:t>
            </a:r>
          </a:p>
          <a:p>
            <a:pPr>
              <a:lnSpc>
                <a:spcPct val="150000"/>
              </a:lnSpc>
            </a:pPr>
            <a:r>
              <a:rPr lang="en" sz="2400" dirty="0">
                <a:solidFill>
                  <a:srgbClr val="00387E"/>
                </a:solidFill>
                <a:latin typeface="Arial"/>
                <a:ea typeface="Arial"/>
                <a:cs typeface="Arial"/>
                <a:sym typeface="Arial"/>
              </a:rPr>
              <a:t>5.      Enhance health and well-being by promoting access to high-quality care that is effective, efficient, safe, timely, patient-centered, and equitable.</a:t>
            </a:r>
          </a:p>
        </p:txBody>
      </p:sp>
      <p:sp>
        <p:nvSpPr>
          <p:cNvPr id="55" name="Shape 55"/>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r>
              <a:rPr lang="en" u="sng">
                <a:solidFill>
                  <a:schemeClr val="hlink"/>
                </a:solidFill>
                <a:hlinkClick r:id="rId3"/>
              </a:rPr>
              <a:t>Institute of Medicine Report 2004</a:t>
            </a:r>
          </a:p>
        </p:txBody>
      </p:sp>
      <p:sp>
        <p:nvSpPr>
          <p:cNvPr id="56" name="Shape 56"/>
          <p:cNvSpPr txBox="1"/>
          <p:nvPr/>
        </p:nvSpPr>
        <p:spPr>
          <a:xfrm>
            <a:off x="281001" y="6103767"/>
            <a:ext cx="11832799" cy="609600"/>
          </a:xfrm>
          <a:prstGeom prst="rect">
            <a:avLst/>
          </a:prstGeom>
          <a:noFill/>
          <a:ln>
            <a:noFill/>
          </a:ln>
        </p:spPr>
        <p:txBody>
          <a:bodyPr lIns="121900" tIns="121900" rIns="121900" bIns="121900" anchor="t" anchorCtr="0">
            <a:noAutofit/>
          </a:bodyPr>
          <a:lstStyle/>
          <a:p>
            <a:r>
              <a:rPr lang="en" sz="1333" kern="0">
                <a:solidFill>
                  <a:srgbClr val="000000"/>
                </a:solidFill>
                <a:cs typeface="Arial"/>
                <a:sym typeface="Arial"/>
                <a:rtl val="0"/>
              </a:rPr>
              <a:t>Institute of Medicine. (2004).  Insuring America's Health: Principles and Recommendations. Retrieved from:  .</a:t>
            </a:r>
            <a:r>
              <a:rPr lang="en" sz="1333" u="sng" kern="0">
                <a:solidFill>
                  <a:srgbClr val="1155CC"/>
                </a:solidFill>
                <a:cs typeface="Arial"/>
                <a:sym typeface="Arial"/>
                <a:hlinkClick r:id="rId4"/>
                <a:rtl val="0"/>
              </a:rPr>
              <a:t>http://www.iom.edu/Reports/2004/Insuring-Americas-Health-Principles-and-Recommendations.aspx</a:t>
            </a:r>
          </a:p>
        </p:txBody>
      </p:sp>
    </p:spTree>
    <p:extLst>
      <p:ext uri="{BB962C8B-B14F-4D97-AF65-F5344CB8AC3E}">
        <p14:creationId xmlns:p14="http://schemas.microsoft.com/office/powerpoint/2010/main" val="77438182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endParaRPr/>
          </a:p>
        </p:txBody>
      </p:sp>
      <p:sp>
        <p:nvSpPr>
          <p:cNvPr id="170" name="Shape 170"/>
          <p:cNvSpPr txBox="1">
            <a:spLocks noGrp="1"/>
          </p:cNvSpPr>
          <p:nvPr>
            <p:ph type="title"/>
          </p:nvPr>
        </p:nvSpPr>
        <p:spPr>
          <a:xfrm>
            <a:off x="775000" y="2"/>
            <a:ext cx="10972800" cy="749599"/>
          </a:xfrm>
          <a:prstGeom prst="rect">
            <a:avLst/>
          </a:prstGeom>
        </p:spPr>
        <p:txBody>
          <a:bodyPr lIns="121900" tIns="121900" rIns="121900" bIns="121900" anchor="b" anchorCtr="0">
            <a:noAutofit/>
          </a:bodyPr>
          <a:lstStyle/>
          <a:p>
            <a:r>
              <a:rPr lang="en" sz="4267" dirty="0">
                <a:solidFill>
                  <a:schemeClr val="dk2"/>
                </a:solidFill>
              </a:rPr>
              <a:t>Affordable and Sustainable for Society</a:t>
            </a:r>
          </a:p>
        </p:txBody>
      </p:sp>
      <p:pic>
        <p:nvPicPr>
          <p:cNvPr id="171" name="Shape 171"/>
          <p:cNvPicPr preferRelativeResize="0"/>
          <p:nvPr/>
        </p:nvPicPr>
        <p:blipFill>
          <a:blip r:embed="rId3">
            <a:alphaModFix/>
          </a:blip>
          <a:stretch>
            <a:fillRect/>
          </a:stretch>
        </p:blipFill>
        <p:spPr>
          <a:xfrm>
            <a:off x="2695933" y="952501"/>
            <a:ext cx="7620000" cy="5905500"/>
          </a:xfrm>
          <a:prstGeom prst="rect">
            <a:avLst/>
          </a:prstGeom>
          <a:noFill/>
          <a:ln>
            <a:noFill/>
          </a:ln>
        </p:spPr>
      </p:pic>
    </p:spTree>
    <p:extLst>
      <p:ext uri="{BB962C8B-B14F-4D97-AF65-F5344CB8AC3E}">
        <p14:creationId xmlns:p14="http://schemas.microsoft.com/office/powerpoint/2010/main" val="154133518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r>
              <a:rPr lang="en" dirty="0" smtClean="0"/>
              <a:t>-</a:t>
            </a:r>
            <a:r>
              <a:rPr lang="en" dirty="0"/>
              <a:t>19.6% GDP in 2021</a:t>
            </a:r>
          </a:p>
          <a:p>
            <a:endParaRPr dirty="0"/>
          </a:p>
          <a:p>
            <a:endParaRPr lang="en-US" dirty="0" smtClean="0"/>
          </a:p>
          <a:p>
            <a:r>
              <a:rPr lang="en-US" dirty="0" smtClean="0"/>
              <a:t>-Roughly twice the cost of the OECD average</a:t>
            </a:r>
          </a:p>
          <a:p>
            <a:endParaRPr lang="en-US" dirty="0"/>
          </a:p>
          <a:p>
            <a:endParaRPr lang="en-US" dirty="0" smtClean="0"/>
          </a:p>
          <a:p>
            <a:r>
              <a:rPr lang="en-US" dirty="0" smtClean="0"/>
              <a:t>-State and local governments</a:t>
            </a:r>
          </a:p>
          <a:p>
            <a:endParaRPr lang="en-US" dirty="0"/>
          </a:p>
          <a:p>
            <a:endParaRPr dirty="0"/>
          </a:p>
        </p:txBody>
      </p:sp>
      <p:sp>
        <p:nvSpPr>
          <p:cNvPr id="177" name="Shape 177"/>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sz="4267" dirty="0"/>
              <a:t>Affordable and Sustainable for Society</a:t>
            </a:r>
          </a:p>
        </p:txBody>
      </p:sp>
      <p:sp>
        <p:nvSpPr>
          <p:cNvPr id="178" name="Shape 178"/>
          <p:cNvSpPr txBox="1"/>
          <p:nvPr/>
        </p:nvSpPr>
        <p:spPr>
          <a:xfrm>
            <a:off x="5463101" y="2950601"/>
            <a:ext cx="527599" cy="411199"/>
          </a:xfrm>
          <a:prstGeom prst="rect">
            <a:avLst/>
          </a:prstGeom>
          <a:noFill/>
          <a:ln>
            <a:noFill/>
          </a:ln>
        </p:spPr>
        <p:txBody>
          <a:bodyPr lIns="121900" tIns="121900" rIns="121900" bIns="121900" anchor="t" anchorCtr="0">
            <a:noAutofit/>
          </a:bodyPr>
          <a:lstStyle/>
          <a:p>
            <a:endParaRPr sz="1200" kern="0">
              <a:solidFill>
                <a:srgbClr val="000000"/>
              </a:solidFill>
              <a:cs typeface="Arial"/>
              <a:sym typeface="Arial"/>
              <a:rtl val="0"/>
            </a:endParaRPr>
          </a:p>
        </p:txBody>
      </p:sp>
      <p:sp>
        <p:nvSpPr>
          <p:cNvPr id="179" name="Shape 179"/>
          <p:cNvSpPr txBox="1"/>
          <p:nvPr/>
        </p:nvSpPr>
        <p:spPr>
          <a:xfrm>
            <a:off x="643601" y="5722800"/>
            <a:ext cx="9531599" cy="1135200"/>
          </a:xfrm>
          <a:prstGeom prst="rect">
            <a:avLst/>
          </a:prstGeom>
          <a:noFill/>
          <a:ln>
            <a:noFill/>
          </a:ln>
        </p:spPr>
        <p:txBody>
          <a:bodyPr lIns="121900" tIns="121900" rIns="121900" bIns="121900" anchor="t" anchorCtr="0">
            <a:noAutofit/>
          </a:bodyPr>
          <a:lstStyle/>
          <a:p>
            <a:r>
              <a:rPr lang="en" sz="1200" kern="0">
                <a:solidFill>
                  <a:srgbClr val="000000"/>
                </a:solidFill>
                <a:latin typeface="Times New Roman"/>
                <a:ea typeface="Times New Roman"/>
                <a:cs typeface="Times New Roman"/>
                <a:sym typeface="Times New Roman"/>
                <a:rtl val="0"/>
              </a:rPr>
              <a:t>Centers for Medicare &amp; Medicaid Services, Office of the Actuary, National Health Statistics Group. (2011). National Health Expenditure Projections 2011-2021. Retrieved from :</a:t>
            </a:r>
            <a:r>
              <a:rPr lang="en" sz="1200" kern="0">
                <a:solidFill>
                  <a:srgbClr val="000000"/>
                </a:solidFill>
                <a:latin typeface="Times New Roman"/>
                <a:ea typeface="Times New Roman"/>
                <a:cs typeface="Times New Roman"/>
                <a:sym typeface="Times New Roman"/>
                <a:hlinkClick r:id="rId3"/>
                <a:rtl val="0"/>
              </a:rPr>
              <a:t> </a:t>
            </a:r>
            <a:r>
              <a:rPr lang="en" sz="1200" u="sng" kern="0">
                <a:solidFill>
                  <a:srgbClr val="1155CC"/>
                </a:solidFill>
                <a:latin typeface="Times New Roman"/>
                <a:ea typeface="Times New Roman"/>
                <a:cs typeface="Times New Roman"/>
                <a:sym typeface="Times New Roman"/>
                <a:hlinkClick r:id="rId3"/>
                <a:rtl val="0"/>
              </a:rPr>
              <a:t>http://www.cms.gov/Research-Statistics-Data-and-Systems/Statistics-Trends-and-Reports/NationalHealthExpendData/Downloads/Proj2011PDF.pdf</a:t>
            </a:r>
          </a:p>
          <a:p>
            <a:r>
              <a:rPr lang="en" sz="1333" kern="0">
                <a:solidFill>
                  <a:srgbClr val="000000"/>
                </a:solidFill>
                <a:latin typeface="Times New Roman"/>
                <a:ea typeface="Times New Roman"/>
                <a:cs typeface="Times New Roman"/>
                <a:sym typeface="Times New Roman"/>
                <a:rtl val="0"/>
              </a:rPr>
              <a:t> </a:t>
            </a:r>
            <a:r>
              <a:rPr lang="en" sz="1200" kern="0">
                <a:solidFill>
                  <a:srgbClr val="000000"/>
                </a:solidFill>
                <a:latin typeface="Times New Roman"/>
                <a:ea typeface="Times New Roman"/>
                <a:cs typeface="Times New Roman"/>
                <a:sym typeface="Times New Roman"/>
                <a:rtl val="0"/>
              </a:rPr>
              <a:t>OECD. (2012) The U.S health care system from an international perspective.  Retrieved from:</a:t>
            </a:r>
            <a:r>
              <a:rPr lang="en" sz="1200" kern="0">
                <a:solidFill>
                  <a:srgbClr val="000000"/>
                </a:solidFill>
                <a:latin typeface="Times New Roman"/>
                <a:ea typeface="Times New Roman"/>
                <a:cs typeface="Times New Roman"/>
                <a:sym typeface="Times New Roman"/>
                <a:hlinkClick r:id="rId4"/>
                <a:rtl val="0"/>
              </a:rPr>
              <a:t> </a:t>
            </a:r>
            <a:r>
              <a:rPr lang="en" sz="1200" u="sng" kern="0">
                <a:solidFill>
                  <a:srgbClr val="1155CC"/>
                </a:solidFill>
                <a:latin typeface="Times New Roman"/>
                <a:ea typeface="Times New Roman"/>
                <a:cs typeface="Times New Roman"/>
                <a:sym typeface="Times New Roman"/>
                <a:hlinkClick r:id="rId4"/>
                <a:rtl val="0"/>
              </a:rPr>
              <a:t>http://www.oecd.org/unitedstates/HealthSpendingInUSA_HealthData2012.pdf</a:t>
            </a:r>
          </a:p>
        </p:txBody>
      </p:sp>
    </p:spTree>
    <p:extLst>
      <p:ext uri="{BB962C8B-B14F-4D97-AF65-F5344CB8AC3E}">
        <p14:creationId xmlns:p14="http://schemas.microsoft.com/office/powerpoint/2010/main" val="214194881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Opportunity Cost:</a:t>
            </a:r>
          </a:p>
          <a:p>
            <a:endParaRPr lang="en-US" dirty="0" smtClean="0"/>
          </a:p>
          <a:p>
            <a:r>
              <a:rPr lang="en-US" dirty="0" smtClean="0"/>
              <a:t>-Public health: housing, education, maternity leave, sick leave, living wages</a:t>
            </a:r>
          </a:p>
          <a:p>
            <a:endParaRPr lang="en-US" dirty="0" smtClean="0"/>
          </a:p>
          <a:p>
            <a:r>
              <a:rPr lang="en-US" dirty="0" smtClean="0"/>
              <a:t>- Commonwealth Fund Report October 2015</a:t>
            </a:r>
            <a:endParaRPr lang="en-US" dirty="0"/>
          </a:p>
        </p:txBody>
      </p:sp>
      <p:sp>
        <p:nvSpPr>
          <p:cNvPr id="3" name="Title 2"/>
          <p:cNvSpPr>
            <a:spLocks noGrp="1"/>
          </p:cNvSpPr>
          <p:nvPr>
            <p:ph type="title"/>
          </p:nvPr>
        </p:nvSpPr>
        <p:spPr/>
        <p:txBody>
          <a:bodyPr/>
          <a:lstStyle/>
          <a:p>
            <a:r>
              <a:rPr lang="en" sz="4267" dirty="0"/>
              <a:t>Affordable and Sustainable for Society</a:t>
            </a:r>
            <a:endParaRPr lang="en-US" dirty="0"/>
          </a:p>
        </p:txBody>
      </p:sp>
      <p:sp>
        <p:nvSpPr>
          <p:cNvPr id="4" name="TextBox 3"/>
          <p:cNvSpPr txBox="1"/>
          <p:nvPr/>
        </p:nvSpPr>
        <p:spPr>
          <a:xfrm>
            <a:off x="1089764" y="6237962"/>
            <a:ext cx="9832932" cy="738664"/>
          </a:xfrm>
          <a:prstGeom prst="rect">
            <a:avLst/>
          </a:prstGeom>
          <a:noFill/>
        </p:spPr>
        <p:txBody>
          <a:bodyPr wrap="square" rtlCol="0">
            <a:spAutoFit/>
          </a:bodyPr>
          <a:lstStyle/>
          <a:p>
            <a:pPr lvl="0"/>
            <a:r>
              <a:rPr lang="en-US" sz="1200" dirty="0" smtClean="0">
                <a:solidFill>
                  <a:srgbClr val="222222"/>
                </a:solidFill>
                <a:latin typeface="arial" panose="020B0604020202020204" pitchFamily="34" charset="0"/>
              </a:rPr>
              <a:t>Squires, D., and Anderson, C. U.S</a:t>
            </a:r>
            <a:r>
              <a:rPr lang="en-US" sz="1200" dirty="0">
                <a:solidFill>
                  <a:srgbClr val="222222"/>
                </a:solidFill>
                <a:latin typeface="arial" panose="020B0604020202020204" pitchFamily="34" charset="0"/>
              </a:rPr>
              <a:t>. Health Care from a Global Perspective: Spending, Use of Services, Prices, and Health in 13 </a:t>
            </a:r>
            <a:r>
              <a:rPr lang="en-US" sz="1200" dirty="0" smtClean="0">
                <a:solidFill>
                  <a:srgbClr val="222222"/>
                </a:solidFill>
                <a:latin typeface="arial" panose="020B0604020202020204" pitchFamily="34" charset="0"/>
              </a:rPr>
              <a:t>Countries. </a:t>
            </a:r>
            <a:r>
              <a:rPr lang="en-US" sz="1200" dirty="0">
                <a:solidFill>
                  <a:srgbClr val="222222"/>
                </a:solidFill>
                <a:latin typeface="arial" panose="020B0604020202020204" pitchFamily="34" charset="0"/>
              </a:rPr>
              <a:t>The Commonwealth </a:t>
            </a:r>
            <a:r>
              <a:rPr lang="en-US" sz="1200" dirty="0" smtClean="0">
                <a:solidFill>
                  <a:srgbClr val="222222"/>
                </a:solidFill>
                <a:latin typeface="arial" panose="020B0604020202020204" pitchFamily="34" charset="0"/>
              </a:rPr>
              <a:t>Fund. </a:t>
            </a:r>
            <a:r>
              <a:rPr lang="en-US" sz="1200" dirty="0">
                <a:solidFill>
                  <a:srgbClr val="222222"/>
                </a:solidFill>
                <a:latin typeface="arial" panose="020B0604020202020204" pitchFamily="34" charset="0"/>
              </a:rPr>
              <a:t>October 8, 2015</a:t>
            </a:r>
          </a:p>
          <a:p>
            <a:pPr lvl="0"/>
            <a:endParaRPr lang="en-US" dirty="0">
              <a:solidFill>
                <a:srgbClr val="222222"/>
              </a:solidFill>
              <a:latin typeface="arial" panose="020B0604020202020204" pitchFamily="34" charset="0"/>
            </a:endParaRPr>
          </a:p>
        </p:txBody>
      </p:sp>
    </p:spTree>
    <p:extLst>
      <p:ext uri="{BB962C8B-B14F-4D97-AF65-F5344CB8AC3E}">
        <p14:creationId xmlns:p14="http://schemas.microsoft.com/office/powerpoint/2010/main" val="257729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00822" y="4949876"/>
            <a:ext cx="10972800" cy="4840400"/>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Squires OECD Exhibit 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797"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350696" y="2417523"/>
            <a:ext cx="688932" cy="36951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52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pPr>
              <a:lnSpc>
                <a:spcPct val="150000"/>
              </a:lnSpc>
            </a:pPr>
            <a:r>
              <a:rPr lang="en" sz="2400" dirty="0">
                <a:solidFill>
                  <a:srgbClr val="00387E"/>
                </a:solidFill>
                <a:latin typeface="Arial"/>
                <a:ea typeface="Arial"/>
                <a:cs typeface="Arial"/>
                <a:sym typeface="Arial"/>
              </a:rPr>
              <a:t>Health care coverage should:</a:t>
            </a:r>
          </a:p>
          <a:p>
            <a:pPr>
              <a:lnSpc>
                <a:spcPct val="150000"/>
              </a:lnSpc>
            </a:pPr>
            <a:r>
              <a:rPr lang="en" sz="2400" dirty="0">
                <a:solidFill>
                  <a:srgbClr val="00387E"/>
                </a:solidFill>
                <a:latin typeface="Arial"/>
                <a:ea typeface="Arial"/>
                <a:cs typeface="Arial"/>
                <a:sym typeface="Arial"/>
              </a:rPr>
              <a:t>1.      Be universal.</a:t>
            </a:r>
          </a:p>
          <a:p>
            <a:pPr>
              <a:lnSpc>
                <a:spcPct val="150000"/>
              </a:lnSpc>
            </a:pPr>
            <a:r>
              <a:rPr lang="en" sz="2400" dirty="0">
                <a:solidFill>
                  <a:srgbClr val="00387E"/>
                </a:solidFill>
                <a:latin typeface="Arial"/>
                <a:ea typeface="Arial"/>
                <a:cs typeface="Arial"/>
                <a:sym typeface="Arial"/>
              </a:rPr>
              <a:t>2.      Be continuous.</a:t>
            </a:r>
          </a:p>
          <a:p>
            <a:pPr>
              <a:lnSpc>
                <a:spcPct val="150000"/>
              </a:lnSpc>
              <a:buClr>
                <a:schemeClr val="dk1"/>
              </a:buClr>
              <a:buSzPct val="61111"/>
            </a:pPr>
            <a:r>
              <a:rPr lang="en" sz="2400" dirty="0">
                <a:solidFill>
                  <a:srgbClr val="00387E"/>
                </a:solidFill>
                <a:latin typeface="Arial"/>
                <a:ea typeface="Arial"/>
                <a:cs typeface="Arial"/>
                <a:sym typeface="Arial"/>
              </a:rPr>
              <a:t>3.      Be affordable to individuals and families.</a:t>
            </a:r>
          </a:p>
          <a:p>
            <a:pPr>
              <a:lnSpc>
                <a:spcPct val="150000"/>
              </a:lnSpc>
              <a:buClr>
                <a:schemeClr val="dk1"/>
              </a:buClr>
              <a:buSzPct val="61111"/>
            </a:pPr>
            <a:r>
              <a:rPr lang="en" sz="2400" dirty="0">
                <a:solidFill>
                  <a:srgbClr val="00387E"/>
                </a:solidFill>
                <a:latin typeface="Arial"/>
                <a:ea typeface="Arial"/>
                <a:cs typeface="Arial"/>
                <a:sym typeface="Arial"/>
              </a:rPr>
              <a:t>4.      Be affordable and sustainable for society.</a:t>
            </a:r>
          </a:p>
          <a:p>
            <a:pPr>
              <a:lnSpc>
                <a:spcPct val="150000"/>
              </a:lnSpc>
            </a:pPr>
            <a:r>
              <a:rPr lang="en" sz="2400" dirty="0">
                <a:solidFill>
                  <a:srgbClr val="FFFF00"/>
                </a:solidFill>
                <a:latin typeface="Arial"/>
                <a:ea typeface="Arial"/>
                <a:cs typeface="Arial"/>
                <a:sym typeface="Arial"/>
              </a:rPr>
              <a:t>5.      Enhance health and well-being by promoting access to high-quality care that is effective, efficient, safe, timely, patient-centered, and equitable.</a:t>
            </a:r>
          </a:p>
        </p:txBody>
      </p:sp>
      <p:sp>
        <p:nvSpPr>
          <p:cNvPr id="55" name="Shape 55"/>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r>
              <a:rPr lang="en" u="sng">
                <a:solidFill>
                  <a:schemeClr val="hlink"/>
                </a:solidFill>
                <a:hlinkClick r:id="rId3"/>
              </a:rPr>
              <a:t>Institute of Medicine Report 2004</a:t>
            </a:r>
          </a:p>
        </p:txBody>
      </p:sp>
      <p:sp>
        <p:nvSpPr>
          <p:cNvPr id="56" name="Shape 56"/>
          <p:cNvSpPr txBox="1"/>
          <p:nvPr/>
        </p:nvSpPr>
        <p:spPr>
          <a:xfrm>
            <a:off x="281001" y="6103767"/>
            <a:ext cx="11832799" cy="609600"/>
          </a:xfrm>
          <a:prstGeom prst="rect">
            <a:avLst/>
          </a:prstGeom>
          <a:noFill/>
          <a:ln>
            <a:noFill/>
          </a:ln>
        </p:spPr>
        <p:txBody>
          <a:bodyPr lIns="121900" tIns="121900" rIns="121900" bIns="121900" anchor="t" anchorCtr="0">
            <a:noAutofit/>
          </a:bodyPr>
          <a:lstStyle/>
          <a:p>
            <a:r>
              <a:rPr lang="en" sz="1333" kern="0">
                <a:solidFill>
                  <a:srgbClr val="000000"/>
                </a:solidFill>
                <a:cs typeface="Arial"/>
                <a:sym typeface="Arial"/>
                <a:rtl val="0"/>
              </a:rPr>
              <a:t>Institute of Medicine. (2004).  Insuring America's Health: Principles and Recommendations. Retrieved from:  .</a:t>
            </a:r>
            <a:r>
              <a:rPr lang="en" sz="1333" u="sng" kern="0">
                <a:solidFill>
                  <a:srgbClr val="1155CC"/>
                </a:solidFill>
                <a:cs typeface="Arial"/>
                <a:sym typeface="Arial"/>
                <a:hlinkClick r:id="rId4"/>
                <a:rtl val="0"/>
              </a:rPr>
              <a:t>http://www.iom.edu/Reports/2004/Insuring-Americas-Health-Principles-and-Recommendations.aspx</a:t>
            </a:r>
          </a:p>
        </p:txBody>
      </p:sp>
    </p:spTree>
    <p:extLst>
      <p:ext uri="{BB962C8B-B14F-4D97-AF65-F5344CB8AC3E}">
        <p14:creationId xmlns:p14="http://schemas.microsoft.com/office/powerpoint/2010/main" val="390156229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endParaRPr/>
          </a:p>
        </p:txBody>
      </p:sp>
      <p:sp>
        <p:nvSpPr>
          <p:cNvPr id="219" name="Shape 219"/>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sz="4267" dirty="0">
                <a:solidFill>
                  <a:schemeClr val="dk2"/>
                </a:solidFill>
              </a:rPr>
              <a:t>Promoting Access to High-Quality Care</a:t>
            </a:r>
          </a:p>
        </p:txBody>
      </p:sp>
      <p:pic>
        <p:nvPicPr>
          <p:cNvPr id="220" name="Shape 220"/>
          <p:cNvPicPr preferRelativeResize="0"/>
          <p:nvPr/>
        </p:nvPicPr>
        <p:blipFill>
          <a:blip r:embed="rId3">
            <a:alphaModFix/>
          </a:blip>
          <a:stretch>
            <a:fillRect/>
          </a:stretch>
        </p:blipFill>
        <p:spPr>
          <a:xfrm>
            <a:off x="0" y="2172934"/>
            <a:ext cx="12301000" cy="3723933"/>
          </a:xfrm>
          <a:prstGeom prst="rect">
            <a:avLst/>
          </a:prstGeom>
          <a:noFill/>
          <a:ln>
            <a:noFill/>
          </a:ln>
        </p:spPr>
      </p:pic>
    </p:spTree>
    <p:extLst>
      <p:ext uri="{BB962C8B-B14F-4D97-AF65-F5344CB8AC3E}">
        <p14:creationId xmlns:p14="http://schemas.microsoft.com/office/powerpoint/2010/main" val="309797666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r>
              <a:rPr lang="en" dirty="0" smtClean="0"/>
              <a:t>Dependent </a:t>
            </a:r>
            <a:r>
              <a:rPr lang="en" dirty="0"/>
              <a:t>on previous principles: </a:t>
            </a:r>
            <a:endParaRPr lang="en" dirty="0" smtClean="0"/>
          </a:p>
          <a:p>
            <a:pPr marL="457200" indent="-457200">
              <a:buFontTx/>
              <a:buChar char="-"/>
            </a:pPr>
            <a:endParaRPr lang="en" dirty="0"/>
          </a:p>
          <a:p>
            <a:r>
              <a:rPr lang="en-US" dirty="0" smtClean="0"/>
              <a:t>U</a:t>
            </a:r>
            <a:r>
              <a:rPr lang="en" dirty="0" smtClean="0"/>
              <a:t>niversality</a:t>
            </a:r>
          </a:p>
          <a:p>
            <a:r>
              <a:rPr lang="en" dirty="0" smtClean="0"/>
              <a:t> </a:t>
            </a:r>
            <a:endParaRPr lang="en" dirty="0"/>
          </a:p>
          <a:p>
            <a:r>
              <a:rPr lang="en" dirty="0"/>
              <a:t>C</a:t>
            </a:r>
            <a:r>
              <a:rPr lang="en" dirty="0" smtClean="0"/>
              <a:t>ontinuity </a:t>
            </a:r>
          </a:p>
          <a:p>
            <a:endParaRPr lang="en" dirty="0"/>
          </a:p>
          <a:p>
            <a:r>
              <a:rPr lang="en" dirty="0"/>
              <a:t>A</a:t>
            </a:r>
            <a:r>
              <a:rPr lang="en" dirty="0" smtClean="0"/>
              <a:t>ffordability</a:t>
            </a:r>
            <a:endParaRPr lang="en" dirty="0"/>
          </a:p>
        </p:txBody>
      </p:sp>
      <p:sp>
        <p:nvSpPr>
          <p:cNvPr id="226" name="Shape 226"/>
          <p:cNvSpPr txBox="1">
            <a:spLocks noGrp="1"/>
          </p:cNvSpPr>
          <p:nvPr>
            <p:ph type="title"/>
          </p:nvPr>
        </p:nvSpPr>
        <p:spPr>
          <a:xfrm>
            <a:off x="663233" y="4"/>
            <a:ext cx="10972800" cy="1325600"/>
          </a:xfrm>
          <a:prstGeom prst="rect">
            <a:avLst/>
          </a:prstGeom>
        </p:spPr>
        <p:txBody>
          <a:bodyPr lIns="121900" tIns="121900" rIns="121900" bIns="121900" anchor="b" anchorCtr="0">
            <a:noAutofit/>
          </a:bodyPr>
          <a:lstStyle/>
          <a:p>
            <a:r>
              <a:rPr lang="en" sz="4267" dirty="0"/>
              <a:t>Promoting Access to High-Quality Care </a:t>
            </a:r>
          </a:p>
        </p:txBody>
      </p:sp>
    </p:spTree>
    <p:extLst>
      <p:ext uri="{BB962C8B-B14F-4D97-AF65-F5344CB8AC3E}">
        <p14:creationId xmlns:p14="http://schemas.microsoft.com/office/powerpoint/2010/main" val="367856947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pPr>
              <a:lnSpc>
                <a:spcPct val="150000"/>
              </a:lnSpc>
            </a:pPr>
            <a:r>
              <a:rPr lang="en" sz="2400">
                <a:solidFill>
                  <a:srgbClr val="00387E"/>
                </a:solidFill>
                <a:latin typeface="Arial"/>
                <a:ea typeface="Arial"/>
                <a:cs typeface="Arial"/>
                <a:sym typeface="Arial"/>
              </a:rPr>
              <a:t>Health care coverage should:</a:t>
            </a:r>
          </a:p>
          <a:p>
            <a:pPr>
              <a:lnSpc>
                <a:spcPct val="150000"/>
              </a:lnSpc>
            </a:pPr>
            <a:r>
              <a:rPr lang="en" sz="2400">
                <a:solidFill>
                  <a:srgbClr val="00387E"/>
                </a:solidFill>
                <a:latin typeface="Arial"/>
                <a:ea typeface="Arial"/>
                <a:cs typeface="Arial"/>
                <a:sym typeface="Arial"/>
              </a:rPr>
              <a:t>1.      Be universal.</a:t>
            </a:r>
          </a:p>
          <a:p>
            <a:pPr>
              <a:lnSpc>
                <a:spcPct val="150000"/>
              </a:lnSpc>
            </a:pPr>
            <a:r>
              <a:rPr lang="en" sz="2400">
                <a:solidFill>
                  <a:srgbClr val="00387E"/>
                </a:solidFill>
                <a:latin typeface="Arial"/>
                <a:ea typeface="Arial"/>
                <a:cs typeface="Arial"/>
                <a:sym typeface="Arial"/>
              </a:rPr>
              <a:t>2.      Be continuous.</a:t>
            </a:r>
          </a:p>
          <a:p>
            <a:pPr>
              <a:lnSpc>
                <a:spcPct val="150000"/>
              </a:lnSpc>
              <a:buClr>
                <a:schemeClr val="dk1"/>
              </a:buClr>
              <a:buSzPct val="61111"/>
            </a:pPr>
            <a:r>
              <a:rPr lang="en" sz="2400">
                <a:solidFill>
                  <a:srgbClr val="00387E"/>
                </a:solidFill>
                <a:latin typeface="Arial"/>
                <a:ea typeface="Arial"/>
                <a:cs typeface="Arial"/>
                <a:sym typeface="Arial"/>
              </a:rPr>
              <a:t>3.      Be affordable to individuals and families.</a:t>
            </a:r>
          </a:p>
          <a:p>
            <a:pPr>
              <a:lnSpc>
                <a:spcPct val="150000"/>
              </a:lnSpc>
              <a:buClr>
                <a:schemeClr val="dk1"/>
              </a:buClr>
              <a:buSzPct val="61111"/>
            </a:pPr>
            <a:r>
              <a:rPr lang="en" sz="2400">
                <a:solidFill>
                  <a:srgbClr val="00387E"/>
                </a:solidFill>
                <a:latin typeface="Arial"/>
                <a:ea typeface="Arial"/>
                <a:cs typeface="Arial"/>
                <a:sym typeface="Arial"/>
              </a:rPr>
              <a:t>4.      Be affordable and sustainable for society.</a:t>
            </a:r>
          </a:p>
          <a:p>
            <a:pPr>
              <a:lnSpc>
                <a:spcPct val="150000"/>
              </a:lnSpc>
            </a:pPr>
            <a:r>
              <a:rPr lang="en" sz="2400">
                <a:solidFill>
                  <a:srgbClr val="00387E"/>
                </a:solidFill>
                <a:latin typeface="Arial"/>
                <a:ea typeface="Arial"/>
                <a:cs typeface="Arial"/>
                <a:sym typeface="Arial"/>
              </a:rPr>
              <a:t>5.      Enhance health and well-being by promoting access to high-quality care that is effective, efficient, safe, timely, patient-centered, and equitable.</a:t>
            </a:r>
          </a:p>
        </p:txBody>
      </p:sp>
      <p:sp>
        <p:nvSpPr>
          <p:cNvPr id="55" name="Shape 55"/>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r>
              <a:rPr lang="en" u="sng">
                <a:solidFill>
                  <a:schemeClr val="hlink"/>
                </a:solidFill>
                <a:hlinkClick r:id="rId3"/>
              </a:rPr>
              <a:t>Institute of Medicine Report 2004</a:t>
            </a:r>
          </a:p>
        </p:txBody>
      </p:sp>
      <p:sp>
        <p:nvSpPr>
          <p:cNvPr id="56" name="Shape 56"/>
          <p:cNvSpPr txBox="1"/>
          <p:nvPr/>
        </p:nvSpPr>
        <p:spPr>
          <a:xfrm>
            <a:off x="281001" y="6103767"/>
            <a:ext cx="11832799" cy="609600"/>
          </a:xfrm>
          <a:prstGeom prst="rect">
            <a:avLst/>
          </a:prstGeom>
          <a:noFill/>
          <a:ln>
            <a:noFill/>
          </a:ln>
        </p:spPr>
        <p:txBody>
          <a:bodyPr lIns="121900" tIns="121900" rIns="121900" bIns="121900" anchor="t" anchorCtr="0">
            <a:noAutofit/>
          </a:bodyPr>
          <a:lstStyle/>
          <a:p>
            <a:r>
              <a:rPr lang="en" sz="1333" kern="0">
                <a:solidFill>
                  <a:srgbClr val="000000"/>
                </a:solidFill>
                <a:cs typeface="Arial"/>
                <a:sym typeface="Arial"/>
                <a:rtl val="0"/>
              </a:rPr>
              <a:t>Institute of Medicine. (2004).  Insuring America's Health: Principles and Recommendations. Retrieved from:  .</a:t>
            </a:r>
            <a:r>
              <a:rPr lang="en" sz="1333" u="sng" kern="0">
                <a:solidFill>
                  <a:srgbClr val="1155CC"/>
                </a:solidFill>
                <a:cs typeface="Arial"/>
                <a:sym typeface="Arial"/>
                <a:hlinkClick r:id="rId4"/>
                <a:rtl val="0"/>
              </a:rPr>
              <a:t>http://www.iom.edu/Reports/2004/Insuring-Americas-Health-Principles-and-Recommendations.aspx</a:t>
            </a:r>
          </a:p>
        </p:txBody>
      </p:sp>
    </p:spTree>
    <p:extLst>
      <p:ext uri="{BB962C8B-B14F-4D97-AF65-F5344CB8AC3E}">
        <p14:creationId xmlns:p14="http://schemas.microsoft.com/office/powerpoint/2010/main" val="1447391183"/>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920376" y="1515553"/>
            <a:ext cx="10972800" cy="4840400"/>
          </a:xfrm>
          <a:prstGeom prst="rect">
            <a:avLst/>
          </a:prstGeom>
        </p:spPr>
        <p:txBody>
          <a:bodyPr lIns="121900" tIns="121900" rIns="121900" bIns="121900" anchor="t" anchorCtr="0">
            <a:noAutofit/>
          </a:bodyPr>
          <a:lstStyle/>
          <a:p>
            <a:r>
              <a:rPr lang="en" dirty="0"/>
              <a:t>Commonwealth Fund 2014 Report:</a:t>
            </a:r>
          </a:p>
          <a:p>
            <a:r>
              <a:rPr lang="en" dirty="0"/>
              <a:t>“It is difficult to disentangle the effects of health insurance coverage from the quality of care experiences reported by U.S. patients. We found that insured Americans… were more likely than their counterparts in other countries to report problems such as not getting recommended tests, treatments, or prescriptions drugs. This is undoubtedly a reflection of the lack of comprehensive health insurance coverage and the high out-of-pocket costs for care in the U.S”</a:t>
            </a:r>
          </a:p>
        </p:txBody>
      </p:sp>
      <p:sp>
        <p:nvSpPr>
          <p:cNvPr id="303" name="Shape 303"/>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a:solidFill>
                  <a:schemeClr val="dk2"/>
                </a:solidFill>
              </a:rPr>
              <a:t>Promoting Access to High-Quality Care</a:t>
            </a:r>
          </a:p>
        </p:txBody>
      </p:sp>
    </p:spTree>
    <p:extLst>
      <p:ext uri="{BB962C8B-B14F-4D97-AF65-F5344CB8AC3E}">
        <p14:creationId xmlns:p14="http://schemas.microsoft.com/office/powerpoint/2010/main" val="613774005"/>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09600" y="1676889"/>
            <a:ext cx="10972800" cy="4840400"/>
          </a:xfrm>
          <a:prstGeom prst="rect">
            <a:avLst/>
          </a:prstGeom>
        </p:spPr>
        <p:txBody>
          <a:bodyPr lIns="121900" tIns="121900" rIns="121900" bIns="121900" anchor="t" anchorCtr="0">
            <a:noAutofit/>
          </a:bodyPr>
          <a:lstStyle/>
          <a:p>
            <a:r>
              <a:rPr lang="en"/>
              <a:t>T.R Reid, The Healing of America</a:t>
            </a:r>
          </a:p>
          <a:p>
            <a:r>
              <a:rPr lang="en"/>
              <a:t>-Health systems are </a:t>
            </a:r>
            <a:r>
              <a:rPr lang="en" u="sng"/>
              <a:t>universal.</a:t>
            </a:r>
          </a:p>
          <a:p>
            <a:r>
              <a:rPr lang="en"/>
              <a:t>-Health systems have </a:t>
            </a:r>
            <a:r>
              <a:rPr lang="en" u="sng"/>
              <a:t>one comprehensive benefit plan for everyone</a:t>
            </a:r>
            <a:r>
              <a:rPr lang="en"/>
              <a:t>.</a:t>
            </a:r>
          </a:p>
          <a:p>
            <a:r>
              <a:rPr lang="en"/>
              <a:t>-Financing of the system must be </a:t>
            </a:r>
            <a:r>
              <a:rPr lang="en" u="sng"/>
              <a:t>not-for-profit with limited cost-sharing</a:t>
            </a:r>
            <a:r>
              <a:rPr lang="en"/>
              <a:t>.</a:t>
            </a:r>
          </a:p>
        </p:txBody>
      </p:sp>
      <p:sp>
        <p:nvSpPr>
          <p:cNvPr id="309" name="Shape 309"/>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dirty="0"/>
              <a:t>Moving Beyond the ACA</a:t>
            </a:r>
          </a:p>
        </p:txBody>
      </p:sp>
      <p:sp>
        <p:nvSpPr>
          <p:cNvPr id="310" name="Shape 310"/>
          <p:cNvSpPr txBox="1"/>
          <p:nvPr/>
        </p:nvSpPr>
        <p:spPr>
          <a:xfrm>
            <a:off x="10541833" y="5266433"/>
            <a:ext cx="491600" cy="456000"/>
          </a:xfrm>
          <a:prstGeom prst="rect">
            <a:avLst/>
          </a:prstGeom>
          <a:noFill/>
          <a:ln>
            <a:noFill/>
          </a:ln>
        </p:spPr>
        <p:txBody>
          <a:bodyPr lIns="121900" tIns="121900" rIns="121900" bIns="121900" anchor="t" anchorCtr="0">
            <a:noAutofit/>
          </a:bodyPr>
          <a:lstStyle/>
          <a:p>
            <a:endParaRPr sz="1867" kern="0">
              <a:solidFill>
                <a:srgbClr val="000000"/>
              </a:solidFill>
              <a:cs typeface="Arial"/>
              <a:sym typeface="Arial"/>
              <a:rtl val="0"/>
            </a:endParaRPr>
          </a:p>
        </p:txBody>
      </p:sp>
      <p:sp>
        <p:nvSpPr>
          <p:cNvPr id="311" name="Shape 311"/>
          <p:cNvSpPr txBox="1"/>
          <p:nvPr/>
        </p:nvSpPr>
        <p:spPr>
          <a:xfrm>
            <a:off x="10264667" y="4962433"/>
            <a:ext cx="554400" cy="474000"/>
          </a:xfrm>
          <a:prstGeom prst="rect">
            <a:avLst/>
          </a:prstGeom>
          <a:noFill/>
          <a:ln>
            <a:noFill/>
          </a:ln>
        </p:spPr>
        <p:txBody>
          <a:bodyPr lIns="121900" tIns="121900" rIns="121900" bIns="121900" anchor="t" anchorCtr="0">
            <a:noAutofit/>
          </a:bodyPr>
          <a:lstStyle/>
          <a:p>
            <a:endParaRPr sz="1200" kern="0">
              <a:solidFill>
                <a:srgbClr val="000000"/>
              </a:solidFill>
              <a:cs typeface="Arial"/>
              <a:sym typeface="Arial"/>
              <a:rtl val="0"/>
            </a:endParaRPr>
          </a:p>
        </p:txBody>
      </p:sp>
      <p:sp>
        <p:nvSpPr>
          <p:cNvPr id="312" name="Shape 312"/>
          <p:cNvSpPr txBox="1"/>
          <p:nvPr/>
        </p:nvSpPr>
        <p:spPr>
          <a:xfrm>
            <a:off x="903067" y="6169533"/>
            <a:ext cx="9477999" cy="609600"/>
          </a:xfrm>
          <a:prstGeom prst="rect">
            <a:avLst/>
          </a:prstGeom>
          <a:noFill/>
          <a:ln>
            <a:noFill/>
          </a:ln>
        </p:spPr>
        <p:txBody>
          <a:bodyPr lIns="121900" tIns="121900" rIns="121900" bIns="121900" anchor="t" anchorCtr="0">
            <a:noAutofit/>
          </a:bodyPr>
          <a:lstStyle/>
          <a:p>
            <a:endParaRPr sz="1200" kern="0">
              <a:solidFill>
                <a:srgbClr val="000000"/>
              </a:solidFill>
              <a:cs typeface="Arial"/>
              <a:sym typeface="Arial"/>
              <a:rtl val="0"/>
            </a:endParaRPr>
          </a:p>
          <a:p>
            <a:r>
              <a:rPr lang="en" sz="1200" kern="0">
                <a:solidFill>
                  <a:srgbClr val="000000"/>
                </a:solidFill>
                <a:latin typeface="Times New Roman"/>
                <a:ea typeface="Times New Roman"/>
                <a:cs typeface="Times New Roman"/>
                <a:sym typeface="Times New Roman"/>
                <a:rtl val="0"/>
              </a:rPr>
              <a:t>Reid, T.R. (2009). The Healing of America: A Global Quest for better, Cheaper and Fairer Health Care. New York, NY: Penguin Press.</a:t>
            </a:r>
          </a:p>
        </p:txBody>
      </p:sp>
    </p:spTree>
    <p:extLst>
      <p:ext uri="{BB962C8B-B14F-4D97-AF65-F5344CB8AC3E}">
        <p14:creationId xmlns:p14="http://schemas.microsoft.com/office/powerpoint/2010/main" val="2884771786"/>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r>
              <a:rPr lang="en" dirty="0"/>
              <a:t>Proposal for a National Health Insurance Program:</a:t>
            </a:r>
          </a:p>
          <a:p>
            <a:endParaRPr lang="en" dirty="0"/>
          </a:p>
          <a:p>
            <a:r>
              <a:rPr lang="en" sz="1867" dirty="0"/>
              <a:t>-Everyone has the same benefit plan that covers all medically necessary services with no copays or </a:t>
            </a:r>
            <a:r>
              <a:rPr lang="en" sz="1867" dirty="0" smtClean="0"/>
              <a:t>deductibles and can be used at any provider of hospital.</a:t>
            </a:r>
            <a:endParaRPr lang="en" sz="1867" dirty="0"/>
          </a:p>
          <a:p>
            <a:endParaRPr sz="1867" dirty="0"/>
          </a:p>
          <a:p>
            <a:r>
              <a:rPr lang="en" sz="1867" dirty="0"/>
              <a:t>-</a:t>
            </a:r>
            <a:r>
              <a:rPr lang="en-US" sz="1867" dirty="0"/>
              <a:t>All current forms of health care funding are replaced by individual and employer </a:t>
            </a:r>
            <a:r>
              <a:rPr lang="en-US" sz="1867" dirty="0" smtClean="0"/>
              <a:t>contributions </a:t>
            </a:r>
            <a:r>
              <a:rPr lang="en-US" sz="1867" dirty="0"/>
              <a:t>paid into a single fund.</a:t>
            </a:r>
          </a:p>
          <a:p>
            <a:endParaRPr lang="en-US" sz="1867" dirty="0"/>
          </a:p>
          <a:p>
            <a:r>
              <a:rPr lang="en-US" sz="1867" dirty="0"/>
              <a:t>- The single fund reimburses all medically necessary services.</a:t>
            </a:r>
            <a:endParaRPr lang="en" sz="1867" dirty="0"/>
          </a:p>
          <a:p>
            <a:endParaRPr sz="1867" dirty="0"/>
          </a:p>
          <a:p>
            <a:r>
              <a:rPr lang="en" sz="1867" dirty="0"/>
              <a:t>-Global budgeting for hospitals.</a:t>
            </a:r>
            <a:endParaRPr sz="1867" dirty="0"/>
          </a:p>
          <a:p>
            <a:endParaRPr sz="1867" dirty="0"/>
          </a:p>
          <a:p>
            <a:r>
              <a:rPr lang="en" sz="1867" dirty="0"/>
              <a:t>-Regional boards to determibne coverage, negotiate provider reimbursement rates, determine hospital global budgets and regulate the system.</a:t>
            </a:r>
          </a:p>
          <a:p>
            <a:endParaRPr sz="1867" dirty="0"/>
          </a:p>
          <a:p>
            <a:endParaRPr lang="en" sz="1867" dirty="0"/>
          </a:p>
          <a:p>
            <a:endParaRPr dirty="0"/>
          </a:p>
        </p:txBody>
      </p:sp>
      <p:sp>
        <p:nvSpPr>
          <p:cNvPr id="318" name="Shape 318"/>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a:solidFill>
                  <a:schemeClr val="dk2"/>
                </a:solidFill>
              </a:rPr>
              <a:t>Moving Beyond the ACA</a:t>
            </a:r>
          </a:p>
        </p:txBody>
      </p:sp>
      <p:sp>
        <p:nvSpPr>
          <p:cNvPr id="319" name="Shape 319"/>
          <p:cNvSpPr txBox="1"/>
          <p:nvPr/>
        </p:nvSpPr>
        <p:spPr>
          <a:xfrm>
            <a:off x="831534" y="6348334"/>
            <a:ext cx="8100799" cy="509599"/>
          </a:xfrm>
          <a:prstGeom prst="rect">
            <a:avLst/>
          </a:prstGeom>
          <a:noFill/>
          <a:ln>
            <a:noFill/>
          </a:ln>
        </p:spPr>
        <p:txBody>
          <a:bodyPr lIns="121900" tIns="121900" rIns="121900" bIns="121900" anchor="t" anchorCtr="0">
            <a:noAutofit/>
          </a:bodyPr>
          <a:lstStyle/>
          <a:p>
            <a:r>
              <a:rPr lang="en" sz="1200" kern="0">
                <a:solidFill>
                  <a:srgbClr val="222222"/>
                </a:solidFill>
                <a:latin typeface="Times New Roman"/>
                <a:ea typeface="Times New Roman"/>
                <a:cs typeface="Times New Roman"/>
                <a:sym typeface="Times New Roman"/>
                <a:rtl val="0"/>
              </a:rPr>
              <a:t>Physicians' Working Group for Single-Payer National Health Insurance. (2003). Proposal of the physicians' working group for single-payer national health insurance. </a:t>
            </a:r>
            <a:r>
              <a:rPr lang="en" sz="1200" i="1" kern="0">
                <a:solidFill>
                  <a:srgbClr val="222222"/>
                </a:solidFill>
                <a:latin typeface="Times New Roman"/>
                <a:ea typeface="Times New Roman"/>
                <a:cs typeface="Times New Roman"/>
                <a:sym typeface="Times New Roman"/>
                <a:rtl val="0"/>
              </a:rPr>
              <a:t>JAMA: the journal of the American Medical Association</a:t>
            </a:r>
            <a:r>
              <a:rPr lang="en" sz="1200" kern="0">
                <a:solidFill>
                  <a:srgbClr val="222222"/>
                </a:solidFill>
                <a:latin typeface="Times New Roman"/>
                <a:ea typeface="Times New Roman"/>
                <a:cs typeface="Times New Roman"/>
                <a:sym typeface="Times New Roman"/>
                <a:rtl val="0"/>
              </a:rPr>
              <a:t>, </a:t>
            </a:r>
            <a:r>
              <a:rPr lang="en" sz="1200" i="1" kern="0">
                <a:solidFill>
                  <a:srgbClr val="222222"/>
                </a:solidFill>
                <a:latin typeface="Times New Roman"/>
                <a:ea typeface="Times New Roman"/>
                <a:cs typeface="Times New Roman"/>
                <a:sym typeface="Times New Roman"/>
                <a:rtl val="0"/>
              </a:rPr>
              <a:t>290</a:t>
            </a:r>
            <a:r>
              <a:rPr lang="en" sz="1200" kern="0">
                <a:solidFill>
                  <a:srgbClr val="222222"/>
                </a:solidFill>
                <a:latin typeface="Times New Roman"/>
                <a:ea typeface="Times New Roman"/>
                <a:cs typeface="Times New Roman"/>
                <a:sym typeface="Times New Roman"/>
                <a:rtl val="0"/>
              </a:rPr>
              <a:t>(6), 798.</a:t>
            </a:r>
          </a:p>
        </p:txBody>
      </p:sp>
      <p:sp>
        <p:nvSpPr>
          <p:cNvPr id="320" name="Shape 320"/>
          <p:cNvSpPr txBox="1"/>
          <p:nvPr/>
        </p:nvSpPr>
        <p:spPr>
          <a:xfrm>
            <a:off x="2586867" y="5740033"/>
            <a:ext cx="464800" cy="447200"/>
          </a:xfrm>
          <a:prstGeom prst="rect">
            <a:avLst/>
          </a:prstGeom>
          <a:noFill/>
          <a:ln>
            <a:noFill/>
          </a:ln>
        </p:spPr>
        <p:txBody>
          <a:bodyPr lIns="121900" tIns="121900" rIns="121900" bIns="121900" anchor="t" anchorCtr="0">
            <a:noAutofit/>
          </a:bodyPr>
          <a:lstStyle/>
          <a:p>
            <a:endParaRPr sz="1200" kern="0">
              <a:solidFill>
                <a:srgbClr val="000000"/>
              </a:solidFill>
              <a:cs typeface="Arial"/>
              <a:sym typeface="Arial"/>
              <a:rtl val="0"/>
            </a:endParaRPr>
          </a:p>
        </p:txBody>
      </p:sp>
    </p:spTree>
    <p:extLst>
      <p:ext uri="{BB962C8B-B14F-4D97-AF65-F5344CB8AC3E}">
        <p14:creationId xmlns:p14="http://schemas.microsoft.com/office/powerpoint/2010/main" val="2331692161"/>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pPr algn="ctr"/>
            <a:r>
              <a:rPr lang="en" dirty="0"/>
              <a:t>Moving Beyond the ACA</a:t>
            </a:r>
            <a:endParaRPr lang="en-US" dirty="0"/>
          </a:p>
        </p:txBody>
      </p:sp>
      <p:pic>
        <p:nvPicPr>
          <p:cNvPr id="4" name="Shape 49"/>
          <p:cNvPicPr preferRelativeResize="0"/>
          <p:nvPr/>
        </p:nvPicPr>
        <p:blipFill>
          <a:blip r:embed="rId2">
            <a:alphaModFix/>
          </a:blip>
          <a:stretch>
            <a:fillRect/>
          </a:stretch>
        </p:blipFill>
        <p:spPr>
          <a:xfrm>
            <a:off x="1863634" y="1656080"/>
            <a:ext cx="8021033" cy="5201920"/>
          </a:xfrm>
          <a:prstGeom prst="rect">
            <a:avLst/>
          </a:prstGeom>
          <a:noFill/>
          <a:ln>
            <a:noFill/>
          </a:ln>
        </p:spPr>
      </p:pic>
    </p:spTree>
    <p:extLst>
      <p:ext uri="{BB962C8B-B14F-4D97-AF65-F5344CB8AC3E}">
        <p14:creationId xmlns:p14="http://schemas.microsoft.com/office/powerpoint/2010/main" val="127897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smtClean="0"/>
          </a:p>
          <a:p>
            <a:r>
              <a:rPr lang="en-US" dirty="0" smtClean="0"/>
              <a:t>“In the end, we will remember not the words of our enemies, but the silence of our friends.”</a:t>
            </a:r>
          </a:p>
          <a:p>
            <a:endParaRPr lang="en-US" dirty="0" smtClean="0"/>
          </a:p>
          <a:p>
            <a:r>
              <a:rPr lang="en-US" dirty="0" smtClean="0"/>
              <a:t>Martin Luther King</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223983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09600" y="1658997"/>
            <a:ext cx="10972800" cy="3210799"/>
          </a:xfrm>
          <a:prstGeom prst="rect">
            <a:avLst/>
          </a:prstGeom>
        </p:spPr>
        <p:txBody>
          <a:bodyPr lIns="121900" tIns="121900" rIns="121900" bIns="121900" anchor="t" anchorCtr="0">
            <a:noAutofit/>
          </a:bodyPr>
          <a:lstStyle/>
          <a:p>
            <a:r>
              <a:rPr lang="en"/>
              <a:t>Remaining uninsured:</a:t>
            </a:r>
          </a:p>
          <a:p>
            <a:r>
              <a:rPr lang="en"/>
              <a:t>-12.9% December 2014</a:t>
            </a:r>
          </a:p>
          <a:p>
            <a:r>
              <a:rPr lang="en"/>
              <a:t>-31 million Americans in 2023</a:t>
            </a:r>
          </a:p>
          <a:p>
            <a:r>
              <a:rPr lang="en"/>
              <a:t>-Oregon: 337,000 in 2022</a:t>
            </a:r>
          </a:p>
        </p:txBody>
      </p:sp>
      <p:sp>
        <p:nvSpPr>
          <p:cNvPr id="69" name="Shape 69"/>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a:t>Universality</a:t>
            </a:r>
          </a:p>
        </p:txBody>
      </p:sp>
      <p:sp>
        <p:nvSpPr>
          <p:cNvPr id="70" name="Shape 70"/>
          <p:cNvSpPr txBox="1"/>
          <p:nvPr/>
        </p:nvSpPr>
        <p:spPr>
          <a:xfrm>
            <a:off x="7858134" y="2321734"/>
            <a:ext cx="261999" cy="369199"/>
          </a:xfrm>
          <a:prstGeom prst="rect">
            <a:avLst/>
          </a:prstGeom>
          <a:noFill/>
          <a:ln>
            <a:noFill/>
          </a:ln>
        </p:spPr>
        <p:txBody>
          <a:bodyPr lIns="121900" tIns="121900" rIns="121900" bIns="121900" anchor="t" anchorCtr="0">
            <a:noAutofit/>
          </a:bodyPr>
          <a:lstStyle/>
          <a:p>
            <a:endParaRPr sz="1333" kern="0">
              <a:solidFill>
                <a:srgbClr val="000000"/>
              </a:solidFill>
              <a:cs typeface="Arial"/>
              <a:sym typeface="Arial"/>
              <a:rtl val="0"/>
            </a:endParaRPr>
          </a:p>
        </p:txBody>
      </p:sp>
      <p:sp>
        <p:nvSpPr>
          <p:cNvPr id="71" name="Shape 71"/>
          <p:cNvSpPr txBox="1"/>
          <p:nvPr/>
        </p:nvSpPr>
        <p:spPr>
          <a:xfrm>
            <a:off x="9203567" y="2988467"/>
            <a:ext cx="261999" cy="369199"/>
          </a:xfrm>
          <a:prstGeom prst="rect">
            <a:avLst/>
          </a:prstGeom>
          <a:noFill/>
          <a:ln>
            <a:noFill/>
          </a:ln>
        </p:spPr>
        <p:txBody>
          <a:bodyPr lIns="121900" tIns="121900" rIns="121900" bIns="121900" anchor="t" anchorCtr="0">
            <a:noAutofit/>
          </a:bodyPr>
          <a:lstStyle/>
          <a:p>
            <a:endParaRPr sz="1333" kern="0">
              <a:solidFill>
                <a:srgbClr val="000000"/>
              </a:solidFill>
              <a:cs typeface="Arial"/>
              <a:sym typeface="Arial"/>
              <a:rtl val="0"/>
            </a:endParaRPr>
          </a:p>
        </p:txBody>
      </p:sp>
      <p:sp>
        <p:nvSpPr>
          <p:cNvPr id="72" name="Shape 72"/>
          <p:cNvSpPr txBox="1"/>
          <p:nvPr/>
        </p:nvSpPr>
        <p:spPr>
          <a:xfrm>
            <a:off x="6822201" y="4274334"/>
            <a:ext cx="261999" cy="428799"/>
          </a:xfrm>
          <a:prstGeom prst="rect">
            <a:avLst/>
          </a:prstGeom>
          <a:noFill/>
          <a:ln>
            <a:noFill/>
          </a:ln>
        </p:spPr>
        <p:txBody>
          <a:bodyPr lIns="121900" tIns="121900" rIns="121900" bIns="121900" anchor="t" anchorCtr="0">
            <a:noAutofit/>
          </a:bodyPr>
          <a:lstStyle/>
          <a:p>
            <a:endParaRPr sz="1333" kern="0">
              <a:solidFill>
                <a:srgbClr val="000000"/>
              </a:solidFill>
              <a:cs typeface="Arial"/>
              <a:sym typeface="Arial"/>
              <a:rtl val="0"/>
            </a:endParaRPr>
          </a:p>
        </p:txBody>
      </p:sp>
      <p:sp>
        <p:nvSpPr>
          <p:cNvPr id="73" name="Shape 73"/>
          <p:cNvSpPr txBox="1"/>
          <p:nvPr/>
        </p:nvSpPr>
        <p:spPr>
          <a:xfrm>
            <a:off x="609601" y="4745900"/>
            <a:ext cx="10751199" cy="1643200"/>
          </a:xfrm>
          <a:prstGeom prst="rect">
            <a:avLst/>
          </a:prstGeom>
          <a:noFill/>
          <a:ln>
            <a:noFill/>
          </a:ln>
        </p:spPr>
        <p:txBody>
          <a:bodyPr lIns="121900" tIns="121900" rIns="121900" bIns="121900" anchor="t" anchorCtr="0">
            <a:noAutofit/>
          </a:bodyPr>
          <a:lstStyle/>
          <a:p>
            <a:pPr>
              <a:lnSpc>
                <a:spcPct val="114290"/>
              </a:lnSpc>
              <a:spcBef>
                <a:spcPts val="3200"/>
              </a:spcBef>
              <a:spcAft>
                <a:spcPts val="800"/>
              </a:spcAft>
              <a:buClr>
                <a:srgbClr val="000000"/>
              </a:buClr>
              <a:buSzPct val="110000"/>
            </a:pPr>
            <a:r>
              <a:rPr lang="en" sz="1333" kern="0">
                <a:solidFill>
                  <a:srgbClr val="25282A"/>
                </a:solidFill>
                <a:cs typeface="Arial"/>
                <a:sym typeface="Arial"/>
                <a:rtl val="0"/>
              </a:rPr>
              <a:t>Levy, Jena. In U.S., Uninsured Rate Sinks to 12.9%. Gallup. Retrieved from: </a:t>
            </a:r>
            <a:r>
              <a:rPr lang="en" sz="1333" u="sng" kern="0">
                <a:solidFill>
                  <a:srgbClr val="00387E"/>
                </a:solidFill>
                <a:cs typeface="Arial"/>
                <a:sym typeface="Arial"/>
                <a:hlinkClick r:id="rId3"/>
                <a:rtl val="0"/>
              </a:rPr>
              <a:t>http://www.gallup.com/poll/180425/uninsured-rate-sinks.aspx</a:t>
            </a:r>
          </a:p>
          <a:p>
            <a:pPr>
              <a:lnSpc>
                <a:spcPct val="115000"/>
              </a:lnSpc>
              <a:buClr>
                <a:srgbClr val="000000"/>
              </a:buClr>
              <a:buSzPct val="110000"/>
              <a:buFont typeface="Arial"/>
              <a:buNone/>
            </a:pPr>
            <a:r>
              <a:rPr lang="en" sz="1333" kern="0">
                <a:solidFill>
                  <a:srgbClr val="000000"/>
                </a:solidFill>
                <a:cs typeface="Arial"/>
                <a:sym typeface="Arial"/>
                <a:rtl val="0"/>
              </a:rPr>
              <a:t>Congressional Budget Office. (2013). CBO’s Estimate of the Net Budgetary Impact of the Affordable Care Act’s Health Insurance Coverage Provisions Has Not Changed Much Over Time. Retrieved from:</a:t>
            </a:r>
            <a:r>
              <a:rPr lang="en" sz="1333" kern="0">
                <a:solidFill>
                  <a:srgbClr val="000000"/>
                </a:solidFill>
                <a:cs typeface="Arial"/>
                <a:sym typeface="Arial"/>
                <a:hlinkClick r:id="rId4"/>
                <a:rtl val="0"/>
              </a:rPr>
              <a:t> </a:t>
            </a:r>
            <a:r>
              <a:rPr lang="en" sz="1333" u="sng" kern="0">
                <a:solidFill>
                  <a:srgbClr val="1155CC"/>
                </a:solidFill>
                <a:cs typeface="Arial"/>
                <a:sym typeface="Arial"/>
                <a:hlinkClick r:id="rId4"/>
                <a:rtl val="0"/>
              </a:rPr>
              <a:t>http://www.cbo.gov/publication/44176</a:t>
            </a:r>
          </a:p>
          <a:p>
            <a:pPr>
              <a:lnSpc>
                <a:spcPct val="115000"/>
              </a:lnSpc>
              <a:buClr>
                <a:srgbClr val="000000"/>
              </a:buClr>
              <a:buSzPct val="110000"/>
              <a:buFont typeface="Arial"/>
              <a:buNone/>
            </a:pPr>
            <a:r>
              <a:rPr lang="en" sz="1333" kern="0">
                <a:solidFill>
                  <a:srgbClr val="000000"/>
                </a:solidFill>
                <a:cs typeface="Arial"/>
                <a:sym typeface="Arial"/>
                <a:rtl val="0"/>
              </a:rPr>
              <a:t> Hollahan, J., Buettgens, M., Carroll, C. &amp;  Dorn, S. (2012) The Cost and Coverage Implications of the ACA Medicaid Expansion: National and State-by-State Analysis. The Urban Institute. The Urban Institute for the Kaiser Commission on Medicaid and the Uninsured. Henry J. Kaiser Family Foundation. November 2012.  Retrieved from:</a:t>
            </a:r>
            <a:r>
              <a:rPr lang="en" sz="1333" kern="0">
                <a:solidFill>
                  <a:srgbClr val="000000"/>
                </a:solidFill>
                <a:cs typeface="Arial"/>
                <a:sym typeface="Arial"/>
                <a:hlinkClick r:id="rId5"/>
                <a:rtl val="0"/>
              </a:rPr>
              <a:t> </a:t>
            </a:r>
            <a:r>
              <a:rPr lang="en" sz="1333" u="sng" kern="0">
                <a:solidFill>
                  <a:srgbClr val="1155CC"/>
                </a:solidFill>
                <a:cs typeface="Arial"/>
                <a:sym typeface="Arial"/>
                <a:hlinkClick r:id="rId5"/>
                <a:rtl val="0"/>
              </a:rPr>
              <a:t>http://kaiserfamilyfoundation.files.wordpress.com/2013/01/8384.pdf</a:t>
            </a:r>
          </a:p>
        </p:txBody>
      </p:sp>
      <p:sp>
        <p:nvSpPr>
          <p:cNvPr id="74" name="Shape 74"/>
          <p:cNvSpPr txBox="1"/>
          <p:nvPr/>
        </p:nvSpPr>
        <p:spPr>
          <a:xfrm>
            <a:off x="8239201" y="3664733"/>
            <a:ext cx="416799" cy="609600"/>
          </a:xfrm>
          <a:prstGeom prst="rect">
            <a:avLst/>
          </a:prstGeom>
          <a:noFill/>
          <a:ln>
            <a:noFill/>
          </a:ln>
        </p:spPr>
        <p:txBody>
          <a:bodyPr lIns="121900" tIns="121900" rIns="121900" bIns="121900" anchor="t" anchorCtr="0">
            <a:noAutofit/>
          </a:bodyPr>
          <a:lstStyle/>
          <a:p>
            <a:endParaRPr sz="1333" kern="0">
              <a:solidFill>
                <a:srgbClr val="000000"/>
              </a:solidFill>
              <a:cs typeface="Arial"/>
              <a:sym typeface="Arial"/>
              <a:rtl val="0"/>
            </a:endParaRPr>
          </a:p>
        </p:txBody>
      </p:sp>
    </p:spTree>
    <p:extLst>
      <p:ext uri="{BB962C8B-B14F-4D97-AF65-F5344CB8AC3E}">
        <p14:creationId xmlns:p14="http://schemas.microsoft.com/office/powerpoint/2010/main" val="61067634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pPr>
              <a:lnSpc>
                <a:spcPct val="150000"/>
              </a:lnSpc>
            </a:pPr>
            <a:r>
              <a:rPr lang="en" sz="2400" dirty="0">
                <a:solidFill>
                  <a:srgbClr val="00387E"/>
                </a:solidFill>
                <a:latin typeface="Arial"/>
                <a:ea typeface="Arial"/>
                <a:cs typeface="Arial"/>
                <a:sym typeface="Arial"/>
              </a:rPr>
              <a:t>Health care coverage should:</a:t>
            </a:r>
          </a:p>
          <a:p>
            <a:pPr>
              <a:lnSpc>
                <a:spcPct val="150000"/>
              </a:lnSpc>
            </a:pPr>
            <a:r>
              <a:rPr lang="en" sz="2400" dirty="0">
                <a:solidFill>
                  <a:srgbClr val="00387E"/>
                </a:solidFill>
                <a:latin typeface="Arial"/>
                <a:ea typeface="Arial"/>
                <a:cs typeface="Arial"/>
                <a:sym typeface="Arial"/>
              </a:rPr>
              <a:t>1.      Be universal.</a:t>
            </a:r>
          </a:p>
          <a:p>
            <a:pPr>
              <a:lnSpc>
                <a:spcPct val="150000"/>
              </a:lnSpc>
            </a:pPr>
            <a:r>
              <a:rPr lang="en" sz="2400" dirty="0">
                <a:solidFill>
                  <a:srgbClr val="FFFF00"/>
                </a:solidFill>
                <a:latin typeface="Arial"/>
                <a:ea typeface="Arial"/>
                <a:cs typeface="Arial"/>
                <a:sym typeface="Arial"/>
              </a:rPr>
              <a:t>2.      Be continuous.</a:t>
            </a:r>
          </a:p>
          <a:p>
            <a:pPr>
              <a:lnSpc>
                <a:spcPct val="150000"/>
              </a:lnSpc>
              <a:buClr>
                <a:schemeClr val="dk1"/>
              </a:buClr>
              <a:buSzPct val="61111"/>
            </a:pPr>
            <a:r>
              <a:rPr lang="en" sz="2400" dirty="0">
                <a:solidFill>
                  <a:srgbClr val="00387E"/>
                </a:solidFill>
                <a:latin typeface="Arial"/>
                <a:ea typeface="Arial"/>
                <a:cs typeface="Arial"/>
                <a:sym typeface="Arial"/>
              </a:rPr>
              <a:t>3.      Be affordable to individuals and families.</a:t>
            </a:r>
          </a:p>
          <a:p>
            <a:pPr>
              <a:lnSpc>
                <a:spcPct val="150000"/>
              </a:lnSpc>
              <a:buClr>
                <a:schemeClr val="dk1"/>
              </a:buClr>
              <a:buSzPct val="61111"/>
            </a:pPr>
            <a:r>
              <a:rPr lang="en" sz="2400" dirty="0">
                <a:solidFill>
                  <a:srgbClr val="00387E"/>
                </a:solidFill>
                <a:latin typeface="Arial"/>
                <a:ea typeface="Arial"/>
                <a:cs typeface="Arial"/>
                <a:sym typeface="Arial"/>
              </a:rPr>
              <a:t>4.      Be affordable and sustainable for society.</a:t>
            </a:r>
          </a:p>
          <a:p>
            <a:pPr>
              <a:lnSpc>
                <a:spcPct val="150000"/>
              </a:lnSpc>
            </a:pPr>
            <a:r>
              <a:rPr lang="en" sz="2400" dirty="0">
                <a:solidFill>
                  <a:srgbClr val="00387E"/>
                </a:solidFill>
                <a:latin typeface="Arial"/>
                <a:ea typeface="Arial"/>
                <a:cs typeface="Arial"/>
                <a:sym typeface="Arial"/>
              </a:rPr>
              <a:t>5.      Enhance health and well-being by promoting access to high-quality care that is effective, efficient, safe, timely, patient-centered, and equitable.</a:t>
            </a:r>
          </a:p>
        </p:txBody>
      </p:sp>
      <p:sp>
        <p:nvSpPr>
          <p:cNvPr id="55" name="Shape 55"/>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r>
              <a:rPr lang="en" u="sng">
                <a:solidFill>
                  <a:schemeClr val="hlink"/>
                </a:solidFill>
                <a:hlinkClick r:id="rId3"/>
              </a:rPr>
              <a:t>Institute of Medicine Report 2004</a:t>
            </a:r>
          </a:p>
        </p:txBody>
      </p:sp>
      <p:sp>
        <p:nvSpPr>
          <p:cNvPr id="56" name="Shape 56"/>
          <p:cNvSpPr txBox="1"/>
          <p:nvPr/>
        </p:nvSpPr>
        <p:spPr>
          <a:xfrm>
            <a:off x="281001" y="6103767"/>
            <a:ext cx="11832799" cy="609600"/>
          </a:xfrm>
          <a:prstGeom prst="rect">
            <a:avLst/>
          </a:prstGeom>
          <a:noFill/>
          <a:ln>
            <a:noFill/>
          </a:ln>
        </p:spPr>
        <p:txBody>
          <a:bodyPr lIns="121900" tIns="121900" rIns="121900" bIns="121900" anchor="t" anchorCtr="0">
            <a:noAutofit/>
          </a:bodyPr>
          <a:lstStyle/>
          <a:p>
            <a:r>
              <a:rPr lang="en" sz="1333" kern="0">
                <a:solidFill>
                  <a:srgbClr val="000000"/>
                </a:solidFill>
                <a:cs typeface="Arial"/>
                <a:sym typeface="Arial"/>
                <a:rtl val="0"/>
              </a:rPr>
              <a:t>Institute of Medicine. (2004).  Insuring America's Health: Principles and Recommendations. Retrieved from:  .</a:t>
            </a:r>
            <a:r>
              <a:rPr lang="en" sz="1333" u="sng" kern="0">
                <a:solidFill>
                  <a:srgbClr val="1155CC"/>
                </a:solidFill>
                <a:cs typeface="Arial"/>
                <a:sym typeface="Arial"/>
                <a:hlinkClick r:id="rId4"/>
                <a:rtl val="0"/>
              </a:rPr>
              <a:t>http://www.iom.edu/Reports/2004/Insuring-Americas-Health-Principles-and-Recommendations.aspx</a:t>
            </a:r>
          </a:p>
        </p:txBody>
      </p:sp>
    </p:spTree>
    <p:extLst>
      <p:ext uri="{BB962C8B-B14F-4D97-AF65-F5344CB8AC3E}">
        <p14:creationId xmlns:p14="http://schemas.microsoft.com/office/powerpoint/2010/main" val="297729835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r>
              <a:rPr lang="en" dirty="0" smtClean="0"/>
              <a:t>-Life factors affect insurance: income</a:t>
            </a:r>
            <a:r>
              <a:rPr lang="en" dirty="0"/>
              <a:t>, military status, employment and age, marital </a:t>
            </a:r>
            <a:r>
              <a:rPr lang="en" dirty="0" smtClean="0"/>
              <a:t>status</a:t>
            </a:r>
          </a:p>
          <a:p>
            <a:endParaRPr lang="en" dirty="0"/>
          </a:p>
          <a:p>
            <a:r>
              <a:rPr lang="en" dirty="0"/>
              <a:t>-Changes in status lead to changes in insurance or “churning</a:t>
            </a:r>
            <a:r>
              <a:rPr lang="en" dirty="0" smtClean="0"/>
              <a:t>.”</a:t>
            </a:r>
          </a:p>
          <a:p>
            <a:endParaRPr lang="en" dirty="0"/>
          </a:p>
          <a:p>
            <a:r>
              <a:rPr lang="en" dirty="0" smtClean="0"/>
              <a:t>-Berkley Study</a:t>
            </a:r>
            <a:endParaRPr lang="en" dirty="0"/>
          </a:p>
          <a:p>
            <a:r>
              <a:rPr lang="en" dirty="0"/>
              <a:t>		</a:t>
            </a:r>
          </a:p>
        </p:txBody>
      </p:sp>
      <p:sp>
        <p:nvSpPr>
          <p:cNvPr id="80" name="Shape 80"/>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a:t>Continuity</a:t>
            </a:r>
          </a:p>
        </p:txBody>
      </p:sp>
      <p:sp>
        <p:nvSpPr>
          <p:cNvPr id="2" name="TextBox 1"/>
          <p:cNvSpPr txBox="1"/>
          <p:nvPr/>
        </p:nvSpPr>
        <p:spPr>
          <a:xfrm>
            <a:off x="734861" y="6176223"/>
            <a:ext cx="9549008" cy="646331"/>
          </a:xfrm>
          <a:prstGeom prst="rect">
            <a:avLst/>
          </a:prstGeom>
          <a:noFill/>
        </p:spPr>
        <p:txBody>
          <a:bodyPr wrap="square" rtlCol="0">
            <a:spAutoFit/>
          </a:bodyPr>
          <a:lstStyle/>
          <a:p>
            <a:pPr lvl="0">
              <a:buClr>
                <a:srgbClr val="000000"/>
              </a:buClr>
              <a:buSzPct val="122222"/>
            </a:pPr>
            <a:r>
              <a:rPr lang="en" sz="1200" kern="0" dirty="0">
                <a:solidFill>
                  <a:srgbClr val="000000"/>
                </a:solidFill>
                <a:cs typeface="Arial"/>
                <a:sym typeface="Arial"/>
                <a:rtl val="0"/>
              </a:rPr>
              <a:t>Dietz, M., Graham-Squire, D. &amp; Jacobs, K.(2014) The Ongoing Importance of Enrollment: Churn in Covered California and Medi-Cal.UC Berkeley Center for Labor Research and Education Policy </a:t>
            </a:r>
            <a:r>
              <a:rPr lang="en" sz="1200" kern="0" dirty="0" smtClean="0">
                <a:solidFill>
                  <a:srgbClr val="000000"/>
                </a:solidFill>
                <a:cs typeface="Arial"/>
                <a:sym typeface="Arial"/>
                <a:rtl val="0"/>
              </a:rPr>
              <a:t>Brief </a:t>
            </a:r>
            <a:r>
              <a:rPr lang="en" sz="1200" kern="0" dirty="0">
                <a:solidFill>
                  <a:srgbClr val="000000"/>
                </a:solidFill>
                <a:cs typeface="Arial"/>
                <a:sym typeface="Arial"/>
                <a:rtl val="0"/>
              </a:rPr>
              <a:t>April 2014. Retrieved from:http://laborcenter.berkeley.edu/pdf/2014/churn_enrollment.pdf</a:t>
            </a:r>
          </a:p>
        </p:txBody>
      </p:sp>
    </p:spTree>
    <p:extLst>
      <p:ext uri="{BB962C8B-B14F-4D97-AF65-F5344CB8AC3E}">
        <p14:creationId xmlns:p14="http://schemas.microsoft.com/office/powerpoint/2010/main" val="1146075446"/>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pPr>
              <a:lnSpc>
                <a:spcPct val="150000"/>
              </a:lnSpc>
            </a:pPr>
            <a:r>
              <a:rPr lang="en" sz="2400" dirty="0">
                <a:solidFill>
                  <a:srgbClr val="00387E"/>
                </a:solidFill>
                <a:latin typeface="Arial"/>
                <a:ea typeface="Arial"/>
                <a:cs typeface="Arial"/>
                <a:sym typeface="Arial"/>
              </a:rPr>
              <a:t>Health care coverage should:</a:t>
            </a:r>
          </a:p>
          <a:p>
            <a:pPr>
              <a:lnSpc>
                <a:spcPct val="150000"/>
              </a:lnSpc>
            </a:pPr>
            <a:r>
              <a:rPr lang="en" sz="2400" dirty="0">
                <a:solidFill>
                  <a:srgbClr val="00387E"/>
                </a:solidFill>
                <a:latin typeface="Arial"/>
                <a:ea typeface="Arial"/>
                <a:cs typeface="Arial"/>
                <a:sym typeface="Arial"/>
              </a:rPr>
              <a:t>1.      Be universal.</a:t>
            </a:r>
          </a:p>
          <a:p>
            <a:pPr>
              <a:lnSpc>
                <a:spcPct val="150000"/>
              </a:lnSpc>
            </a:pPr>
            <a:r>
              <a:rPr lang="en" sz="2400" dirty="0">
                <a:solidFill>
                  <a:srgbClr val="00387E"/>
                </a:solidFill>
                <a:latin typeface="Arial"/>
                <a:ea typeface="Arial"/>
                <a:cs typeface="Arial"/>
                <a:sym typeface="Arial"/>
              </a:rPr>
              <a:t>2.      Be continuous.</a:t>
            </a:r>
          </a:p>
          <a:p>
            <a:pPr>
              <a:lnSpc>
                <a:spcPct val="150000"/>
              </a:lnSpc>
              <a:buClr>
                <a:schemeClr val="dk1"/>
              </a:buClr>
              <a:buSzPct val="61111"/>
            </a:pPr>
            <a:r>
              <a:rPr lang="en" sz="2400" dirty="0">
                <a:solidFill>
                  <a:srgbClr val="FFFF00"/>
                </a:solidFill>
                <a:latin typeface="Arial"/>
                <a:ea typeface="Arial"/>
                <a:cs typeface="Arial"/>
                <a:sym typeface="Arial"/>
              </a:rPr>
              <a:t>3.      Be affordable to individuals and families.</a:t>
            </a:r>
          </a:p>
          <a:p>
            <a:pPr>
              <a:lnSpc>
                <a:spcPct val="150000"/>
              </a:lnSpc>
              <a:buClr>
                <a:schemeClr val="dk1"/>
              </a:buClr>
              <a:buSzPct val="61111"/>
            </a:pPr>
            <a:r>
              <a:rPr lang="en" sz="2400" dirty="0">
                <a:solidFill>
                  <a:srgbClr val="00387E"/>
                </a:solidFill>
                <a:latin typeface="Arial"/>
                <a:ea typeface="Arial"/>
                <a:cs typeface="Arial"/>
                <a:sym typeface="Arial"/>
              </a:rPr>
              <a:t>4.      Be affordable and sustainable for society.</a:t>
            </a:r>
          </a:p>
          <a:p>
            <a:pPr>
              <a:lnSpc>
                <a:spcPct val="150000"/>
              </a:lnSpc>
            </a:pPr>
            <a:r>
              <a:rPr lang="en" sz="2400" dirty="0">
                <a:solidFill>
                  <a:srgbClr val="00387E"/>
                </a:solidFill>
                <a:latin typeface="Arial"/>
                <a:ea typeface="Arial"/>
                <a:cs typeface="Arial"/>
                <a:sym typeface="Arial"/>
              </a:rPr>
              <a:t>5.      Enhance health and well-being by promoting access to high-quality care that is effective, efficient, safe, timely, patient-centered, and equitable.</a:t>
            </a:r>
          </a:p>
        </p:txBody>
      </p:sp>
      <p:sp>
        <p:nvSpPr>
          <p:cNvPr id="55" name="Shape 55"/>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r>
              <a:rPr lang="en" u="sng">
                <a:solidFill>
                  <a:schemeClr val="hlink"/>
                </a:solidFill>
                <a:hlinkClick r:id="rId3"/>
              </a:rPr>
              <a:t>Institute of Medicine Report 2004</a:t>
            </a:r>
          </a:p>
        </p:txBody>
      </p:sp>
      <p:sp>
        <p:nvSpPr>
          <p:cNvPr id="56" name="Shape 56"/>
          <p:cNvSpPr txBox="1"/>
          <p:nvPr/>
        </p:nvSpPr>
        <p:spPr>
          <a:xfrm>
            <a:off x="281001" y="6103767"/>
            <a:ext cx="11832799" cy="609600"/>
          </a:xfrm>
          <a:prstGeom prst="rect">
            <a:avLst/>
          </a:prstGeom>
          <a:noFill/>
          <a:ln>
            <a:noFill/>
          </a:ln>
        </p:spPr>
        <p:txBody>
          <a:bodyPr lIns="121900" tIns="121900" rIns="121900" bIns="121900" anchor="t" anchorCtr="0">
            <a:noAutofit/>
          </a:bodyPr>
          <a:lstStyle/>
          <a:p>
            <a:r>
              <a:rPr lang="en" sz="1333" kern="0">
                <a:solidFill>
                  <a:srgbClr val="000000"/>
                </a:solidFill>
                <a:cs typeface="Arial"/>
                <a:sym typeface="Arial"/>
                <a:rtl val="0"/>
              </a:rPr>
              <a:t>Institute of Medicine. (2004).  Insuring America's Health: Principles and Recommendations. Retrieved from:  .</a:t>
            </a:r>
            <a:r>
              <a:rPr lang="en" sz="1333" u="sng" kern="0">
                <a:solidFill>
                  <a:srgbClr val="1155CC"/>
                </a:solidFill>
                <a:cs typeface="Arial"/>
                <a:sym typeface="Arial"/>
                <a:hlinkClick r:id="rId4"/>
                <a:rtl val="0"/>
              </a:rPr>
              <a:t>http://www.iom.edu/Reports/2004/Insuring-Americas-Health-Principles-and-Recommendations.aspx</a:t>
            </a:r>
          </a:p>
        </p:txBody>
      </p:sp>
    </p:spTree>
    <p:extLst>
      <p:ext uri="{BB962C8B-B14F-4D97-AF65-F5344CB8AC3E}">
        <p14:creationId xmlns:p14="http://schemas.microsoft.com/office/powerpoint/2010/main" val="147895341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09600" y="1658989"/>
            <a:ext cx="10972800" cy="4840400"/>
          </a:xfrm>
          <a:prstGeom prst="rect">
            <a:avLst/>
          </a:prstGeom>
        </p:spPr>
        <p:txBody>
          <a:bodyPr lIns="121900" tIns="121900" rIns="121900" bIns="121900" anchor="t" anchorCtr="0">
            <a:noAutofit/>
          </a:bodyPr>
          <a:lstStyle/>
          <a:p>
            <a:endParaRPr/>
          </a:p>
        </p:txBody>
      </p:sp>
      <p:sp>
        <p:nvSpPr>
          <p:cNvPr id="94" name="Shape 94"/>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a:solidFill>
                  <a:schemeClr val="dk2"/>
                </a:solidFill>
              </a:rPr>
              <a:t>Affordable for Individuals and Families</a:t>
            </a:r>
          </a:p>
        </p:txBody>
      </p:sp>
      <p:pic>
        <p:nvPicPr>
          <p:cNvPr id="95" name="Shape 95"/>
          <p:cNvPicPr preferRelativeResize="0"/>
          <p:nvPr/>
        </p:nvPicPr>
        <p:blipFill>
          <a:blip r:embed="rId3">
            <a:alphaModFix/>
          </a:blip>
          <a:stretch>
            <a:fillRect/>
          </a:stretch>
        </p:blipFill>
        <p:spPr>
          <a:xfrm>
            <a:off x="2174600" y="1659000"/>
            <a:ext cx="7555333" cy="5174133"/>
          </a:xfrm>
          <a:prstGeom prst="rect">
            <a:avLst/>
          </a:prstGeom>
          <a:noFill/>
          <a:ln>
            <a:noFill/>
          </a:ln>
        </p:spPr>
      </p:pic>
    </p:spTree>
    <p:extLst>
      <p:ext uri="{BB962C8B-B14F-4D97-AF65-F5344CB8AC3E}">
        <p14:creationId xmlns:p14="http://schemas.microsoft.com/office/powerpoint/2010/main" val="240559499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729129" y="1600237"/>
            <a:ext cx="10972800" cy="4840400"/>
          </a:xfrm>
          <a:prstGeom prst="rect">
            <a:avLst/>
          </a:prstGeom>
        </p:spPr>
        <p:txBody>
          <a:bodyPr lIns="121900" tIns="121900" rIns="121900" bIns="121900" anchor="t" anchorCtr="0">
            <a:noAutofit/>
          </a:bodyPr>
          <a:lstStyle/>
          <a:p>
            <a:endParaRPr dirty="0"/>
          </a:p>
        </p:txBody>
      </p:sp>
      <p:sp>
        <p:nvSpPr>
          <p:cNvPr id="101" name="Shape 101"/>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dirty="0"/>
              <a:t>Affordable for Individuals and Families</a:t>
            </a:r>
          </a:p>
        </p:txBody>
      </p:sp>
      <p:pic>
        <p:nvPicPr>
          <p:cNvPr id="102" name="Shape 102"/>
          <p:cNvPicPr preferRelativeResize="0"/>
          <p:nvPr/>
        </p:nvPicPr>
        <p:blipFill>
          <a:blip r:embed="rId3">
            <a:alphaModFix/>
          </a:blip>
          <a:stretch>
            <a:fillRect/>
          </a:stretch>
        </p:blipFill>
        <p:spPr>
          <a:xfrm>
            <a:off x="1728459" y="1540472"/>
            <a:ext cx="8687267" cy="5172200"/>
          </a:xfrm>
          <a:prstGeom prst="rect">
            <a:avLst/>
          </a:prstGeom>
          <a:noFill/>
          <a:ln>
            <a:noFill/>
          </a:ln>
        </p:spPr>
      </p:pic>
      <p:sp>
        <p:nvSpPr>
          <p:cNvPr id="3" name="Oval 2"/>
          <p:cNvSpPr/>
          <p:nvPr/>
        </p:nvSpPr>
        <p:spPr>
          <a:xfrm>
            <a:off x="9442823" y="3059953"/>
            <a:ext cx="705224" cy="212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kern="0">
              <a:solidFill>
                <a:srgbClr val="FFFFFF"/>
              </a:solidFill>
              <a:sym typeface="Arial"/>
              <a:rtl val="0"/>
            </a:endParaRPr>
          </a:p>
        </p:txBody>
      </p:sp>
      <p:sp>
        <p:nvSpPr>
          <p:cNvPr id="4" name="Oval 3"/>
          <p:cNvSpPr/>
          <p:nvPr/>
        </p:nvSpPr>
        <p:spPr>
          <a:xfrm>
            <a:off x="9383059" y="4924612"/>
            <a:ext cx="764988" cy="274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kern="0">
              <a:solidFill>
                <a:srgbClr val="FFFFFF"/>
              </a:solidFill>
              <a:sym typeface="Arial"/>
              <a:rtl val="0"/>
            </a:endParaRPr>
          </a:p>
        </p:txBody>
      </p:sp>
    </p:spTree>
    <p:extLst>
      <p:ext uri="{BB962C8B-B14F-4D97-AF65-F5344CB8AC3E}">
        <p14:creationId xmlns:p14="http://schemas.microsoft.com/office/powerpoint/2010/main" val="1549317280"/>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145239" y="4634665"/>
            <a:ext cx="16970745" cy="6712466"/>
          </a:xfrm>
          <a:prstGeom prst="rect">
            <a:avLst/>
          </a:prstGeom>
        </p:spPr>
        <p:txBody>
          <a:bodyPr lIns="121900" tIns="121900" rIns="121900" bIns="121900" anchor="t" anchorCtr="0">
            <a:noAutofit/>
          </a:bodyPr>
          <a:lstStyle/>
          <a:p>
            <a:endParaRPr dirty="0"/>
          </a:p>
        </p:txBody>
      </p:sp>
      <p:sp>
        <p:nvSpPr>
          <p:cNvPr id="101" name="Shape 101"/>
          <p:cNvSpPr txBox="1">
            <a:spLocks noGrp="1"/>
          </p:cNvSpPr>
          <p:nvPr>
            <p:ph type="title"/>
          </p:nvPr>
        </p:nvSpPr>
        <p:spPr>
          <a:xfrm>
            <a:off x="609600" y="274637"/>
            <a:ext cx="10972800" cy="1325600"/>
          </a:xfrm>
          <a:prstGeom prst="rect">
            <a:avLst/>
          </a:prstGeom>
        </p:spPr>
        <p:txBody>
          <a:bodyPr lIns="121900" tIns="121900" rIns="121900" bIns="121900" anchor="b" anchorCtr="0">
            <a:noAutofit/>
          </a:bodyPr>
          <a:lstStyle/>
          <a:p>
            <a:pPr algn="ctr"/>
            <a:r>
              <a:rPr lang="en" dirty="0"/>
              <a:t>Affordable for Individuals and Families</a:t>
            </a:r>
          </a:p>
        </p:txBody>
      </p:sp>
      <p:sp>
        <p:nvSpPr>
          <p:cNvPr id="3" name="Oval 2"/>
          <p:cNvSpPr/>
          <p:nvPr/>
        </p:nvSpPr>
        <p:spPr>
          <a:xfrm>
            <a:off x="9436683" y="2798012"/>
            <a:ext cx="705224" cy="212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kern="0">
              <a:solidFill>
                <a:srgbClr val="FFFFFF"/>
              </a:solidFill>
              <a:sym typeface="Arial"/>
              <a:rtl val="0"/>
            </a:endParaRPr>
          </a:p>
        </p:txBody>
      </p:sp>
      <p:sp>
        <p:nvSpPr>
          <p:cNvPr id="4" name="Oval 3"/>
          <p:cNvSpPr/>
          <p:nvPr/>
        </p:nvSpPr>
        <p:spPr>
          <a:xfrm>
            <a:off x="9759413" y="4361303"/>
            <a:ext cx="764988" cy="274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kern="0">
              <a:solidFill>
                <a:srgbClr val="FFFFFF"/>
              </a:solidFill>
              <a:sym typeface="Arial"/>
              <a:rtl val="0"/>
            </a:endParaRPr>
          </a:p>
        </p:txBody>
      </p:sp>
      <p:pic>
        <p:nvPicPr>
          <p:cNvPr id="1026" name="Picture 2" descr="http://cdn2.hubspot.net/hub/292449/hubfs/ehbs_premiums_wageschart.png?t=1442598614898&amp;width=550&amp;height=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685" y="1377863"/>
            <a:ext cx="9206630" cy="548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58640"/>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1361</Words>
  <Application>Microsoft Office PowerPoint</Application>
  <PresentationFormat>Widescreen</PresentationFormat>
  <Paragraphs>132</Paragraphs>
  <Slides>24</Slides>
  <Notes>20</Notes>
  <HiddenSlides>0</HiddenSlides>
  <MMClips>0</MMClips>
  <ScaleCrop>false</ScaleCrop>
  <HeadingPairs>
    <vt:vector size="6" baseType="variant">
      <vt:variant>
        <vt:lpstr>Fonts Used</vt:lpstr>
      </vt:variant>
      <vt:variant>
        <vt:i4>5</vt:i4>
      </vt:variant>
      <vt:variant>
        <vt:lpstr>Theme</vt:lpstr>
      </vt:variant>
      <vt:variant>
        <vt:i4>17</vt:i4>
      </vt:variant>
      <vt:variant>
        <vt:lpstr>Slide Titles</vt:lpstr>
      </vt:variant>
      <vt:variant>
        <vt:i4>24</vt:i4>
      </vt:variant>
    </vt:vector>
  </HeadingPairs>
  <TitlesOfParts>
    <vt:vector size="46" baseType="lpstr">
      <vt:lpstr>Arial</vt:lpstr>
      <vt:lpstr>Arial</vt:lpstr>
      <vt:lpstr>Calibri</vt:lpstr>
      <vt:lpstr>Times New Roman</vt:lpstr>
      <vt:lpstr>Trebuchet MS</vt:lpstr>
      <vt:lpstr>wave</vt:lpstr>
      <vt:lpstr>2_wave</vt:lpstr>
      <vt:lpstr>3_wave</vt:lpstr>
      <vt:lpstr>4_wave</vt:lpstr>
      <vt:lpstr>6_wave</vt:lpstr>
      <vt:lpstr>7_wave</vt:lpstr>
      <vt:lpstr>8_wave</vt:lpstr>
      <vt:lpstr>9_wave</vt:lpstr>
      <vt:lpstr>11_wave</vt:lpstr>
      <vt:lpstr>12_wave</vt:lpstr>
      <vt:lpstr>13_wave</vt:lpstr>
      <vt:lpstr>14_wave</vt:lpstr>
      <vt:lpstr>15_wave</vt:lpstr>
      <vt:lpstr>16_wave</vt:lpstr>
      <vt:lpstr>17_wave</vt:lpstr>
      <vt:lpstr>1_wave</vt:lpstr>
      <vt:lpstr>5_wave</vt:lpstr>
      <vt:lpstr>  Applying a Gold Standard to Our Health Care System: The Institute of Medicine and the Affordable Care Act </vt:lpstr>
      <vt:lpstr>Institute of Medicine Report 2004</vt:lpstr>
      <vt:lpstr>Universality</vt:lpstr>
      <vt:lpstr>Institute of Medicine Report 2004</vt:lpstr>
      <vt:lpstr>Continuity</vt:lpstr>
      <vt:lpstr>Institute of Medicine Report 2004</vt:lpstr>
      <vt:lpstr>Affordable for Individuals and Families</vt:lpstr>
      <vt:lpstr>Affordable for Individuals and Families</vt:lpstr>
      <vt:lpstr>Affordable for Individuals and Families</vt:lpstr>
      <vt:lpstr>Affordable for Individuals and Families</vt:lpstr>
      <vt:lpstr>Affordable for Individuals and Families</vt:lpstr>
      <vt:lpstr>Institute of Medicine Report 2004</vt:lpstr>
      <vt:lpstr>Affordable and Sustainable for Society</vt:lpstr>
      <vt:lpstr>Affordable and Sustainable for Society</vt:lpstr>
      <vt:lpstr>Affordable and Sustainable for Society</vt:lpstr>
      <vt:lpstr>PowerPoint Presentation</vt:lpstr>
      <vt:lpstr>Institute of Medicine Report 2004</vt:lpstr>
      <vt:lpstr>Promoting Access to High-Quality Care</vt:lpstr>
      <vt:lpstr>Promoting Access to High-Quality Care </vt:lpstr>
      <vt:lpstr>Promoting Access to High-Quality Care</vt:lpstr>
      <vt:lpstr>Moving Beyond the ACA</vt:lpstr>
      <vt:lpstr>Moving Beyond the ACA</vt:lpstr>
      <vt:lpstr>Moving Beyond the ACA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a Gold Standard to Our Health Care System: The Institute of Medicine and the Affordable Care Act</dc:title>
  <dc:creator>peter mahr</dc:creator>
  <cp:lastModifiedBy>peter mahr</cp:lastModifiedBy>
  <cp:revision>11</cp:revision>
  <cp:lastPrinted>2015-10-13T15:38:17Z</cp:lastPrinted>
  <dcterms:created xsi:type="dcterms:W3CDTF">2015-10-11T18:53:19Z</dcterms:created>
  <dcterms:modified xsi:type="dcterms:W3CDTF">2015-10-13T15:39:49Z</dcterms:modified>
</cp:coreProperties>
</file>