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handoutMasterIdLst>
    <p:handoutMasterId r:id="rId17"/>
  </p:handoutMasterIdLst>
  <p:sldIdLst>
    <p:sldId id="256" r:id="rId3"/>
    <p:sldId id="257" r:id="rId4"/>
    <p:sldId id="259" r:id="rId5"/>
    <p:sldId id="270" r:id="rId6"/>
    <p:sldId id="269" r:id="rId7"/>
    <p:sldId id="260" r:id="rId8"/>
    <p:sldId id="262" r:id="rId9"/>
    <p:sldId id="261" r:id="rId10"/>
    <p:sldId id="263" r:id="rId11"/>
    <p:sldId id="264" r:id="rId12"/>
    <p:sldId id="266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242490"/>
    <a:srgbClr val="1B1B6D"/>
    <a:srgbClr val="0000CC"/>
    <a:srgbClr val="00003E"/>
    <a:srgbClr val="2B2BAB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372" y="-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0"/>
    </p:cViewPr>
  </p:sorterViewPr>
  <p:notesViewPr>
    <p:cSldViewPr>
      <p:cViewPr varScale="1">
        <p:scale>
          <a:sx n="45" d="100"/>
          <a:sy n="45" d="100"/>
        </p:scale>
        <p:origin x="-14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5F9762-EFDC-44D7-A386-C2C6B7B42A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91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105FED-DD95-4D6E-8C74-0F3186A953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54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54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0A5AE-1DB7-4EB7-9F93-DC3A49C607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369A7-850F-453B-A869-FA79FD5138C8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FCFE-477A-40B4-8EE6-53EAF11147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A8BD4-029F-45DF-9B1F-E45F0160BB8A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B13CC-7ED5-49A7-A44F-63623182C9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75404-8D1B-4DD7-90B4-AC25F01B9829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6F623-91CB-4C82-938B-D9F3D491B8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28C7-4145-4DA1-B4FE-4E5A6FAFE75B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246E3-1744-411D-AE8E-E9CD973884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CE2B7-B243-4EA9-8B85-380ADAEC78CF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A7683-5CAE-4B9D-A46D-07DF50B93D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D6F5-CA7E-4820-A680-C6508099AEB1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5876A-BFB0-46CC-B87F-563A6B112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AFFF1-C2D0-436B-869F-F3C02102B4B2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C6076-91B6-49C8-9852-89EA61D040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4C395-4B63-4581-A58D-30CEFB1F1BEB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D37C9-EC58-4D5D-BFD1-1BB89FE08C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02CE3-199B-42C4-8916-E714F80CC574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E53C2-6444-4E69-B6B1-DA78518ADF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649E-EE6B-46BA-A69F-3FF4120387A3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0385F-52B1-4B63-BFB1-E41D0F69C3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rotWithShape="0">
          <a:gsLst>
            <a:gs pos="0">
              <a:srgbClr val="242490"/>
            </a:gs>
            <a:gs pos="100000">
              <a:srgbClr val="00003E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2"/>
            <a:endParaRPr lang="en-US" altLang="en-US"/>
          </a:p>
          <a:p>
            <a:pPr lvl="2"/>
            <a:endParaRPr lang="en-US" altLang="en-US"/>
          </a:p>
        </p:txBody>
      </p:sp>
      <p:sp>
        <p:nvSpPr>
          <p:cNvPr id="1028" name="Line 7"/>
          <p:cNvSpPr>
            <a:spLocks noChangeShapeType="1"/>
          </p:cNvSpPr>
          <p:nvPr userDrawn="1"/>
        </p:nvSpPr>
        <p:spPr bwMode="auto">
          <a:xfrm>
            <a:off x="457200" y="1828800"/>
            <a:ext cx="8229600" cy="0"/>
          </a:xfrm>
          <a:prstGeom prst="line">
            <a:avLst/>
          </a:prstGeom>
          <a:noFill/>
          <a:ln w="76200" cmpd="tri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25000"/>
        <a:buChar char="•"/>
        <a:defRPr sz="3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Char char="–"/>
        <a:defRPr sz="3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5000"/>
        <a:defRPr sz="36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1938975D-EC81-4412-BDBA-2F76BB2CC619}" type="datetime2">
              <a:rPr lang="en-US"/>
              <a:pPr>
                <a:defRPr/>
              </a:pPr>
              <a:t>Monday, October 03,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229D2675-231A-48A7-9274-A85FE884AB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65" name="Line 7"/>
          <p:cNvSpPr>
            <a:spLocks noChangeShapeType="1"/>
          </p:cNvSpPr>
          <p:nvPr userDrawn="1"/>
        </p:nvSpPr>
        <p:spPr bwMode="auto">
          <a:xfrm>
            <a:off x="457200" y="1828800"/>
            <a:ext cx="8229600" cy="0"/>
          </a:xfrm>
          <a:prstGeom prst="line">
            <a:avLst/>
          </a:prstGeom>
          <a:noFill/>
          <a:ln w="76200" cmpd="tri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31" r:id="rId3"/>
    <p:sldLayoutId id="2147483724" r:id="rId4"/>
    <p:sldLayoutId id="2147483732" r:id="rId5"/>
    <p:sldLayoutId id="2147483725" r:id="rId6"/>
    <p:sldLayoutId id="2147483726" r:id="rId7"/>
    <p:sldLayoutId id="2147483733" r:id="rId8"/>
    <p:sldLayoutId id="2147483734" r:id="rId9"/>
    <p:sldLayoutId id="2147483727" r:id="rId10"/>
    <p:sldLayoutId id="2147483728" r:id="rId11"/>
    <p:sldLayoutId id="214748373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-247650"/>
            <a:ext cx="8229600" cy="21526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Creating Accessible Presentations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2438400"/>
            <a:ext cx="6553200" cy="2743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We hope these sample slides will help you create accessible presentations so that all attendees can access your research and stories.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-228600"/>
            <a:ext cx="7543800" cy="21526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Presentation Title Here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375025"/>
            <a:ext cx="6172200" cy="685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dirty="0"/>
              <a:t>Presenter Names Here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1401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Bar Chart Example</a:t>
            </a: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077113046"/>
              </p:ext>
            </p:extLst>
          </p:nvPr>
        </p:nvGraphicFramePr>
        <p:xfrm>
          <a:off x="534988" y="1874838"/>
          <a:ext cx="7972425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Chart" r:id="rId3" imgW="7610455" imgH="4648200" progId="MSGraph.Chart.8">
                  <p:embed followColorScheme="full"/>
                </p:oleObj>
              </mc:Choice>
              <mc:Fallback>
                <p:oleObj name="Chart" r:id="rId3" imgW="7610455" imgH="4648200" progId="MSGraph.Chart.8">
                  <p:embed followColorScheme="full"/>
                  <p:pic>
                    <p:nvPicPr>
                      <p:cNvPr id="0" name="Picture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1874838"/>
                        <a:ext cx="7972425" cy="486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Reading left to right horizontally across columns: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East = 24.4, 27.4, 90.0, 20.4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West = 30.6, 38.6, 34.6, 31.6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North = 45.9, 46.9, 45.0, 43.9</a:t>
            </a:r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en-US" altLang="en-US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Text Description for Bar Graph Example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Alternative Bar Chart Example</a:t>
            </a: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525741863"/>
              </p:ext>
            </p:extLst>
          </p:nvPr>
        </p:nvGraphicFramePr>
        <p:xfrm>
          <a:off x="533400" y="1876425"/>
          <a:ext cx="8001000" cy="487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Chart" r:id="rId3" imgW="7619910" imgH="4648200" progId="MSGraph.Chart.8">
                  <p:embed followColorScheme="full"/>
                </p:oleObj>
              </mc:Choice>
              <mc:Fallback>
                <p:oleObj name="Chart" r:id="rId3" imgW="7619910" imgH="4648200" progId="MSGraph.Chart.8">
                  <p:embed followColorScheme="full"/>
                  <p:pic>
                    <p:nvPicPr>
                      <p:cNvPr id="0" name="Picture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76425"/>
                        <a:ext cx="8001000" cy="487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153400" cy="4800600"/>
          </a:xfrm>
        </p:spPr>
        <p:txBody>
          <a:bodyPr>
            <a:normAutofit/>
          </a:bodyPr>
          <a:lstStyle/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3200" dirty="0"/>
              <a:t>This PowerPoint was created by the </a:t>
            </a:r>
          </a:p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3200"/>
              <a:t>APHA Disability Section’s </a:t>
            </a:r>
          </a:p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3200"/>
              <a:t>Accessibility </a:t>
            </a:r>
            <a:r>
              <a:rPr lang="en-US" altLang="en-US" sz="3200" dirty="0"/>
              <a:t>Committee</a:t>
            </a:r>
          </a:p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Thank You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876800"/>
            <a:ext cx="2937911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458200" cy="49530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This template is a guide for creating accessible PowerPoint presentations. 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36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This template uses fonts, font sizes and color selections, and color contrasts to improve readability.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Overview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>
            <a:no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Font size of slide title fonts should be 44 pt. or greater. Text fonts should be 36 pt. or greater. </a:t>
            </a:r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en-US" altLang="en-US" sz="36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Don’t try to cram too many slides into your presentation. Allow your audience time to read slides.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Font and Presentation Length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1910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Place no more than 6 lines of text on a  slide (excluding columns).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Text Formatting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Many people with disabilities use text-based screen reading software and computer devices.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36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However, graphics cannot be read  with screen readers and other text-based devices.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Importance of Slide Format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Replace graphics with text whenever possible. 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36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Include a text slide after each picture/graph slide that describes what is seen in the picture/graph.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Graphics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76800"/>
          </a:xfrm>
        </p:spPr>
        <p:txBody>
          <a:bodyPr>
            <a:normAutofit lnSpcReduction="10000"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Provide text description of visuals in a multimedia presentation. 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36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Provide captioning of audio for hearing impaired persons.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36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Ensure that sound is audible from all points in the room.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Multimedia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76800"/>
          </a:xfrm>
        </p:spPr>
        <p:txBody>
          <a:bodyPr/>
          <a:lstStyle/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Slide transitions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Busy slide backgrounds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Chart filler patterns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Over-crowding text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Color schemes providing low contrast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Charts without text descriptions 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Avoid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Use contrasting colors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Use the slide title as the chart title.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Font size for chart labels: 20 </a:t>
            </a:r>
            <a:r>
              <a:rPr lang="en-US" altLang="en-US" sz="3600" dirty="0" err="1"/>
              <a:t>pt</a:t>
            </a:r>
            <a:r>
              <a:rPr lang="en-US" altLang="en-US" sz="3600" dirty="0"/>
              <a:t> or greater.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Favor clarity over quantity of content.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Chart description slides.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Charts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329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Palatino Linotype</vt:lpstr>
      <vt:lpstr>Tahoma</vt:lpstr>
      <vt:lpstr>Verdana</vt:lpstr>
      <vt:lpstr>Wingdings</vt:lpstr>
      <vt:lpstr>Default Design</vt:lpstr>
      <vt:lpstr>Elemental</vt:lpstr>
      <vt:lpstr>Chart</vt:lpstr>
      <vt:lpstr>Creating Accessible Presentations</vt:lpstr>
      <vt:lpstr>Overview</vt:lpstr>
      <vt:lpstr>Font and Presentation Length</vt:lpstr>
      <vt:lpstr>Text Formatting</vt:lpstr>
      <vt:lpstr>Importance of Slide Format</vt:lpstr>
      <vt:lpstr>Graphics</vt:lpstr>
      <vt:lpstr>Multimedia</vt:lpstr>
      <vt:lpstr>Avoid</vt:lpstr>
      <vt:lpstr>Charts</vt:lpstr>
      <vt:lpstr>Presentation Title Here</vt:lpstr>
      <vt:lpstr>Bar Chart Example</vt:lpstr>
      <vt:lpstr>Text Description for Bar Graph Example</vt:lpstr>
      <vt:lpstr>Alternative Bar Chart Example</vt:lpstr>
      <vt:lpstr>Thank You</vt:lpstr>
    </vt:vector>
  </TitlesOfParts>
  <Company>UIC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dhd-barthr</dc:creator>
  <cp:lastModifiedBy>Ibarra, Andrew M - ONID</cp:lastModifiedBy>
  <cp:revision>41</cp:revision>
  <dcterms:created xsi:type="dcterms:W3CDTF">2005-04-05T23:47:31Z</dcterms:created>
  <dcterms:modified xsi:type="dcterms:W3CDTF">2016-10-03T22:44:29Z</dcterms:modified>
</cp:coreProperties>
</file>