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324" r:id="rId2"/>
    <p:sldId id="325" r:id="rId3"/>
    <p:sldId id="371" r:id="rId4"/>
    <p:sldId id="374" r:id="rId5"/>
    <p:sldId id="373" r:id="rId6"/>
    <p:sldId id="375" r:id="rId7"/>
    <p:sldId id="372" r:id="rId8"/>
    <p:sldId id="370" r:id="rId9"/>
    <p:sldId id="37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a Galluzzo" initials="AG" lastIdx="1" clrIdx="0">
    <p:extLst>
      <p:ext uri="{19B8F6BF-5375-455C-9EA6-DF929625EA0E}">
        <p15:presenceInfo xmlns:p15="http://schemas.microsoft.com/office/powerpoint/2012/main" userId="S::agalluzzo@tpgrp.com::432c3218-b906-477a-a8ae-5398d41596e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BDBB"/>
    <a:srgbClr val="7FAAA4"/>
    <a:srgbClr val="00564A"/>
    <a:srgbClr val="877B77"/>
    <a:srgbClr val="433635"/>
    <a:srgbClr val="BCCB8B"/>
    <a:srgbClr val="04564A"/>
    <a:srgbClr val="6F64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42" autoAdjust="0"/>
    <p:restoredTop sz="79083" autoAdjust="0"/>
  </p:normalViewPr>
  <p:slideViewPr>
    <p:cSldViewPr snapToGrid="0">
      <p:cViewPr varScale="1">
        <p:scale>
          <a:sx n="71" d="100"/>
          <a:sy n="71" d="100"/>
        </p:scale>
        <p:origin x="471" y="39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5D5F3-7906-4F1F-B9E8-EE706D7B310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166EAA-BC33-4174-801C-6CD50AA29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91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66EAA-BC33-4174-801C-6CD50AA293C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613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66EAA-BC33-4174-801C-6CD50AA293C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270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66EAA-BC33-4174-801C-6CD50AA293C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325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66EAA-BC33-4174-801C-6CD50AA293C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795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66EAA-BC33-4174-801C-6CD50AA293C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102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66EAA-BC33-4174-801C-6CD50AA293C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8084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66EAA-BC33-4174-801C-6CD50AA293C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3565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66EAA-BC33-4174-801C-6CD50AA293C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3236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66EAA-BC33-4174-801C-6CD50AA293C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69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6507189-221C-4E32-AAFF-DB6C13FDDE9A}"/>
              </a:ext>
            </a:extLst>
          </p:cNvPr>
          <p:cNvSpPr/>
          <p:nvPr userDrawn="1"/>
        </p:nvSpPr>
        <p:spPr>
          <a:xfrm>
            <a:off x="9659584" y="0"/>
            <a:ext cx="193371" cy="6858002"/>
          </a:xfrm>
          <a:prstGeom prst="rect">
            <a:avLst/>
          </a:prstGeom>
          <a:solidFill>
            <a:srgbClr val="877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89E2E5-D65D-4780-B4E0-468D7482F2B7}"/>
              </a:ext>
            </a:extLst>
          </p:cNvPr>
          <p:cNvSpPr/>
          <p:nvPr userDrawn="1"/>
        </p:nvSpPr>
        <p:spPr>
          <a:xfrm>
            <a:off x="2" y="0"/>
            <a:ext cx="9659581" cy="6858002"/>
          </a:xfrm>
          <a:prstGeom prst="rect">
            <a:avLst/>
          </a:prstGeom>
          <a:solidFill>
            <a:srgbClr val="877B77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5E79E46-3B7C-447C-8BAE-93120774B776}"/>
              </a:ext>
            </a:extLst>
          </p:cNvPr>
          <p:cNvCxnSpPr>
            <a:cxnSpLocks/>
          </p:cNvCxnSpPr>
          <p:nvPr userDrawn="1"/>
        </p:nvCxnSpPr>
        <p:spPr>
          <a:xfrm>
            <a:off x="335703" y="2306210"/>
            <a:ext cx="619121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23B90C04-10C8-405E-A14C-3135E6DFB5D0}"/>
              </a:ext>
            </a:extLst>
          </p:cNvPr>
          <p:cNvSpPr/>
          <p:nvPr userDrawn="1"/>
        </p:nvSpPr>
        <p:spPr>
          <a:xfrm>
            <a:off x="10108276" y="5569527"/>
            <a:ext cx="1155469" cy="8312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BD76BE65-43B6-4C00-97F7-B601261CF33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090"/>
          <a:stretch/>
        </p:blipFill>
        <p:spPr>
          <a:xfrm>
            <a:off x="7273572" y="1779265"/>
            <a:ext cx="4772021" cy="4504413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6BCDA6B-B660-4338-BC6A-063C675377B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5671" y="2474004"/>
            <a:ext cx="6191250" cy="4794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cap="all" baseline="0">
                <a:solidFill>
                  <a:srgbClr val="433635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FC8969AD-8CC5-470A-92C0-2DCAABA4D7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35671" y="433968"/>
            <a:ext cx="6191250" cy="15731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cap="all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7390BE9D-8C9D-4F49-A472-28D191BB745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35671" y="3180630"/>
            <a:ext cx="6191250" cy="4794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433635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2533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4365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472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7589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401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412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4213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4475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09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075B45A-3828-4ECB-86C1-95E98E887DD7}"/>
              </a:ext>
            </a:extLst>
          </p:cNvPr>
          <p:cNvSpPr/>
          <p:nvPr userDrawn="1"/>
        </p:nvSpPr>
        <p:spPr>
          <a:xfrm>
            <a:off x="9910618" y="0"/>
            <a:ext cx="2281381" cy="6858002"/>
          </a:xfrm>
          <a:prstGeom prst="rect">
            <a:avLst/>
          </a:prstGeom>
          <a:solidFill>
            <a:srgbClr val="877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5CEFEDD-1456-456A-BF8B-C307EAA43666}"/>
              </a:ext>
            </a:extLst>
          </p:cNvPr>
          <p:cNvCxnSpPr>
            <a:cxnSpLocks/>
          </p:cNvCxnSpPr>
          <p:nvPr userDrawn="1"/>
        </p:nvCxnSpPr>
        <p:spPr>
          <a:xfrm>
            <a:off x="617838" y="1014306"/>
            <a:ext cx="9292780" cy="0"/>
          </a:xfrm>
          <a:prstGeom prst="line">
            <a:avLst/>
          </a:prstGeom>
          <a:ln>
            <a:solidFill>
              <a:srgbClr val="4336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44BC4532-5960-40DF-9742-3D3F3C63018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087" b="27614"/>
          <a:stretch/>
        </p:blipFill>
        <p:spPr>
          <a:xfrm>
            <a:off x="10840644" y="4719369"/>
            <a:ext cx="1351356" cy="2138631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B4736A2-5853-4C52-BD8F-692234FA5EE9}"/>
              </a:ext>
            </a:extLst>
          </p:cNvPr>
          <p:cNvCxnSpPr>
            <a:cxnSpLocks/>
          </p:cNvCxnSpPr>
          <p:nvPr userDrawn="1"/>
        </p:nvCxnSpPr>
        <p:spPr>
          <a:xfrm>
            <a:off x="9910618" y="1014306"/>
            <a:ext cx="228138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DC8F9286-99E4-4F92-8767-FB433C9F465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7837" y="415746"/>
            <a:ext cx="9292779" cy="58033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cap="all" baseline="0">
                <a:solidFill>
                  <a:srgbClr val="04564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2F3E3A02-CE52-4AA8-9899-F65A52AF6AB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7838" y="1400075"/>
            <a:ext cx="8674444" cy="414810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None/>
              <a:defRPr sz="24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59F5132B-4BC6-4271-A8C8-5DEAE3FE724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4395" y="323513"/>
            <a:ext cx="1806695" cy="365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93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075B45A-3828-4ECB-86C1-95E98E887DD7}"/>
              </a:ext>
            </a:extLst>
          </p:cNvPr>
          <p:cNvSpPr/>
          <p:nvPr userDrawn="1"/>
        </p:nvSpPr>
        <p:spPr>
          <a:xfrm>
            <a:off x="9910618" y="0"/>
            <a:ext cx="2281381" cy="6858002"/>
          </a:xfrm>
          <a:prstGeom prst="rect">
            <a:avLst/>
          </a:prstGeom>
          <a:solidFill>
            <a:srgbClr val="877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5CEFEDD-1456-456A-BF8B-C307EAA43666}"/>
              </a:ext>
            </a:extLst>
          </p:cNvPr>
          <p:cNvCxnSpPr>
            <a:cxnSpLocks/>
          </p:cNvCxnSpPr>
          <p:nvPr userDrawn="1"/>
        </p:nvCxnSpPr>
        <p:spPr>
          <a:xfrm>
            <a:off x="617838" y="1014306"/>
            <a:ext cx="9292780" cy="0"/>
          </a:xfrm>
          <a:prstGeom prst="line">
            <a:avLst/>
          </a:prstGeom>
          <a:ln>
            <a:solidFill>
              <a:srgbClr val="4336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44BC4532-5960-40DF-9742-3D3F3C63018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087" b="27614"/>
          <a:stretch/>
        </p:blipFill>
        <p:spPr>
          <a:xfrm>
            <a:off x="10840644" y="4719369"/>
            <a:ext cx="1351356" cy="2138631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B4736A2-5853-4C52-BD8F-692234FA5EE9}"/>
              </a:ext>
            </a:extLst>
          </p:cNvPr>
          <p:cNvCxnSpPr>
            <a:cxnSpLocks/>
          </p:cNvCxnSpPr>
          <p:nvPr userDrawn="1"/>
        </p:nvCxnSpPr>
        <p:spPr>
          <a:xfrm>
            <a:off x="9910618" y="1014306"/>
            <a:ext cx="228138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CD4A1167-A2B6-43D3-977A-34A08EADD7E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4395" y="323513"/>
            <a:ext cx="1806695" cy="365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075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BF623D5-6D81-4580-A544-B976FF628106}"/>
              </a:ext>
            </a:extLst>
          </p:cNvPr>
          <p:cNvSpPr/>
          <p:nvPr userDrawn="1"/>
        </p:nvSpPr>
        <p:spPr>
          <a:xfrm>
            <a:off x="0" y="6196956"/>
            <a:ext cx="11978351" cy="661387"/>
          </a:xfrm>
          <a:prstGeom prst="rect">
            <a:avLst/>
          </a:prstGeom>
          <a:solidFill>
            <a:srgbClr val="877B77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B6CB9143-0054-447D-8ADE-CC10577BA7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090"/>
          <a:stretch/>
        </p:blipFill>
        <p:spPr>
          <a:xfrm>
            <a:off x="10842892" y="4510538"/>
            <a:ext cx="3130015" cy="2954488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02E11F8-6468-4A9A-8AAD-2F7C46C5670B}"/>
              </a:ext>
            </a:extLst>
          </p:cNvPr>
          <p:cNvCxnSpPr>
            <a:cxnSpLocks/>
          </p:cNvCxnSpPr>
          <p:nvPr userDrawn="1"/>
        </p:nvCxnSpPr>
        <p:spPr>
          <a:xfrm>
            <a:off x="615696" y="1014306"/>
            <a:ext cx="11576304" cy="0"/>
          </a:xfrm>
          <a:prstGeom prst="line">
            <a:avLst/>
          </a:prstGeom>
          <a:ln>
            <a:solidFill>
              <a:srgbClr val="4336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D4BEAC13-580F-459E-ADBA-69B177D4E4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5564" y="6328998"/>
            <a:ext cx="1407221" cy="397301"/>
          </a:xfrm>
          <a:prstGeom prst="rect">
            <a:avLst/>
          </a:prstGeom>
        </p:spPr>
      </p:pic>
      <p:sp>
        <p:nvSpPr>
          <p:cNvPr id="13" name="Text Placeholder 13">
            <a:extLst>
              <a:ext uri="{FF2B5EF4-FFF2-40B4-BE49-F238E27FC236}">
                <a16:creationId xmlns:a16="http://schemas.microsoft.com/office/drawing/2014/main" id="{3BFCC963-D97A-4818-A83A-769F4F1CE24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9174" y="289883"/>
            <a:ext cx="9571626" cy="58033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cap="all" baseline="0">
                <a:solidFill>
                  <a:srgbClr val="04564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9306F7F5-11EA-457C-AF41-53EF8E87D82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7838" y="1692067"/>
            <a:ext cx="9603630" cy="415161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None/>
              <a:defRPr sz="18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DD9090B1-0D2C-4EC3-8773-97997E1C5FA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8506" y="1137257"/>
            <a:ext cx="9592962" cy="4030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cap="all" baseline="0">
                <a:solidFill>
                  <a:srgbClr val="433635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069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BF623D5-6D81-4580-A544-B976FF628106}"/>
              </a:ext>
            </a:extLst>
          </p:cNvPr>
          <p:cNvSpPr/>
          <p:nvPr userDrawn="1"/>
        </p:nvSpPr>
        <p:spPr>
          <a:xfrm>
            <a:off x="0" y="6196956"/>
            <a:ext cx="11978351" cy="661387"/>
          </a:xfrm>
          <a:prstGeom prst="rect">
            <a:avLst/>
          </a:prstGeom>
          <a:solidFill>
            <a:srgbClr val="877B77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B6CB9143-0054-447D-8ADE-CC10577BA7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090"/>
          <a:stretch/>
        </p:blipFill>
        <p:spPr>
          <a:xfrm>
            <a:off x="10842892" y="4510538"/>
            <a:ext cx="3130015" cy="2954488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02E11F8-6468-4A9A-8AAD-2F7C46C5670B}"/>
              </a:ext>
            </a:extLst>
          </p:cNvPr>
          <p:cNvCxnSpPr>
            <a:cxnSpLocks/>
          </p:cNvCxnSpPr>
          <p:nvPr userDrawn="1"/>
        </p:nvCxnSpPr>
        <p:spPr>
          <a:xfrm>
            <a:off x="615696" y="1014306"/>
            <a:ext cx="11576304" cy="0"/>
          </a:xfrm>
          <a:prstGeom prst="line">
            <a:avLst/>
          </a:prstGeom>
          <a:ln>
            <a:solidFill>
              <a:srgbClr val="4336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D4BEAC13-580F-459E-ADBA-69B177D4E4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5564" y="6328998"/>
            <a:ext cx="1407221" cy="397301"/>
          </a:xfrm>
          <a:prstGeom prst="rect">
            <a:avLst/>
          </a:prstGeom>
        </p:spPr>
      </p:pic>
      <p:sp>
        <p:nvSpPr>
          <p:cNvPr id="13" name="Text Placeholder 13">
            <a:extLst>
              <a:ext uri="{FF2B5EF4-FFF2-40B4-BE49-F238E27FC236}">
                <a16:creationId xmlns:a16="http://schemas.microsoft.com/office/drawing/2014/main" id="{3BFCC963-D97A-4818-A83A-769F4F1CE24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9174" y="289883"/>
            <a:ext cx="9571626" cy="58033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cap="all" baseline="0">
                <a:solidFill>
                  <a:srgbClr val="04564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9306F7F5-11EA-457C-AF41-53EF8E87D82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7838" y="1358787"/>
            <a:ext cx="9603630" cy="448489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None/>
              <a:defRPr sz="18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0767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BF623D5-6D81-4580-A544-B976FF628106}"/>
              </a:ext>
            </a:extLst>
          </p:cNvPr>
          <p:cNvSpPr/>
          <p:nvPr userDrawn="1"/>
        </p:nvSpPr>
        <p:spPr>
          <a:xfrm>
            <a:off x="0" y="6196956"/>
            <a:ext cx="11978351" cy="661387"/>
          </a:xfrm>
          <a:prstGeom prst="rect">
            <a:avLst/>
          </a:prstGeom>
          <a:solidFill>
            <a:srgbClr val="877B77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B6CB9143-0054-447D-8ADE-CC10577BA7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090"/>
          <a:stretch/>
        </p:blipFill>
        <p:spPr>
          <a:xfrm>
            <a:off x="10842892" y="4510538"/>
            <a:ext cx="3130015" cy="2954488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02E11F8-6468-4A9A-8AAD-2F7C46C5670B}"/>
              </a:ext>
            </a:extLst>
          </p:cNvPr>
          <p:cNvCxnSpPr>
            <a:cxnSpLocks/>
          </p:cNvCxnSpPr>
          <p:nvPr userDrawn="1"/>
        </p:nvCxnSpPr>
        <p:spPr>
          <a:xfrm>
            <a:off x="615696" y="1014306"/>
            <a:ext cx="11576304" cy="0"/>
          </a:xfrm>
          <a:prstGeom prst="line">
            <a:avLst/>
          </a:prstGeom>
          <a:ln>
            <a:solidFill>
              <a:srgbClr val="4336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D4BEAC13-580F-459E-ADBA-69B177D4E4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5564" y="6328998"/>
            <a:ext cx="1407221" cy="397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13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BF623D5-6D81-4580-A544-B976FF628106}"/>
              </a:ext>
            </a:extLst>
          </p:cNvPr>
          <p:cNvSpPr/>
          <p:nvPr userDrawn="1"/>
        </p:nvSpPr>
        <p:spPr>
          <a:xfrm>
            <a:off x="0" y="6196956"/>
            <a:ext cx="11978351" cy="661387"/>
          </a:xfrm>
          <a:prstGeom prst="rect">
            <a:avLst/>
          </a:prstGeom>
          <a:solidFill>
            <a:srgbClr val="877B77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B6CB9143-0054-447D-8ADE-CC10577BA7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090"/>
          <a:stretch/>
        </p:blipFill>
        <p:spPr>
          <a:xfrm>
            <a:off x="10842892" y="4510538"/>
            <a:ext cx="3130015" cy="2954488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02E11F8-6468-4A9A-8AAD-2F7C46C5670B}"/>
              </a:ext>
            </a:extLst>
          </p:cNvPr>
          <p:cNvCxnSpPr>
            <a:cxnSpLocks/>
          </p:cNvCxnSpPr>
          <p:nvPr userDrawn="1"/>
        </p:nvCxnSpPr>
        <p:spPr>
          <a:xfrm>
            <a:off x="615696" y="1014306"/>
            <a:ext cx="11576304" cy="0"/>
          </a:xfrm>
          <a:prstGeom prst="line">
            <a:avLst/>
          </a:prstGeom>
          <a:ln>
            <a:solidFill>
              <a:srgbClr val="4336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D4BEAC13-580F-459E-ADBA-69B177D4E4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5564" y="6328998"/>
            <a:ext cx="1407221" cy="39730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9775B59-99EE-46A1-8FDE-1E120349A461}"/>
              </a:ext>
            </a:extLst>
          </p:cNvPr>
          <p:cNvSpPr/>
          <p:nvPr userDrawn="1"/>
        </p:nvSpPr>
        <p:spPr>
          <a:xfrm>
            <a:off x="2" y="1014306"/>
            <a:ext cx="2529554" cy="5182307"/>
          </a:xfrm>
          <a:prstGeom prst="rect">
            <a:avLst/>
          </a:prstGeom>
          <a:solidFill>
            <a:srgbClr val="6F64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9A4763B-8534-4D61-BB39-875003E01457}"/>
              </a:ext>
            </a:extLst>
          </p:cNvPr>
          <p:cNvCxnSpPr>
            <a:cxnSpLocks/>
          </p:cNvCxnSpPr>
          <p:nvPr userDrawn="1"/>
        </p:nvCxnSpPr>
        <p:spPr>
          <a:xfrm>
            <a:off x="1" y="1108613"/>
            <a:ext cx="252955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3">
            <a:extLst>
              <a:ext uri="{FF2B5EF4-FFF2-40B4-BE49-F238E27FC236}">
                <a16:creationId xmlns:a16="http://schemas.microsoft.com/office/drawing/2014/main" id="{55299112-44C7-4BF5-BA80-8B349BE9465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5196" y="254107"/>
            <a:ext cx="10039884" cy="58033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cap="all" baseline="0">
                <a:solidFill>
                  <a:srgbClr val="433635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3">
            <a:extLst>
              <a:ext uri="{FF2B5EF4-FFF2-40B4-BE49-F238E27FC236}">
                <a16:creationId xmlns:a16="http://schemas.microsoft.com/office/drawing/2014/main" id="{A038C919-6AD0-4F05-8542-BF108162C7B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77382" y="1235372"/>
            <a:ext cx="7520997" cy="4705439"/>
          </a:xfrm>
          <a:prstGeom prst="rect">
            <a:avLst/>
          </a:prstGeom>
        </p:spPr>
        <p:txBody>
          <a:bodyPr/>
          <a:lstStyle>
            <a:lvl1pPr marL="285750" indent="-28575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j-lt"/>
              </a:defRPr>
            </a:lvl1pPr>
            <a:lvl2pPr>
              <a:defRPr sz="1600">
                <a:latin typeface="+mj-lt"/>
              </a:defRPr>
            </a:lvl2pPr>
            <a:lvl3pPr>
              <a:defRPr sz="14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2</a:t>
            </a:r>
          </a:p>
          <a:p>
            <a:pPr lvl="2"/>
            <a:r>
              <a:rPr lang="en-US" dirty="0"/>
              <a:t>3</a:t>
            </a:r>
          </a:p>
          <a:p>
            <a:pPr lvl="2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3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BF623D5-6D81-4580-A544-B976FF628106}"/>
              </a:ext>
            </a:extLst>
          </p:cNvPr>
          <p:cNvSpPr/>
          <p:nvPr userDrawn="1"/>
        </p:nvSpPr>
        <p:spPr>
          <a:xfrm>
            <a:off x="0" y="6196956"/>
            <a:ext cx="11978351" cy="661387"/>
          </a:xfrm>
          <a:prstGeom prst="rect">
            <a:avLst/>
          </a:prstGeom>
          <a:solidFill>
            <a:srgbClr val="877B77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B6CB9143-0054-447D-8ADE-CC10577BA7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090"/>
          <a:stretch/>
        </p:blipFill>
        <p:spPr>
          <a:xfrm>
            <a:off x="10842892" y="4510538"/>
            <a:ext cx="3130015" cy="2954488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02E11F8-6468-4A9A-8AAD-2F7C46C5670B}"/>
              </a:ext>
            </a:extLst>
          </p:cNvPr>
          <p:cNvCxnSpPr>
            <a:cxnSpLocks/>
          </p:cNvCxnSpPr>
          <p:nvPr userDrawn="1"/>
        </p:nvCxnSpPr>
        <p:spPr>
          <a:xfrm>
            <a:off x="615696" y="1014306"/>
            <a:ext cx="11576304" cy="0"/>
          </a:xfrm>
          <a:prstGeom prst="line">
            <a:avLst/>
          </a:prstGeom>
          <a:ln>
            <a:solidFill>
              <a:srgbClr val="4336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D4BEAC13-580F-459E-ADBA-69B177D4E4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5564" y="6328998"/>
            <a:ext cx="1407221" cy="39730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9775B59-99EE-46A1-8FDE-1E120349A461}"/>
              </a:ext>
            </a:extLst>
          </p:cNvPr>
          <p:cNvSpPr/>
          <p:nvPr userDrawn="1"/>
        </p:nvSpPr>
        <p:spPr>
          <a:xfrm>
            <a:off x="2" y="1014306"/>
            <a:ext cx="2529554" cy="5182307"/>
          </a:xfrm>
          <a:prstGeom prst="rect">
            <a:avLst/>
          </a:prstGeom>
          <a:solidFill>
            <a:srgbClr val="6F64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9A4763B-8534-4D61-BB39-875003E01457}"/>
              </a:ext>
            </a:extLst>
          </p:cNvPr>
          <p:cNvCxnSpPr>
            <a:cxnSpLocks/>
          </p:cNvCxnSpPr>
          <p:nvPr userDrawn="1"/>
        </p:nvCxnSpPr>
        <p:spPr>
          <a:xfrm>
            <a:off x="1" y="1108613"/>
            <a:ext cx="252955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3">
            <a:extLst>
              <a:ext uri="{FF2B5EF4-FFF2-40B4-BE49-F238E27FC236}">
                <a16:creationId xmlns:a16="http://schemas.microsoft.com/office/drawing/2014/main" id="{55299112-44C7-4BF5-BA80-8B349BE9465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5197" y="270298"/>
            <a:ext cx="10039884" cy="58033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cap="all" baseline="0">
                <a:solidFill>
                  <a:srgbClr val="433635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1D67496-43A7-4EE2-A90E-24DCD713B0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51746" y="1791725"/>
            <a:ext cx="7469722" cy="415161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None/>
              <a:defRPr sz="18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253D6E40-544B-498F-B37D-FAF36278B2B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51746" y="1205751"/>
            <a:ext cx="7461424" cy="4030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cap="all" baseline="0">
                <a:solidFill>
                  <a:srgbClr val="433635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95805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BF623D5-6D81-4580-A544-B976FF628106}"/>
              </a:ext>
            </a:extLst>
          </p:cNvPr>
          <p:cNvSpPr/>
          <p:nvPr userDrawn="1"/>
        </p:nvSpPr>
        <p:spPr>
          <a:xfrm>
            <a:off x="0" y="6196956"/>
            <a:ext cx="11978351" cy="661387"/>
          </a:xfrm>
          <a:prstGeom prst="rect">
            <a:avLst/>
          </a:prstGeom>
          <a:solidFill>
            <a:srgbClr val="877B77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B6CB9143-0054-447D-8ADE-CC10577BA7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090"/>
          <a:stretch/>
        </p:blipFill>
        <p:spPr>
          <a:xfrm>
            <a:off x="10842892" y="4510538"/>
            <a:ext cx="3130015" cy="2954488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02E11F8-6468-4A9A-8AAD-2F7C46C5670B}"/>
              </a:ext>
            </a:extLst>
          </p:cNvPr>
          <p:cNvCxnSpPr>
            <a:cxnSpLocks/>
          </p:cNvCxnSpPr>
          <p:nvPr userDrawn="1"/>
        </p:nvCxnSpPr>
        <p:spPr>
          <a:xfrm>
            <a:off x="615696" y="1014306"/>
            <a:ext cx="11576304" cy="0"/>
          </a:xfrm>
          <a:prstGeom prst="line">
            <a:avLst/>
          </a:prstGeom>
          <a:ln>
            <a:solidFill>
              <a:srgbClr val="4336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D4BEAC13-580F-459E-ADBA-69B177D4E4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5564" y="6328998"/>
            <a:ext cx="1407221" cy="39730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9775B59-99EE-46A1-8FDE-1E120349A461}"/>
              </a:ext>
            </a:extLst>
          </p:cNvPr>
          <p:cNvSpPr/>
          <p:nvPr userDrawn="1"/>
        </p:nvSpPr>
        <p:spPr>
          <a:xfrm>
            <a:off x="2" y="1014306"/>
            <a:ext cx="2529554" cy="5182307"/>
          </a:xfrm>
          <a:prstGeom prst="rect">
            <a:avLst/>
          </a:prstGeom>
          <a:solidFill>
            <a:srgbClr val="6F64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9A4763B-8534-4D61-BB39-875003E01457}"/>
              </a:ext>
            </a:extLst>
          </p:cNvPr>
          <p:cNvCxnSpPr>
            <a:cxnSpLocks/>
          </p:cNvCxnSpPr>
          <p:nvPr userDrawn="1"/>
        </p:nvCxnSpPr>
        <p:spPr>
          <a:xfrm>
            <a:off x="1" y="1108613"/>
            <a:ext cx="252955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3">
            <a:extLst>
              <a:ext uri="{FF2B5EF4-FFF2-40B4-BE49-F238E27FC236}">
                <a16:creationId xmlns:a16="http://schemas.microsoft.com/office/drawing/2014/main" id="{55299112-44C7-4BF5-BA80-8B349BE9465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94652" y="237939"/>
            <a:ext cx="10039884" cy="58033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cap="all" baseline="0">
                <a:solidFill>
                  <a:srgbClr val="433635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068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EEE5F97-F84C-4273-840C-D5CDA1BE4614}"/>
              </a:ext>
            </a:extLst>
          </p:cNvPr>
          <p:cNvSpPr txBox="1">
            <a:spLocks/>
          </p:cNvSpPr>
          <p:nvPr userDrawn="1"/>
        </p:nvSpPr>
        <p:spPr>
          <a:xfrm>
            <a:off x="6913949" y="6337759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800" kern="1200">
                <a:solidFill>
                  <a:srgbClr val="04564A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AC5981-0A2B-4C3E-919C-1D477C2A8A71}" type="slidenum">
              <a:rPr lang="en-US" sz="1200" smtClean="0"/>
              <a:pPr/>
              <a:t>‹#›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67960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4" r:id="rId3"/>
    <p:sldLayoutId id="2147483675" r:id="rId4"/>
    <p:sldLayoutId id="2147483685" r:id="rId5"/>
    <p:sldLayoutId id="2147483686" r:id="rId6"/>
    <p:sldLayoutId id="2147483687" r:id="rId7"/>
    <p:sldLayoutId id="2147483689" r:id="rId8"/>
    <p:sldLayoutId id="2147483688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cescher@tpgrp.co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agalluzzo@tpgrp.com" TargetMode="External"/><Relationship Id="rId4" Type="http://schemas.openxmlformats.org/officeDocument/2006/relationships/hyperlink" Target="mailto:rhalverson@tpgrp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477C154-CCBA-4EDD-8FE7-0C24C15C62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5671" y="2474004"/>
            <a:ext cx="7147308" cy="479425"/>
          </a:xfrm>
        </p:spPr>
        <p:txBody>
          <a:bodyPr/>
          <a:lstStyle/>
          <a:p>
            <a:r>
              <a:rPr lang="en-US" dirty="0">
                <a:solidFill>
                  <a:srgbClr val="453536"/>
                </a:solidFill>
              </a:rPr>
              <a:t>Presenters: Robin Halverson, Case Escher, ALEXA GALLUZZO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5F9D2D-B03B-492C-B691-7F21FD5111B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35670" y="433968"/>
            <a:ext cx="7147309" cy="1573122"/>
          </a:xfrm>
        </p:spPr>
        <p:txBody>
          <a:bodyPr/>
          <a:lstStyle/>
          <a:p>
            <a:r>
              <a:rPr lang="en-US" dirty="0"/>
              <a:t>New approaches to employee wellness programs: Putting a spotlight on prevention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49F05-E20A-4F9A-A8BC-3976498F377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35670" y="2940918"/>
            <a:ext cx="6191250" cy="479425"/>
          </a:xfrm>
        </p:spPr>
        <p:txBody>
          <a:bodyPr/>
          <a:lstStyle/>
          <a:p>
            <a:r>
              <a:rPr lang="en-US" sz="1600" dirty="0">
                <a:solidFill>
                  <a:srgbClr val="453536"/>
                </a:solidFill>
              </a:rPr>
              <a:t>October 15, 2019</a:t>
            </a:r>
          </a:p>
          <a:p>
            <a:endParaRPr lang="en-US" dirty="0"/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52E7E6C-BA8C-41FC-AEF1-85A7CA62B4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70" y="5942535"/>
            <a:ext cx="2673344" cy="54114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500D337-C70D-45FB-A2E6-E2B37D068726}"/>
              </a:ext>
            </a:extLst>
          </p:cNvPr>
          <p:cNvSpPr/>
          <p:nvPr/>
        </p:nvSpPr>
        <p:spPr>
          <a:xfrm>
            <a:off x="9348952" y="6371912"/>
            <a:ext cx="268013" cy="349319"/>
          </a:xfrm>
          <a:prstGeom prst="rect">
            <a:avLst/>
          </a:prstGeom>
          <a:solidFill>
            <a:srgbClr val="C3B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723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B79D865-5210-4549-87E1-BF1CC028ED6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990B64-DC02-4238-B9E2-593BA0C45DB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dirty="0"/>
              <a:t>Introducing Wendy Workhard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The Employer’s Role in Preventive Health Care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Old vs. New Approach to Employee Wellness</a:t>
            </a:r>
          </a:p>
          <a:p>
            <a:pPr lvl="0"/>
            <a:endParaRPr lang="en-US" dirty="0"/>
          </a:p>
          <a:p>
            <a:pPr marL="457200" lvl="0" indent="-45720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568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B79D865-5210-4549-87E1-BF1CC028ED6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Who is Wendy </a:t>
            </a:r>
            <a:r>
              <a:rPr lang="en-US" dirty="0" err="1"/>
              <a:t>Workhard</a:t>
            </a:r>
            <a:r>
              <a:rPr lang="en-US" dirty="0"/>
              <a:t>?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679AEE-C2E1-44E0-9A9D-6765577E525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17838" y="1400075"/>
            <a:ext cx="5478162" cy="396020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Project Manager at Winning Beavers, Inc. (WBI)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Single mom, busy schedule, saving for college for her boys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Balancing advancing in her career with her role as chief caregiver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Values her health benefits package, but uses them primarily for her children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Hasn’t seen a doctor herself in three years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Often feels drained and exhausted</a:t>
            </a:r>
          </a:p>
          <a:p>
            <a:pPr lvl="0" algn="ctr"/>
            <a:r>
              <a:rPr lang="en-US" sz="2000" i="1" dirty="0">
                <a:solidFill>
                  <a:srgbClr val="04564A"/>
                </a:solidFill>
              </a:rPr>
              <a:t> 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6" name="Picture 5" descr="A person posing for the camera&#10;&#10;Description automatically generated">
            <a:extLst>
              <a:ext uri="{FF2B5EF4-FFF2-40B4-BE49-F238E27FC236}">
                <a16:creationId xmlns:a16="http://schemas.microsoft.com/office/drawing/2014/main" id="{75073EB9-FB85-448E-BDAA-95AE585B294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3" t="5082" r="12989"/>
          <a:stretch/>
        </p:blipFill>
        <p:spPr>
          <a:xfrm>
            <a:off x="6982684" y="1151906"/>
            <a:ext cx="2826837" cy="5706094"/>
          </a:xfrm>
          <a:prstGeom prst="rect">
            <a:avLst/>
          </a:prstGeom>
        </p:spPr>
      </p:pic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60570BE4-0B41-4047-A67B-F8C20DD2DED8}"/>
              </a:ext>
            </a:extLst>
          </p:cNvPr>
          <p:cNvSpPr txBox="1">
            <a:spLocks/>
          </p:cNvSpPr>
          <p:nvPr/>
        </p:nvSpPr>
        <p:spPr>
          <a:xfrm>
            <a:off x="617837" y="5638146"/>
            <a:ext cx="6839299" cy="98828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00564A"/>
                </a:solidFill>
              </a:rPr>
              <a:t>Wendy is a fictious character built from real data collected by The Partners Group </a:t>
            </a:r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00564A"/>
                </a:solidFill>
              </a:rPr>
              <a:t>during 8 years of working with clients’ health screening campaigns. </a:t>
            </a:r>
            <a:endParaRPr lang="en-US" sz="1600" dirty="0">
              <a:solidFill>
                <a:srgbClr val="0056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883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D4C4E50-F8AC-43AF-B687-3C7FB9BE59A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800" dirty="0"/>
              <a:t>What Does good preventive care look like for Wendy?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2F0763-ADBE-4D57-979F-9E161AEB6DF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28673" y="1536123"/>
            <a:ext cx="4143348" cy="3888240"/>
          </a:xfrm>
        </p:spPr>
        <p:txBody>
          <a:bodyPr/>
          <a:lstStyle/>
          <a:p>
            <a:endParaRPr lang="en-US" sz="1200" dirty="0"/>
          </a:p>
          <a:p>
            <a:endParaRPr lang="en-US" dirty="0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789F70A6-F0B1-4B68-B8E4-57DD14612193}"/>
              </a:ext>
            </a:extLst>
          </p:cNvPr>
          <p:cNvSpPr txBox="1">
            <a:spLocks/>
          </p:cNvSpPr>
          <p:nvPr/>
        </p:nvSpPr>
        <p:spPr>
          <a:xfrm>
            <a:off x="752983" y="3060420"/>
            <a:ext cx="3755954" cy="2708870"/>
          </a:xfrm>
          <a:prstGeom prst="roundRect">
            <a:avLst/>
          </a:prstGeom>
          <a:solidFill>
            <a:srgbClr val="00564A">
              <a:alpha val="50196"/>
            </a:srgbClr>
          </a:solidFill>
        </p:spPr>
        <p:txBody>
          <a:bodyPr lIns="182880" tIns="182880" rIns="182880" bIns="182880"/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bg1"/>
                </a:solidFill>
              </a:rPr>
              <a:t>Annual preventive exams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bg1"/>
                </a:solidFill>
              </a:rPr>
              <a:t>Cervical cancer screenings every 3 years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bg1"/>
                </a:solidFill>
              </a:rPr>
              <a:t>Breast Cancer screenings, if high risk</a:t>
            </a:r>
            <a:endParaRPr lang="en-US" sz="2000" b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F9A6BF89-D9EA-4C41-A17E-ADCEC67E099B}"/>
              </a:ext>
            </a:extLst>
          </p:cNvPr>
          <p:cNvSpPr txBox="1">
            <a:spLocks/>
          </p:cNvSpPr>
          <p:nvPr/>
        </p:nvSpPr>
        <p:spPr>
          <a:xfrm>
            <a:off x="752983" y="1364104"/>
            <a:ext cx="3755954" cy="132829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/>
              <a:t>Preventive care should be rooted in best practice for Wendy.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5CE8478C-22C8-49A7-AFD7-339F75FDCC15}"/>
              </a:ext>
            </a:extLst>
          </p:cNvPr>
          <p:cNvSpPr txBox="1">
            <a:spLocks/>
          </p:cNvSpPr>
          <p:nvPr/>
        </p:nvSpPr>
        <p:spPr>
          <a:xfrm>
            <a:off x="752983" y="6084320"/>
            <a:ext cx="4143348" cy="3579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*Preventive care is an established, evidence-based best practice </a:t>
            </a:r>
          </a:p>
          <a:p>
            <a:endParaRPr lang="en-US" sz="1200" dirty="0"/>
          </a:p>
          <a:p>
            <a:endParaRPr lang="en-US" dirty="0"/>
          </a:p>
        </p:txBody>
      </p:sp>
      <p:pic>
        <p:nvPicPr>
          <p:cNvPr id="14" name="Graphic 13" descr="Heart with pulse">
            <a:extLst>
              <a:ext uri="{FF2B5EF4-FFF2-40B4-BE49-F238E27FC236}">
                <a16:creationId xmlns:a16="http://schemas.microsoft.com/office/drawing/2014/main" id="{1FF5A2FA-3D7B-4113-85B9-4686B13718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17863" y="1450113"/>
            <a:ext cx="1156274" cy="1156274"/>
          </a:xfrm>
          <a:prstGeom prst="rect">
            <a:avLst/>
          </a:prstGeom>
        </p:spPr>
      </p:pic>
      <p:pic>
        <p:nvPicPr>
          <p:cNvPr id="12" name="Graphic 11" descr="Stethoscope">
            <a:extLst>
              <a:ext uri="{FF2B5EF4-FFF2-40B4-BE49-F238E27FC236}">
                <a16:creationId xmlns:a16="http://schemas.microsoft.com/office/drawing/2014/main" id="{3B7B5400-7151-4204-9A47-A309BD9A01D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723359" y="1607399"/>
            <a:ext cx="841702" cy="841702"/>
          </a:xfrm>
          <a:prstGeom prst="rect">
            <a:avLst/>
          </a:prstGeom>
        </p:spPr>
      </p:pic>
      <p:pic>
        <p:nvPicPr>
          <p:cNvPr id="18" name="Picture 17" descr="A person posing for the camera&#10;&#10;Description automatically generated">
            <a:extLst>
              <a:ext uri="{FF2B5EF4-FFF2-40B4-BE49-F238E27FC236}">
                <a16:creationId xmlns:a16="http://schemas.microsoft.com/office/drawing/2014/main" id="{7179B88D-F9BE-41EA-ADD7-9F1149ACF7CD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3" t="5082" r="12989"/>
          <a:stretch/>
        </p:blipFill>
        <p:spPr>
          <a:xfrm>
            <a:off x="6982684" y="1151906"/>
            <a:ext cx="2826837" cy="5706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820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22AF429-E32D-4FF0-9C84-94574D27C1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7838" y="426379"/>
            <a:ext cx="9563654" cy="580335"/>
          </a:xfrm>
        </p:spPr>
        <p:txBody>
          <a:bodyPr/>
          <a:lstStyle/>
          <a:p>
            <a:pPr lvl="0"/>
            <a:r>
              <a:rPr lang="en-US" sz="2700" dirty="0"/>
              <a:t>Why Should WBI care about </a:t>
            </a:r>
            <a:r>
              <a:rPr lang="en-US" sz="2700" dirty="0" err="1"/>
              <a:t>wendy’s</a:t>
            </a:r>
            <a:r>
              <a:rPr lang="en-US" sz="2700" dirty="0"/>
              <a:t> preventive health?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02C2DE-9F12-49E1-AA72-36A4DDD86A0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17838" y="6021682"/>
            <a:ext cx="8455846" cy="3426247"/>
          </a:xfrm>
        </p:spPr>
        <p:txBody>
          <a:bodyPr/>
          <a:lstStyle/>
          <a:p>
            <a:r>
              <a:rPr lang="en-US" sz="1100" baseline="30000" dirty="0"/>
              <a:t>1</a:t>
            </a:r>
            <a:r>
              <a:rPr lang="en-US" sz="1100" dirty="0"/>
              <a:t>Steve Aldana, “The Best Way to Conduct Biometric Testing and Wellness Screening,” </a:t>
            </a:r>
            <a:r>
              <a:rPr lang="en-US" sz="1100" dirty="0" err="1"/>
              <a:t>WellSteps</a:t>
            </a:r>
            <a:r>
              <a:rPr lang="en-US" sz="1100" dirty="0"/>
              <a:t>:  Effective Employee Wellness Solutions, January 10, 2018.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F78C9A9-1481-4E19-BF66-5FB0A92EC856}"/>
              </a:ext>
            </a:extLst>
          </p:cNvPr>
          <p:cNvSpPr/>
          <p:nvPr/>
        </p:nvSpPr>
        <p:spPr>
          <a:xfrm>
            <a:off x="1392420" y="1459294"/>
            <a:ext cx="69066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i="1" dirty="0">
                <a:latin typeface="+mj-lt"/>
              </a:rPr>
              <a:t>Health matters—</a:t>
            </a:r>
            <a:r>
              <a:rPr lang="en-US" sz="2400" dirty="0">
                <a:latin typeface="+mj-lt"/>
              </a:rPr>
              <a:t>to our employees, to our bottom line, and to the health of our organizations.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D9A6DC-A28B-447F-9432-5FABFC1C914B}"/>
              </a:ext>
            </a:extLst>
          </p:cNvPr>
          <p:cNvSpPr txBox="1">
            <a:spLocks/>
          </p:cNvSpPr>
          <p:nvPr/>
        </p:nvSpPr>
        <p:spPr>
          <a:xfrm>
            <a:off x="783092" y="2669863"/>
            <a:ext cx="3432155" cy="1516434"/>
          </a:xfrm>
          <a:prstGeom prst="flowChartAlternateProcess">
            <a:avLst/>
          </a:prstGeom>
          <a:solidFill>
            <a:srgbClr val="877B77"/>
          </a:solidFill>
        </p:spPr>
        <p:txBody>
          <a:bodyPr lIns="182880" tIns="182880" rIns="182880" bIns="182880"/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>
                <a:solidFill>
                  <a:schemeClr val="bg1"/>
                </a:solidFill>
              </a:rPr>
              <a:t>Should Winning Beavers, Inc. care that Wendy hasn’t been to the doctor in three years?</a:t>
            </a:r>
            <a:endParaRPr lang="en-US" sz="1800" b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CC408E33-D236-4219-A852-1E7615CC3739}"/>
              </a:ext>
            </a:extLst>
          </p:cNvPr>
          <p:cNvSpPr txBox="1">
            <a:spLocks/>
          </p:cNvSpPr>
          <p:nvPr/>
        </p:nvSpPr>
        <p:spPr>
          <a:xfrm>
            <a:off x="5641529" y="2669863"/>
            <a:ext cx="3432155" cy="1516434"/>
          </a:xfrm>
          <a:prstGeom prst="roundRect">
            <a:avLst/>
          </a:prstGeom>
          <a:solidFill>
            <a:srgbClr val="877B77">
              <a:alpha val="50196"/>
            </a:srgbClr>
          </a:solidFill>
        </p:spPr>
        <p:txBody>
          <a:bodyPr lIns="182880" tIns="182880" rIns="182880" bIns="182880"/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1" i="1" dirty="0">
                <a:solidFill>
                  <a:schemeClr val="bg1"/>
                </a:solidFill>
              </a:rPr>
              <a:t>Yes! </a:t>
            </a:r>
            <a:r>
              <a:rPr lang="en-US" sz="1800" dirty="0">
                <a:solidFill>
                  <a:schemeClr val="bg1"/>
                </a:solidFill>
              </a:rPr>
              <a:t>What Wendy doesn’t know </a:t>
            </a:r>
            <a:r>
              <a:rPr lang="en-US" sz="1800" i="1" dirty="0">
                <a:solidFill>
                  <a:schemeClr val="bg1"/>
                </a:solidFill>
              </a:rPr>
              <a:t>can</a:t>
            </a:r>
            <a:r>
              <a:rPr lang="en-US" sz="1800" dirty="0">
                <a:solidFill>
                  <a:schemeClr val="bg1"/>
                </a:solidFill>
              </a:rPr>
              <a:t> hurt her (and her employer).</a:t>
            </a:r>
            <a:endParaRPr lang="en-US" sz="1800" b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0CDBC5A-4B4C-4001-872F-7C20C5CEC957}"/>
              </a:ext>
            </a:extLst>
          </p:cNvPr>
          <p:cNvSpPr/>
          <p:nvPr/>
        </p:nvSpPr>
        <p:spPr>
          <a:xfrm>
            <a:off x="943237" y="4688491"/>
            <a:ext cx="81304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+mj-lt"/>
              </a:rPr>
              <a:t>“Most adults in the United States have at least one elevated health risk and around half of them don’t know it.”</a:t>
            </a:r>
            <a:r>
              <a:rPr lang="en-US" sz="2400" baseline="30000" dirty="0">
                <a:latin typeface="+mj-lt"/>
              </a:rPr>
              <a:t>1</a:t>
            </a:r>
            <a:endParaRPr lang="en-US" sz="2400" dirty="0">
              <a:latin typeface="+mj-lt"/>
            </a:endParaRPr>
          </a:p>
        </p:txBody>
      </p:sp>
      <p:pic>
        <p:nvPicPr>
          <p:cNvPr id="9" name="Graphic 8" descr="Circle with left arrow">
            <a:extLst>
              <a:ext uri="{FF2B5EF4-FFF2-40B4-BE49-F238E27FC236}">
                <a16:creationId xmlns:a16="http://schemas.microsoft.com/office/drawing/2014/main" id="{DAA44D9B-5DE9-4104-AEDA-84C1E608E3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34535" y="3034227"/>
            <a:ext cx="787705" cy="787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29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672BEB5-27FA-476E-B379-6DD4977905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7838" y="160930"/>
            <a:ext cx="9292779" cy="580335"/>
          </a:xfrm>
        </p:spPr>
        <p:txBody>
          <a:bodyPr/>
          <a:lstStyle/>
          <a:p>
            <a:r>
              <a:rPr lang="en-US" sz="2800" dirty="0"/>
              <a:t>How can WBI improve Wendy’s likelihood to seek preventive health care?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2B7CDD-E45F-4216-A2A0-DEBA165A579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17838" y="1400075"/>
            <a:ext cx="8668052" cy="5063787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spcAft>
                <a:spcPts val="300"/>
              </a:spcAft>
              <a:buFont typeface="+mj-lt"/>
              <a:buAutoNum type="arabicPeriod"/>
            </a:pPr>
            <a:r>
              <a:rPr lang="en-US" sz="1800" b="1" dirty="0"/>
              <a:t>Make it easy.  </a:t>
            </a:r>
          </a:p>
          <a:p>
            <a:pPr marL="1143000" lvl="1" indent="-457200">
              <a:lnSpc>
                <a:spcPct val="100000"/>
              </a:lnSpc>
              <a:spcAft>
                <a:spcPts val="300"/>
              </a:spcAft>
            </a:pPr>
            <a:r>
              <a:rPr lang="en-US" sz="1800" dirty="0">
                <a:latin typeface="+mj-lt"/>
              </a:rPr>
              <a:t>On-site biometric screenings were easy and convenient for Wendy.</a:t>
            </a:r>
          </a:p>
          <a:p>
            <a:pPr marL="457200" indent="-457200">
              <a:lnSpc>
                <a:spcPct val="100000"/>
              </a:lnSpc>
              <a:spcAft>
                <a:spcPts val="300"/>
              </a:spcAft>
              <a:buFont typeface="+mj-lt"/>
              <a:buAutoNum type="arabicPeriod"/>
            </a:pPr>
            <a:r>
              <a:rPr lang="en-US" sz="1800" b="1" dirty="0"/>
              <a:t>Make it personalized and relevant. </a:t>
            </a:r>
          </a:p>
          <a:p>
            <a:pPr marL="1143000" lvl="1" indent="-457200">
              <a:lnSpc>
                <a:spcPct val="100000"/>
              </a:lnSpc>
              <a:spcAft>
                <a:spcPts val="300"/>
              </a:spcAft>
            </a:pPr>
            <a:r>
              <a:rPr lang="en-US" sz="1800" dirty="0">
                <a:latin typeface="+mj-lt"/>
              </a:rPr>
              <a:t>Wendy’s screening data was used for specific and relevant calls to action so she could get the right care at the right time.  </a:t>
            </a:r>
          </a:p>
          <a:p>
            <a:pPr marL="1143000" lvl="1" indent="-457200">
              <a:lnSpc>
                <a:spcPct val="100000"/>
              </a:lnSpc>
              <a:spcAft>
                <a:spcPts val="300"/>
              </a:spcAft>
            </a:pPr>
            <a:r>
              <a:rPr lang="en-US" sz="1800" dirty="0">
                <a:latin typeface="+mj-lt"/>
              </a:rPr>
              <a:t>Wendy received a post-screening letter advising her to consult with her physician.</a:t>
            </a:r>
          </a:p>
          <a:p>
            <a:pPr marL="457200" indent="-457200">
              <a:lnSpc>
                <a:spcPct val="100000"/>
              </a:lnSpc>
              <a:spcAft>
                <a:spcPts val="300"/>
              </a:spcAft>
              <a:buFont typeface="+mj-lt"/>
              <a:buAutoNum type="arabicPeriod"/>
            </a:pPr>
            <a:r>
              <a:rPr lang="en-US" sz="1800" b="1" dirty="0"/>
              <a:t>Make it rewarding. </a:t>
            </a:r>
          </a:p>
          <a:p>
            <a:pPr marL="1143000" lvl="1" indent="-457200">
              <a:lnSpc>
                <a:spcPct val="100000"/>
              </a:lnSpc>
              <a:spcAft>
                <a:spcPts val="300"/>
              </a:spcAft>
            </a:pPr>
            <a:r>
              <a:rPr lang="en-US" sz="1800" dirty="0">
                <a:latin typeface="+mj-lt"/>
              </a:rPr>
              <a:t>WBI provided an incentive for engaging in the program.</a:t>
            </a:r>
          </a:p>
          <a:p>
            <a:pPr marL="457200" indent="-457200">
              <a:lnSpc>
                <a:spcPct val="100000"/>
              </a:lnSpc>
              <a:spcAft>
                <a:spcPts val="300"/>
              </a:spcAft>
              <a:buFont typeface="+mj-lt"/>
              <a:buAutoNum type="arabicPeriod"/>
            </a:pPr>
            <a:r>
              <a:rPr lang="en-US" sz="1800" b="1" dirty="0"/>
              <a:t>Make it a benefit designed with the employee in mind.  </a:t>
            </a:r>
          </a:p>
          <a:p>
            <a:pPr marL="1143000" lvl="1" indent="-457200">
              <a:lnSpc>
                <a:spcPct val="100000"/>
              </a:lnSpc>
              <a:spcAft>
                <a:spcPts val="300"/>
              </a:spcAft>
            </a:pPr>
            <a:r>
              <a:rPr lang="en-US" sz="1800" dirty="0">
                <a:latin typeface="+mj-lt"/>
              </a:rPr>
              <a:t>Incentives yield results (benefit-integrated, points programs).</a:t>
            </a:r>
          </a:p>
          <a:p>
            <a:pPr marL="1143000" lvl="1" indent="-457200">
              <a:lnSpc>
                <a:spcPct val="100000"/>
              </a:lnSpc>
              <a:spcAft>
                <a:spcPts val="300"/>
              </a:spcAft>
            </a:pPr>
            <a:r>
              <a:rPr lang="en-US" sz="1800" dirty="0">
                <a:latin typeface="+mj-lt"/>
              </a:rPr>
              <a:t>Give Wendy a reason to follow through.</a:t>
            </a:r>
          </a:p>
          <a:p>
            <a:pPr marL="1143000" lvl="1" indent="-457200">
              <a:lnSpc>
                <a:spcPct val="100000"/>
              </a:lnSpc>
              <a:spcAft>
                <a:spcPts val="300"/>
              </a:spcAft>
            </a:pPr>
            <a:r>
              <a:rPr lang="en-US" sz="1800" dirty="0">
                <a:latin typeface="+mj-lt"/>
              </a:rPr>
              <a:t>Wendy followed up with her own PCP and engaged in a care plan that helped her manage her new diagnosis, create a new treatment plan, improve her health and energy.</a:t>
            </a:r>
          </a:p>
        </p:txBody>
      </p:sp>
    </p:spTree>
    <p:extLst>
      <p:ext uri="{BB962C8B-B14F-4D97-AF65-F5344CB8AC3E}">
        <p14:creationId xmlns:p14="http://schemas.microsoft.com/office/powerpoint/2010/main" val="327380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7B16E39-5F84-4814-AC2F-5589977C07A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7838" y="426378"/>
            <a:ext cx="9292779" cy="580335"/>
          </a:xfrm>
        </p:spPr>
        <p:txBody>
          <a:bodyPr/>
          <a:lstStyle/>
          <a:p>
            <a:pPr lvl="0"/>
            <a:r>
              <a:rPr lang="en-US" sz="2800" dirty="0"/>
              <a:t>What is WBI’s role in Wendy’s preventive health?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10F5E2-232C-4214-A8EF-04793903B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17839" y="1400075"/>
            <a:ext cx="4032990" cy="4148103"/>
          </a:xfrm>
        </p:spPr>
        <p:txBody>
          <a:bodyPr/>
          <a:lstStyle/>
          <a:p>
            <a:pPr lvl="0"/>
            <a:r>
              <a:rPr lang="en-US" i="1" dirty="0"/>
              <a:t>Preventive Care:  A Win-Win for Employers and Employees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Employers are key influencers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Employers bear most costs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Provide resources, make choices easy and convenient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Provide the vehicle (and funding) for Wendy to get the care she needs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Connect Wendy with health and community partners</a:t>
            </a:r>
          </a:p>
          <a:p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F7A321A-A80D-415B-9756-1B0680F9522B}"/>
              </a:ext>
            </a:extLst>
          </p:cNvPr>
          <p:cNvSpPr txBox="1">
            <a:spLocks/>
          </p:cNvSpPr>
          <p:nvPr/>
        </p:nvSpPr>
        <p:spPr>
          <a:xfrm>
            <a:off x="6342994" y="2019362"/>
            <a:ext cx="3226676" cy="378652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endParaRPr lang="en-US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AB1137A6-A5C0-4EDD-84D7-FC535D741063}"/>
              </a:ext>
            </a:extLst>
          </p:cNvPr>
          <p:cNvSpPr txBox="1">
            <a:spLocks/>
          </p:cNvSpPr>
          <p:nvPr/>
        </p:nvSpPr>
        <p:spPr>
          <a:xfrm>
            <a:off x="5236536" y="1452997"/>
            <a:ext cx="3727374" cy="4042258"/>
          </a:xfrm>
          <a:prstGeom prst="roundRect">
            <a:avLst/>
          </a:prstGeom>
          <a:solidFill>
            <a:srgbClr val="00564A">
              <a:alpha val="50196"/>
            </a:srgbClr>
          </a:solidFill>
        </p:spPr>
        <p:txBody>
          <a:bodyPr lIns="182880" tIns="182880" rIns="182880" bIns="182880"/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i="1" dirty="0">
                <a:solidFill>
                  <a:schemeClr val="bg1"/>
                </a:solidFill>
              </a:rPr>
              <a:t>How many Wendy </a:t>
            </a:r>
            <a:r>
              <a:rPr lang="en-US" sz="2000" i="1" dirty="0" err="1">
                <a:solidFill>
                  <a:schemeClr val="bg1"/>
                </a:solidFill>
              </a:rPr>
              <a:t>Workhard’s</a:t>
            </a:r>
            <a:r>
              <a:rPr lang="en-US" sz="2000" i="1" dirty="0">
                <a:solidFill>
                  <a:schemeClr val="bg1"/>
                </a:solidFill>
              </a:rPr>
              <a:t> have participated in an employer-sponsored screening and learned they have high blood pressure, high cholesterol, and/or diabetes and began treatment as a result of their screening?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771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B79D865-5210-4549-87E1-BF1CC028ED6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 new approach to employee wellness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47AC151-59F1-439A-8EEC-2C6DE31138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038723"/>
              </p:ext>
            </p:extLst>
          </p:nvPr>
        </p:nvGraphicFramePr>
        <p:xfrm>
          <a:off x="924653" y="1801846"/>
          <a:ext cx="8128000" cy="3780599"/>
        </p:xfrm>
        <a:graphic>
          <a:graphicData uri="http://schemas.openxmlformats.org/drawingml/2006/table">
            <a:tbl>
              <a:tblPr firstRow="1" bandRow="1">
                <a:solidFill>
                  <a:srgbClr val="FFFFFF">
                    <a:alpha val="50196"/>
                  </a:srgbClr>
                </a:solidFill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99487445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930534566"/>
                    </a:ext>
                  </a:extLst>
                </a:gridCol>
              </a:tblGrid>
              <a:tr h="66565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OLD APPROACH</a:t>
                      </a:r>
                    </a:p>
                  </a:txBody>
                  <a:tcPr anchor="ctr">
                    <a:solidFill>
                      <a:srgbClr val="04564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NEW APPROACH</a:t>
                      </a:r>
                    </a:p>
                  </a:txBody>
                  <a:tcPr anchor="ctr">
                    <a:solidFill>
                      <a:srgbClr val="04564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98833"/>
                  </a:ext>
                </a:extLst>
              </a:tr>
              <a:tr h="62298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+mj-lt"/>
                        </a:rPr>
                        <a:t>One Size Fits Most</a:t>
                      </a:r>
                    </a:p>
                  </a:txBody>
                  <a:tcPr anchor="ctr">
                    <a:solidFill>
                      <a:srgbClr val="00564A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+mj-lt"/>
                        </a:rPr>
                        <a:t>Targeted, Quantified, Personalized</a:t>
                      </a:r>
                    </a:p>
                  </a:txBody>
                  <a:tcPr anchor="ctr">
                    <a:solidFill>
                      <a:srgbClr val="00564A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530513"/>
                  </a:ext>
                </a:extLst>
              </a:tr>
              <a:tr h="62298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+mj-lt"/>
                        </a:rPr>
                        <a:t>Health Education</a:t>
                      </a:r>
                    </a:p>
                  </a:txBody>
                  <a:tcPr anchor="ctr">
                    <a:solidFill>
                      <a:srgbClr val="00564A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+mj-lt"/>
                        </a:rPr>
                        <a:t>Health Engagement &amp; Prevention</a:t>
                      </a:r>
                    </a:p>
                  </a:txBody>
                  <a:tcPr anchor="ctr">
                    <a:solidFill>
                      <a:srgbClr val="00564A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190941"/>
                  </a:ext>
                </a:extLst>
              </a:tr>
              <a:tr h="62298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+mj-lt"/>
                        </a:rPr>
                        <a:t>One-Time Communication</a:t>
                      </a:r>
                    </a:p>
                  </a:txBody>
                  <a:tcPr anchor="ctr">
                    <a:solidFill>
                      <a:srgbClr val="00564A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+mj-lt"/>
                        </a:rPr>
                        <a:t>Multi-Channel Communication</a:t>
                      </a:r>
                    </a:p>
                  </a:txBody>
                  <a:tcPr anchor="ctr">
                    <a:solidFill>
                      <a:srgbClr val="00564A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257031"/>
                  </a:ext>
                </a:extLst>
              </a:tr>
              <a:tr h="62298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+mj-lt"/>
                        </a:rPr>
                        <a:t>Physical Wellness Focus</a:t>
                      </a:r>
                    </a:p>
                  </a:txBody>
                  <a:tcPr anchor="ctr">
                    <a:solidFill>
                      <a:srgbClr val="00564A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+mj-lt"/>
                        </a:rPr>
                        <a:t>Multi-Dimensional Well-Being Program</a:t>
                      </a:r>
                    </a:p>
                  </a:txBody>
                  <a:tcPr anchor="ctr">
                    <a:solidFill>
                      <a:srgbClr val="00564A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093881"/>
                  </a:ext>
                </a:extLst>
              </a:tr>
              <a:tr h="62298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+mj-lt"/>
                        </a:rPr>
                        <a:t>Checkmark on an HR Manager’s List</a:t>
                      </a:r>
                    </a:p>
                  </a:txBody>
                  <a:tcPr anchor="ctr">
                    <a:solidFill>
                      <a:srgbClr val="7FAAA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+mj-lt"/>
                        </a:rPr>
                        <a:t>Corporate Culture of Health and Wellness</a:t>
                      </a:r>
                    </a:p>
                  </a:txBody>
                  <a:tcPr anchor="ctr">
                    <a:solidFill>
                      <a:srgbClr val="7FAA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133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756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FF38AFC-CAEA-43A6-84B4-4772EA82D1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Our </a:t>
            </a:r>
            <a:r>
              <a:rPr lang="en-US"/>
              <a:t>contact information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17ACB0-9794-49E5-A316-012AE82738F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Contact The Partners Group.  </a:t>
            </a:r>
          </a:p>
          <a:p>
            <a:r>
              <a:rPr lang="en-US" dirty="0"/>
              <a:t>Case Escher, Managing Director, Analytics</a:t>
            </a:r>
          </a:p>
          <a:p>
            <a:r>
              <a:rPr lang="en-US" dirty="0">
                <a:hlinkClick r:id="rId3"/>
              </a:rPr>
              <a:t>cescher@tpgrp.com</a:t>
            </a:r>
            <a:endParaRPr lang="en-US" dirty="0"/>
          </a:p>
          <a:p>
            <a:r>
              <a:rPr lang="en-US" dirty="0"/>
              <a:t>Robin Halverson, Senior Account Manager</a:t>
            </a:r>
          </a:p>
          <a:p>
            <a:r>
              <a:rPr lang="en-US" dirty="0">
                <a:hlinkClick r:id="rId4"/>
              </a:rPr>
              <a:t>rhalverson@tpgrp.com</a:t>
            </a:r>
            <a:endParaRPr lang="en-US" dirty="0"/>
          </a:p>
          <a:p>
            <a:r>
              <a:rPr lang="en-US" dirty="0"/>
              <a:t>Alexa Galluzzo, </a:t>
            </a:r>
            <a:r>
              <a:rPr lang="en-US"/>
              <a:t>Managing Consultant, </a:t>
            </a:r>
            <a:r>
              <a:rPr lang="en-US" dirty="0"/>
              <a:t>Health &amp; Productivity</a:t>
            </a:r>
          </a:p>
          <a:p>
            <a:r>
              <a:rPr lang="en-US" dirty="0">
                <a:hlinkClick r:id="rId5"/>
              </a:rPr>
              <a:t>agalluzzo@tpgrp.com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779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6710</TotalTime>
  <Words>631</Words>
  <Application>Microsoft Office PowerPoint</Application>
  <PresentationFormat>Widescreen</PresentationFormat>
  <Paragraphs>81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Dixon</dc:creator>
  <cp:lastModifiedBy>Alexa Galluzzo</cp:lastModifiedBy>
  <cp:revision>97</cp:revision>
  <dcterms:created xsi:type="dcterms:W3CDTF">2019-08-27T18:58:32Z</dcterms:created>
  <dcterms:modified xsi:type="dcterms:W3CDTF">2019-10-18T17:37:08Z</dcterms:modified>
</cp:coreProperties>
</file>