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5" r:id="rId2"/>
    <p:sldMasterId id="2147483660" r:id="rId3"/>
    <p:sldMasterId id="2147483664" r:id="rId4"/>
    <p:sldMasterId id="2147483669" r:id="rId5"/>
    <p:sldMasterId id="2147483688" r:id="rId6"/>
  </p:sldMasterIdLst>
  <p:notesMasterIdLst>
    <p:notesMasterId r:id="rId57"/>
  </p:notesMasterIdLst>
  <p:handoutMasterIdLst>
    <p:handoutMasterId r:id="rId58"/>
  </p:handoutMasterIdLst>
  <p:sldIdLst>
    <p:sldId id="372" r:id="rId7"/>
    <p:sldId id="322" r:id="rId8"/>
    <p:sldId id="319" r:id="rId9"/>
    <p:sldId id="373" r:id="rId10"/>
    <p:sldId id="411" r:id="rId11"/>
    <p:sldId id="405" r:id="rId12"/>
    <p:sldId id="354" r:id="rId13"/>
    <p:sldId id="441" r:id="rId14"/>
    <p:sldId id="355" r:id="rId15"/>
    <p:sldId id="412" r:id="rId16"/>
    <p:sldId id="442" r:id="rId17"/>
    <p:sldId id="444" r:id="rId18"/>
    <p:sldId id="413" r:id="rId19"/>
    <p:sldId id="415" r:id="rId20"/>
    <p:sldId id="440" r:id="rId21"/>
    <p:sldId id="402" r:id="rId22"/>
    <p:sldId id="445" r:id="rId23"/>
    <p:sldId id="403" r:id="rId24"/>
    <p:sldId id="356" r:id="rId25"/>
    <p:sldId id="357"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49" r:id="rId41"/>
    <p:sldId id="439" r:id="rId42"/>
    <p:sldId id="430" r:id="rId43"/>
    <p:sldId id="448" r:id="rId44"/>
    <p:sldId id="431" r:id="rId45"/>
    <p:sldId id="436" r:id="rId46"/>
    <p:sldId id="432" r:id="rId47"/>
    <p:sldId id="433" r:id="rId48"/>
    <p:sldId id="446" r:id="rId49"/>
    <p:sldId id="437" r:id="rId50"/>
    <p:sldId id="450" r:id="rId51"/>
    <p:sldId id="434" r:id="rId52"/>
    <p:sldId id="447" r:id="rId53"/>
    <p:sldId id="435" r:id="rId54"/>
    <p:sldId id="408" r:id="rId55"/>
    <p:sldId id="321" r:id="rId5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57">
          <p15:clr>
            <a:srgbClr val="A4A3A4"/>
          </p15:clr>
        </p15:guide>
        <p15:guide id="4"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ni"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p:cViewPr varScale="1">
        <p:scale>
          <a:sx n="82" d="100"/>
          <a:sy n="82" d="100"/>
        </p:scale>
        <p:origin x="1464" y="91"/>
      </p:cViewPr>
      <p:guideLst>
        <p:guide orient="horz" pos="2160"/>
        <p:guide pos="2880"/>
      </p:guideLst>
    </p:cSldViewPr>
  </p:slideViewPr>
  <p:notesTextViewPr>
    <p:cViewPr>
      <p:scale>
        <a:sx n="1" d="1"/>
        <a:sy n="1" d="1"/>
      </p:scale>
      <p:origin x="0" y="0"/>
    </p:cViewPr>
  </p:notesTextViewPr>
  <p:sorterViewPr>
    <p:cViewPr varScale="1">
      <p:scale>
        <a:sx n="1" d="1"/>
        <a:sy n="1" d="1"/>
      </p:scale>
      <p:origin x="0" y="-13920"/>
    </p:cViewPr>
  </p:sorterViewPr>
  <p:notesViewPr>
    <p:cSldViewPr>
      <p:cViewPr varScale="1">
        <p:scale>
          <a:sx n="80" d="100"/>
          <a:sy n="80" d="100"/>
        </p:scale>
        <p:origin x="-1974" y="-78"/>
      </p:cViewPr>
      <p:guideLst>
        <p:guide orient="horz" pos="2880"/>
        <p:guide pos="2160"/>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05B53E8C-3D44-44DB-9A02-5CF485AD9815}" type="datetimeFigureOut">
              <a:rPr lang="en-US" smtClean="0"/>
              <a:t>7/1/2016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8799D4C-E5C0-4612-9F96-CC5D2E2ACCA9}" type="slidenum">
              <a:rPr lang="en-US" smtClean="0"/>
              <a:t>‹#›</a:t>
            </a:fld>
            <a:endParaRPr lang="en-US"/>
          </a:p>
        </p:txBody>
      </p:sp>
    </p:spTree>
    <p:extLst>
      <p:ext uri="{BB962C8B-B14F-4D97-AF65-F5344CB8AC3E}">
        <p14:creationId xmlns:p14="http://schemas.microsoft.com/office/powerpoint/2010/main" val="2987905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899667CD-2873-4EB5-B213-EA9A86145616}" type="datetimeFigureOut">
              <a:rPr lang="en-US" smtClean="0"/>
              <a:t>7/1/2016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2DFA8543-4EC5-4B6B-B004-55C220035429}" type="slidenum">
              <a:rPr lang="en-US" smtClean="0"/>
              <a:t>‹#›</a:t>
            </a:fld>
            <a:endParaRPr lang="en-US"/>
          </a:p>
        </p:txBody>
      </p:sp>
    </p:spTree>
    <p:extLst>
      <p:ext uri="{BB962C8B-B14F-4D97-AF65-F5344CB8AC3E}">
        <p14:creationId xmlns:p14="http://schemas.microsoft.com/office/powerpoint/2010/main" val="381930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FA8543-4EC5-4B6B-B004-55C220035429}" type="slidenum">
              <a:rPr lang="en-US" smtClean="0"/>
              <a:t>1</a:t>
            </a:fld>
            <a:endParaRPr lang="en-US"/>
          </a:p>
        </p:txBody>
      </p:sp>
    </p:spTree>
    <p:extLst>
      <p:ext uri="{BB962C8B-B14F-4D97-AF65-F5344CB8AC3E}">
        <p14:creationId xmlns:p14="http://schemas.microsoft.com/office/powerpoint/2010/main" val="619322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FA8543-4EC5-4B6B-B004-55C220035429}" type="slidenum">
              <a:rPr lang="en-US" smtClean="0"/>
              <a:t>14</a:t>
            </a:fld>
            <a:endParaRPr lang="en-US"/>
          </a:p>
        </p:txBody>
      </p:sp>
    </p:spTree>
    <p:extLst>
      <p:ext uri="{BB962C8B-B14F-4D97-AF65-F5344CB8AC3E}">
        <p14:creationId xmlns:p14="http://schemas.microsoft.com/office/powerpoint/2010/main" val="3856656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dirty="0"/>
              <a:t>Again from the framework document</a:t>
            </a:r>
          </a:p>
          <a:p>
            <a:endParaRPr lang="en-US" dirty="0"/>
          </a:p>
          <a:p>
            <a:r>
              <a:rPr lang="en-US" dirty="0"/>
              <a:t>7 types of processes, each of</a:t>
            </a:r>
            <a:r>
              <a:rPr lang="en-US" baseline="0" dirty="0"/>
              <a:t> them are needed for successful implementation</a:t>
            </a:r>
          </a:p>
          <a:p>
            <a:endParaRPr lang="en-US" baseline="0" dirty="0"/>
          </a:p>
          <a:p>
            <a:r>
              <a:rPr lang="en-US" baseline="0" dirty="0"/>
              <a:t>Planning when appropriate – community </a:t>
            </a:r>
            <a:r>
              <a:rPr lang="en-US" baseline="0" dirty="0" err="1"/>
              <a:t>egagement</a:t>
            </a:r>
            <a:r>
              <a:rPr lang="en-US" baseline="0" dirty="0"/>
              <a:t> </a:t>
            </a:r>
          </a:p>
          <a:p>
            <a:endParaRPr lang="en-US" baseline="0" dirty="0"/>
          </a:p>
          <a:p>
            <a:r>
              <a:rPr lang="en-US" baseline="0" dirty="0"/>
              <a:t>Budget – important to have alignment that support our SP priorities</a:t>
            </a:r>
          </a:p>
          <a:p>
            <a:endParaRPr lang="en-US" baseline="0" dirty="0"/>
          </a:p>
          <a:p>
            <a:r>
              <a:rPr lang="en-US" baseline="0" dirty="0"/>
              <a:t>Measure – explicit and … to effectively evaluate performance</a:t>
            </a:r>
          </a:p>
          <a:p>
            <a:endParaRPr lang="en-US" baseline="0" dirty="0"/>
          </a:p>
          <a:p>
            <a:r>
              <a:rPr lang="en-US" baseline="0" dirty="0"/>
              <a:t>Accountability – have you articulated the roles and responsibilities at each level</a:t>
            </a:r>
          </a:p>
          <a:p>
            <a:endParaRPr lang="en-US" baseline="0" dirty="0"/>
          </a:p>
          <a:p>
            <a:r>
              <a:rPr lang="en-US" baseline="0" dirty="0"/>
              <a:t>Mechanisms part of measurement process  These can include different types of applications software, dashboards, etc.</a:t>
            </a:r>
          </a:p>
          <a:p>
            <a:endParaRPr lang="en-US" baseline="0" dirty="0"/>
          </a:p>
          <a:p>
            <a:r>
              <a:rPr lang="en-US" baseline="0" dirty="0"/>
              <a:t>Finally, critically important, need to analyze , make conclusions, are we meeting our targets, do we still need to have as strategic if meeting, and finally reporting to those people who can take action</a:t>
            </a:r>
            <a:endParaRPr lang="en-US" dirty="0"/>
          </a:p>
        </p:txBody>
      </p:sp>
      <p:sp>
        <p:nvSpPr>
          <p:cNvPr id="4" name="Footer Placeholder 3"/>
          <p:cNvSpPr>
            <a:spLocks noGrp="1"/>
          </p:cNvSpPr>
          <p:nvPr>
            <p:ph type="ftr" sz="quarter" idx="10"/>
          </p:nvPr>
        </p:nvSpPr>
        <p:spPr/>
        <p:txBody>
          <a:bodyPr/>
          <a:lstStyle/>
          <a:p>
            <a:r>
              <a:rPr lang="en-US"/>
              <a:t>Public Health Performance Management Centers for Excellence</a:t>
            </a:r>
            <a:endParaRPr lang="en-US" dirty="0"/>
          </a:p>
        </p:txBody>
      </p:sp>
      <p:sp>
        <p:nvSpPr>
          <p:cNvPr id="5" name="Slide Number Placeholder 4"/>
          <p:cNvSpPr>
            <a:spLocks noGrp="1"/>
          </p:cNvSpPr>
          <p:nvPr>
            <p:ph type="sldNum" sz="quarter" idx="11"/>
          </p:nvPr>
        </p:nvSpPr>
        <p:spPr/>
        <p:txBody>
          <a:bodyPr/>
          <a:lstStyle/>
          <a:p>
            <a:fld id="{52FA9089-A9A6-47C4-AC5C-2FCE4EC1196C}" type="slidenum">
              <a:rPr lang="en-US" smtClean="0"/>
              <a:pPr/>
              <a:t>16</a:t>
            </a:fld>
            <a:endParaRPr lang="en-US"/>
          </a:p>
        </p:txBody>
      </p:sp>
    </p:spTree>
    <p:extLst>
      <p:ext uri="{BB962C8B-B14F-4D97-AF65-F5344CB8AC3E}">
        <p14:creationId xmlns:p14="http://schemas.microsoft.com/office/powerpoint/2010/main" val="41129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PM work within the agency will help prioritize ..</a:t>
            </a:r>
          </a:p>
          <a:p>
            <a:endParaRPr lang="en-US" dirty="0"/>
          </a:p>
          <a:p>
            <a:r>
              <a:rPr lang="en-US" dirty="0"/>
              <a:t>Help demonstrate results so we can go to elected officials, community partners, etc.</a:t>
            </a:r>
            <a:r>
              <a:rPr lang="en-US" baseline="0" dirty="0"/>
              <a:t> so we can describe all the public health programs and activities, so we can get support …..</a:t>
            </a:r>
            <a:endParaRPr lang="en-US" dirty="0"/>
          </a:p>
        </p:txBody>
      </p:sp>
      <p:sp>
        <p:nvSpPr>
          <p:cNvPr id="4" name="Footer Placeholder 3"/>
          <p:cNvSpPr>
            <a:spLocks noGrp="1"/>
          </p:cNvSpPr>
          <p:nvPr>
            <p:ph type="ftr" sz="quarter" idx="10"/>
          </p:nvPr>
        </p:nvSpPr>
        <p:spPr/>
        <p:txBody>
          <a:bodyPr/>
          <a:lstStyle/>
          <a:p>
            <a:r>
              <a:rPr lang="en-US"/>
              <a:t>Public Health Performance Management Centers for Excellence</a:t>
            </a:r>
            <a:endParaRPr lang="en-US" dirty="0"/>
          </a:p>
        </p:txBody>
      </p:sp>
      <p:sp>
        <p:nvSpPr>
          <p:cNvPr id="5" name="Slide Number Placeholder 4"/>
          <p:cNvSpPr>
            <a:spLocks noGrp="1"/>
          </p:cNvSpPr>
          <p:nvPr>
            <p:ph type="sldNum" sz="quarter" idx="11"/>
          </p:nvPr>
        </p:nvSpPr>
        <p:spPr/>
        <p:txBody>
          <a:bodyPr/>
          <a:lstStyle/>
          <a:p>
            <a:fld id="{52FA9089-A9A6-47C4-AC5C-2FCE4EC1196C}" type="slidenum">
              <a:rPr lang="en-US" smtClean="0"/>
              <a:pPr/>
              <a:t>18</a:t>
            </a:fld>
            <a:endParaRPr lang="en-US"/>
          </a:p>
        </p:txBody>
      </p:sp>
    </p:spTree>
    <p:extLst>
      <p:ext uri="{BB962C8B-B14F-4D97-AF65-F5344CB8AC3E}">
        <p14:creationId xmlns:p14="http://schemas.microsoft.com/office/powerpoint/2010/main" val="1144944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C0A6A-E26B-4728-B490-14C08730F1FB}" type="slidenum">
              <a:rPr lang="en-US" smtClean="0"/>
              <a:t>20</a:t>
            </a:fld>
            <a:endParaRPr lang="en-US"/>
          </a:p>
        </p:txBody>
      </p:sp>
    </p:spTree>
    <p:extLst>
      <p:ext uri="{BB962C8B-B14F-4D97-AF65-F5344CB8AC3E}">
        <p14:creationId xmlns:p14="http://schemas.microsoft.com/office/powerpoint/2010/main" val="93987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363663" y="704850"/>
            <a:ext cx="46926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0712F9-DB7E-4085-8941-F0DF4EFC9C92}" type="slidenum">
              <a:rPr lang="en-US" smtClean="0">
                <a:solidFill>
                  <a:prstClr val="black"/>
                </a:solidFill>
                <a:latin typeface="Times" pitchFamily="18" charset="0"/>
              </a:rPr>
              <a:pPr>
                <a:defRPr/>
              </a:pPr>
              <a:t>40</a:t>
            </a:fld>
            <a:endParaRPr lang="en-US" dirty="0">
              <a:solidFill>
                <a:prstClr val="black"/>
              </a:solidFill>
              <a:latin typeface="Times" pitchFamily="18" charset="0"/>
            </a:endParaRPr>
          </a:p>
        </p:txBody>
      </p:sp>
    </p:spTree>
    <p:extLst>
      <p:ext uri="{BB962C8B-B14F-4D97-AF65-F5344CB8AC3E}">
        <p14:creationId xmlns:p14="http://schemas.microsoft.com/office/powerpoint/2010/main" val="131702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lgn="just">
              <a:defRPr/>
            </a:pPr>
            <a:endParaRPr lang="en-US" dirty="0"/>
          </a:p>
          <a:p>
            <a:pPr marL="237784" indent="-237784" algn="just">
              <a:buFont typeface="Arial" pitchFamily="34" charset="0"/>
              <a:buChar char="•"/>
              <a:defRPr/>
            </a:pPr>
            <a:endParaRPr lang="en-US" dirty="0"/>
          </a:p>
          <a:p>
            <a:pPr marL="237784" indent="-237784">
              <a:defRPr/>
            </a:pPr>
            <a:endParaRPr lang="en-US" dirty="0"/>
          </a:p>
          <a:p>
            <a:pPr marL="237784" indent="-237784">
              <a:defRPr/>
            </a:pPr>
            <a:endParaRPr lang="en-US" dirty="0"/>
          </a:p>
          <a:p>
            <a:pPr>
              <a:defRPr/>
            </a:pPr>
            <a:endParaRPr lang="en-US" dirty="0"/>
          </a:p>
          <a:p>
            <a:pPr>
              <a:defRPr/>
            </a:pPr>
            <a:endParaRPr lang="en-US" dirty="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C656996-75FC-4D29-B777-712CFF15AF8D}" type="slidenum">
              <a:rPr lang="en-US" smtClean="0">
                <a:solidFill>
                  <a:prstClr val="black"/>
                </a:solidFill>
                <a:latin typeface="Times" pitchFamily="18" charset="0"/>
              </a:rPr>
              <a:pPr>
                <a:defRPr/>
              </a:pPr>
              <a:t>44</a:t>
            </a:fld>
            <a:endParaRPr lang="en-US" dirty="0">
              <a:solidFill>
                <a:prstClr val="black"/>
              </a:solidFill>
              <a:latin typeface="Times" pitchFamily="18" charset="0"/>
            </a:endParaRPr>
          </a:p>
        </p:txBody>
      </p:sp>
    </p:spTree>
    <p:extLst>
      <p:ext uri="{BB962C8B-B14F-4D97-AF65-F5344CB8AC3E}">
        <p14:creationId xmlns:p14="http://schemas.microsoft.com/office/powerpoint/2010/main" val="49976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bwMode="auto">
          <a:xfrm>
            <a:off x="1204913" y="714375"/>
            <a:ext cx="4692650" cy="3519488"/>
          </a:xfrm>
          <a:noFill/>
          <a:ln>
            <a:solidFill>
              <a:srgbClr val="000000"/>
            </a:solidFill>
            <a:miter lim="800000"/>
            <a:headEnd/>
            <a:tailEnd/>
          </a:ln>
        </p:spPr>
      </p:sp>
      <p:sp>
        <p:nvSpPr>
          <p:cNvPr id="216067" name="Rectangle 3"/>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138483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FA8543-4EC5-4B6B-B004-55C220035429}" type="slidenum">
              <a:rPr lang="en-US" smtClean="0"/>
              <a:t>4</a:t>
            </a:fld>
            <a:endParaRPr lang="en-US"/>
          </a:p>
        </p:txBody>
      </p:sp>
    </p:spTree>
    <p:extLst>
      <p:ext uri="{BB962C8B-B14F-4D97-AF65-F5344CB8AC3E}">
        <p14:creationId xmlns:p14="http://schemas.microsoft.com/office/powerpoint/2010/main" val="126575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FA8543-4EC5-4B6B-B004-55C220035429}" type="slidenum">
              <a:rPr lang="en-US" smtClean="0"/>
              <a:t>5</a:t>
            </a:fld>
            <a:endParaRPr lang="en-US"/>
          </a:p>
        </p:txBody>
      </p:sp>
    </p:spTree>
    <p:extLst>
      <p:ext uri="{BB962C8B-B14F-4D97-AF65-F5344CB8AC3E}">
        <p14:creationId xmlns:p14="http://schemas.microsoft.com/office/powerpoint/2010/main" val="192700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828BD6-A75E-45A3-A174-EE977FC2D4D0}" type="slidenum">
              <a:rPr lang="en-US"/>
              <a:pPr/>
              <a:t>7</a:t>
            </a:fld>
            <a:endParaRPr lang="en-US" dirty="0"/>
          </a:p>
        </p:txBody>
      </p:sp>
      <p:sp>
        <p:nvSpPr>
          <p:cNvPr id="158722" name="Rectangle 2"/>
          <p:cNvSpPr>
            <a:spLocks noGrp="1" noRot="1" noChangeAspect="1" noChangeArrowheads="1" noTextEdit="1"/>
          </p:cNvSpPr>
          <p:nvPr>
            <p:ph type="sldImg"/>
          </p:nvPr>
        </p:nvSpPr>
        <p:spPr>
          <a:xfrm>
            <a:off x="1206500" y="704850"/>
            <a:ext cx="4692650" cy="3519488"/>
          </a:xfrm>
          <a:ln/>
        </p:spPr>
      </p:sp>
      <p:sp>
        <p:nvSpPr>
          <p:cNvPr id="158723" name="Rectangle 3"/>
          <p:cNvSpPr>
            <a:spLocks noGrp="1" noChangeArrowheads="1"/>
          </p:cNvSpPr>
          <p:nvPr>
            <p:ph type="body" idx="1"/>
          </p:nvPr>
        </p:nvSpPr>
        <p:spPr>
          <a:xfrm>
            <a:off x="946997" y="4459526"/>
            <a:ext cx="5208482" cy="4224814"/>
          </a:xfrm>
        </p:spPr>
        <p:txBody>
          <a:bodyPr/>
          <a:lstStyle/>
          <a:p>
            <a:r>
              <a:rPr lang="en-US" dirty="0"/>
              <a:t>Here is a useful definition for Performance Management.</a:t>
            </a:r>
          </a:p>
          <a:p>
            <a:endParaRPr lang="en-US" dirty="0"/>
          </a:p>
          <a:p>
            <a:r>
              <a:rPr lang="en-US" dirty="0"/>
              <a:t>The Turning Point Project is a national effort in public</a:t>
            </a:r>
            <a:r>
              <a:rPr lang="en-US" baseline="0" dirty="0"/>
              <a:t> health that culminated in a public health performance management framework.  </a:t>
            </a:r>
          </a:p>
          <a:p>
            <a:endParaRPr lang="en-US" baseline="0" dirty="0"/>
          </a:p>
          <a:p>
            <a:r>
              <a:rPr lang="en-US" baseline="0" dirty="0"/>
              <a:t>This is the definition they’ve developed.  </a:t>
            </a:r>
          </a:p>
          <a:p>
            <a:endParaRPr lang="en-US" baseline="0" dirty="0"/>
          </a:p>
        </p:txBody>
      </p:sp>
      <p:sp>
        <p:nvSpPr>
          <p:cNvPr id="5" name="Footer Placeholder 3"/>
          <p:cNvSpPr>
            <a:spLocks noGrp="1"/>
          </p:cNvSpPr>
          <p:nvPr>
            <p:ph type="ftr" sz="quarter" idx="4"/>
          </p:nvPr>
        </p:nvSpPr>
        <p:spPr>
          <a:xfrm>
            <a:off x="0" y="8917421"/>
            <a:ext cx="3077739" cy="469424"/>
          </a:xfrm>
        </p:spPr>
        <p:txBody>
          <a:bodyPr/>
          <a:lstStyle/>
          <a:p>
            <a:r>
              <a:rPr lang="en-US" dirty="0"/>
              <a:t>Public Health Performance Management Centers for Excellence</a:t>
            </a:r>
          </a:p>
        </p:txBody>
      </p:sp>
    </p:spTree>
    <p:extLst>
      <p:ext uri="{BB962C8B-B14F-4D97-AF65-F5344CB8AC3E}">
        <p14:creationId xmlns:p14="http://schemas.microsoft.com/office/powerpoint/2010/main" val="41474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FA8543-4EC5-4B6B-B004-55C220035429}" type="slidenum">
              <a:rPr lang="en-US" smtClean="0"/>
              <a:t>8</a:t>
            </a:fld>
            <a:endParaRPr lang="en-US"/>
          </a:p>
        </p:txBody>
      </p:sp>
    </p:spTree>
    <p:extLst>
      <p:ext uri="{BB962C8B-B14F-4D97-AF65-F5344CB8AC3E}">
        <p14:creationId xmlns:p14="http://schemas.microsoft.com/office/powerpoint/2010/main" val="240619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t>Public Health Performance Management Centers for Excellence</a:t>
            </a:r>
          </a:p>
        </p:txBody>
      </p:sp>
      <p:sp>
        <p:nvSpPr>
          <p:cNvPr id="5" name="Slide Number Placeholder 4"/>
          <p:cNvSpPr>
            <a:spLocks noGrp="1"/>
          </p:cNvSpPr>
          <p:nvPr>
            <p:ph type="sldNum" sz="quarter" idx="11"/>
          </p:nvPr>
        </p:nvSpPr>
        <p:spPr/>
        <p:txBody>
          <a:bodyPr/>
          <a:lstStyle/>
          <a:p>
            <a:fld id="{52FA9089-A9A6-47C4-AC5C-2FCE4EC1196C}" type="slidenum">
              <a:rPr lang="en-US" smtClean="0"/>
              <a:pPr/>
              <a:t>9</a:t>
            </a:fld>
            <a:endParaRPr lang="en-US" dirty="0"/>
          </a:p>
        </p:txBody>
      </p:sp>
    </p:spTree>
    <p:extLst>
      <p:ext uri="{BB962C8B-B14F-4D97-AF65-F5344CB8AC3E}">
        <p14:creationId xmlns:p14="http://schemas.microsoft.com/office/powerpoint/2010/main" val="5406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FA8543-4EC5-4B6B-B004-55C220035429}" type="slidenum">
              <a:rPr lang="en-US" smtClean="0"/>
              <a:t>10</a:t>
            </a:fld>
            <a:endParaRPr lang="en-US"/>
          </a:p>
        </p:txBody>
      </p:sp>
    </p:spTree>
    <p:extLst>
      <p:ext uri="{BB962C8B-B14F-4D97-AF65-F5344CB8AC3E}">
        <p14:creationId xmlns:p14="http://schemas.microsoft.com/office/powerpoint/2010/main" val="3386317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FA8543-4EC5-4B6B-B004-55C220035429}" type="slidenum">
              <a:rPr lang="en-US" smtClean="0"/>
              <a:t>13</a:t>
            </a:fld>
            <a:endParaRPr lang="en-US"/>
          </a:p>
        </p:txBody>
      </p:sp>
    </p:spTree>
    <p:extLst>
      <p:ext uri="{BB962C8B-B14F-4D97-AF65-F5344CB8AC3E}">
        <p14:creationId xmlns:p14="http://schemas.microsoft.com/office/powerpoint/2010/main" val="224064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1.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427926-40E6-46C4-B8D7-8F3AF6F39783}" type="datetime1">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5EC1-5823-4B75-A903-4ABB0FF55332}" type="slidenum">
              <a:rPr lang="en-US" smtClean="0"/>
              <a:t>‹#›</a:t>
            </a:fld>
            <a:endParaRPr lang="en-US"/>
          </a:p>
        </p:txBody>
      </p:sp>
    </p:spTree>
    <p:extLst>
      <p:ext uri="{BB962C8B-B14F-4D97-AF65-F5344CB8AC3E}">
        <p14:creationId xmlns:p14="http://schemas.microsoft.com/office/powerpoint/2010/main" val="133830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66800" y="6248400"/>
            <a:ext cx="1905000" cy="457200"/>
          </a:xfrm>
        </p:spPr>
        <p:txBody>
          <a:bodyPr/>
          <a:lstStyle>
            <a:lvl1pPr>
              <a:defRPr/>
            </a:lvl1pPr>
          </a:lstStyle>
          <a:p>
            <a:fld id="{58CB5F60-0728-4492-9C16-E31509840C38}" type="datetime1">
              <a:rPr lang="en-US" altLang="en-US" smtClean="0"/>
              <a:t>7/1/2016</a:t>
            </a:fld>
            <a:endParaRPr lang="en-US" alt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DE989626-79BB-4102-8BA5-07B25767C3AE}" type="slidenum">
              <a:rPr lang="en-US" altLang="en-US"/>
              <a:pPr/>
              <a:t>‹#›</a:t>
            </a:fld>
            <a:endParaRPr lang="en-US" altLang="en-US"/>
          </a:p>
        </p:txBody>
      </p:sp>
    </p:spTree>
    <p:extLst>
      <p:ext uri="{BB962C8B-B14F-4D97-AF65-F5344CB8AC3E}">
        <p14:creationId xmlns:p14="http://schemas.microsoft.com/office/powerpoint/2010/main" val="266454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ClipArt Placeholder 2"/>
          <p:cNvSpPr>
            <a:spLocks noGrp="1"/>
          </p:cNvSpPr>
          <p:nvPr>
            <p:ph type="clipArt" sz="half" idx="1"/>
          </p:nvPr>
        </p:nvSpPr>
        <p:spPr>
          <a:xfrm>
            <a:off x="1066800" y="1981200"/>
            <a:ext cx="3695700" cy="4114800"/>
          </a:xfrm>
        </p:spPr>
        <p:txBody>
          <a:bodyPr/>
          <a:lstStyle/>
          <a:p>
            <a:endParaRPr lang="en-US"/>
          </a:p>
        </p:txBody>
      </p:sp>
      <p:sp>
        <p:nvSpPr>
          <p:cNvPr id="4" name="Text Placeholder 3"/>
          <p:cNvSpPr>
            <a:spLocks noGrp="1"/>
          </p:cNvSpPr>
          <p:nvPr>
            <p:ph type="body"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66800" y="6248400"/>
            <a:ext cx="1905000" cy="457200"/>
          </a:xfrm>
        </p:spPr>
        <p:txBody>
          <a:bodyPr/>
          <a:lstStyle>
            <a:lvl1pPr>
              <a:defRPr/>
            </a:lvl1pPr>
          </a:lstStyle>
          <a:p>
            <a:fld id="{1CAC5381-D0A1-404D-8A60-284677751279}" type="datetime1">
              <a:rPr lang="en-US" altLang="en-US" smtClean="0"/>
              <a:t>7/1/2016</a:t>
            </a:fld>
            <a:endParaRPr lang="en-US" alt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B6BC28C7-A43A-4A4E-9FB3-C1F15172946A}" type="slidenum">
              <a:rPr lang="en-US" altLang="en-US"/>
              <a:pPr/>
              <a:t>‹#›</a:t>
            </a:fld>
            <a:endParaRPr lang="en-US" altLang="en-US"/>
          </a:p>
        </p:txBody>
      </p:sp>
    </p:spTree>
    <p:extLst>
      <p:ext uri="{BB962C8B-B14F-4D97-AF65-F5344CB8AC3E}">
        <p14:creationId xmlns:p14="http://schemas.microsoft.com/office/powerpoint/2010/main" val="5680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74B05D-76AB-4817-8DB9-7BB50E95695A}" type="datetime1">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330632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ACB7C-7C36-4E8E-879B-2B2E50536466}" type="datetime1">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541358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5A9523-99F5-4455-A1D9-490E53BD98AA}" type="datetime1">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190259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D53E1E-6410-4EED-BE0F-651A58219C87}" type="datetime1">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240784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4DEA98-F9B7-4DA4-B18F-A5AABB3FCD71}" type="datetime1">
              <a:rPr lang="en-US" smtClean="0"/>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834316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8369C5-070D-407A-8DFE-4238EFF08942}" type="datetime1">
              <a:rPr lang="en-US" smtClean="0"/>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2720305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A861D-D71E-40A9-80FD-A9F7640DEB1F}" type="datetime1">
              <a:rPr lang="en-US" smtClean="0"/>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2043039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8821C8-D42C-4370-ABE2-615B5AFE6959}" type="datetime1">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255478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3660" cy="1143000"/>
          </a:xfrm>
          <a:solidFill>
            <a:schemeClr val="tx2">
              <a:lumMod val="75000"/>
            </a:schemeClr>
          </a:solidFill>
        </p:spPr>
        <p:txBody>
          <a:bodyPr/>
          <a:lstStyle>
            <a:lvl1pPr>
              <a:defRPr b="1" i="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835FE4A-F2F3-4666-9856-FD7D3465BE87}" type="datetime1">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5EC1-5823-4B75-A903-4ABB0FF55332}" type="slidenum">
              <a:rPr lang="en-US" smtClean="0"/>
              <a:t>‹#›</a:t>
            </a:fld>
            <a:endParaRPr lang="en-US"/>
          </a:p>
        </p:txBody>
      </p:sp>
      <p:pic>
        <p:nvPicPr>
          <p:cNvPr id="7" name="Picture 2" descr="C:\Documents and Settings\HP_Administrator\Local Settings\Temporary Internet Files\Content.IE5\PUHQTSKP\MP900422377[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userDrawn="1">
            <p:custDataLst>
              <p:tags r:id="rId1"/>
            </p:custDataLst>
          </p:nvPr>
        </p:nvPicPr>
        <p:blipFill>
          <a:blip r:embed="rId5" cstate="print"/>
          <a:srcRect/>
          <a:stretch>
            <a:fillRect/>
          </a:stretch>
        </p:blipFill>
        <p:spPr bwMode="auto">
          <a:xfrm>
            <a:off x="5804368" y="6293687"/>
            <a:ext cx="444032" cy="390244"/>
          </a:xfrm>
          <a:prstGeom prst="rect">
            <a:avLst/>
          </a:prstGeom>
          <a:noFill/>
          <a:ln w="9525">
            <a:noFill/>
            <a:miter lim="800000"/>
            <a:headEnd/>
            <a:tailEnd/>
          </a:ln>
        </p:spPr>
      </p:pic>
      <p:sp>
        <p:nvSpPr>
          <p:cNvPr id="9" name="Footer Placeholder 5"/>
          <p:cNvSpPr txBox="1">
            <a:spLocks/>
          </p:cNvSpPr>
          <p:nvPr userDrawn="1">
            <p:custDataLst>
              <p:tags r:id="rId2"/>
            </p:custDataLst>
          </p:nvPr>
        </p:nvSpPr>
        <p:spPr>
          <a:xfrm>
            <a:off x="6248400" y="6318806"/>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t>MarMason Consulting</a:t>
            </a:r>
          </a:p>
        </p:txBody>
      </p:sp>
    </p:spTree>
    <p:extLst>
      <p:ext uri="{BB962C8B-B14F-4D97-AF65-F5344CB8AC3E}">
        <p14:creationId xmlns:p14="http://schemas.microsoft.com/office/powerpoint/2010/main" val="3551198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6E63F2-AD0F-4598-B880-83DEAA3FB2F9}" type="datetime1">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818731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25B3C4-81BB-4796-BBA2-53A903236AFB}" type="datetime1">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2124772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E17E1A-65C6-4214-93EA-AA595236BAB1}" type="datetime1">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AC743-373C-40BE-AEF5-39F926DEEF1A}" type="slidenum">
              <a:rPr lang="en-US" smtClean="0"/>
              <a:t>‹#›</a:t>
            </a:fld>
            <a:endParaRPr lang="en-US"/>
          </a:p>
        </p:txBody>
      </p:sp>
    </p:spTree>
    <p:extLst>
      <p:ext uri="{BB962C8B-B14F-4D97-AF65-F5344CB8AC3E}">
        <p14:creationId xmlns:p14="http://schemas.microsoft.com/office/powerpoint/2010/main" val="648577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28C7A9-B8F3-4B3A-98C0-705396B4C32E}" type="datetime1">
              <a:rPr lang="en-US" smtClean="0">
                <a:solidFill>
                  <a:prstClr val="black">
                    <a:tint val="75000"/>
                  </a:prstClr>
                </a:solidFill>
              </a:rPr>
              <a:t>7/1/2016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a:solidFill>
                  <a:prstClr val="black">
                    <a:tint val="75000"/>
                  </a:prstClr>
                </a:solidFill>
              </a:rPr>
              <a:t>May 16, 2012</a:t>
            </a:r>
            <a:fld id="{03C246BC-2A80-45FA-9B8D-8438DA0954EE}"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8036"/>
            <a:ext cx="9144000" cy="830997"/>
          </a:xfrm>
          <a:prstGeom prst="rect">
            <a:avLst/>
          </a:prstGeom>
          <a:solidFill>
            <a:srgbClr val="214263"/>
          </a:solidFill>
          <a:ln>
            <a:noFill/>
          </a:ln>
        </p:spPr>
        <p:txBody>
          <a:bodyPr wrap="square">
            <a:spAutoFit/>
          </a:bodyPr>
          <a:lstStyle/>
          <a:p>
            <a:pPr algn="ctr"/>
            <a:r>
              <a:rPr lang="en-US" sz="4800" b="1" i="1" dirty="0">
                <a:solidFill>
                  <a:prstClr val="white"/>
                </a:solidFill>
                <a:latin typeface="Arial" panose="020B0604020202020204" pitchFamily="34" charset="0"/>
                <a:cs typeface="Arial" panose="020B0604020202020204" pitchFamily="34" charset="0"/>
              </a:rPr>
              <a:t>Pearls of Wisdom</a:t>
            </a:r>
          </a:p>
        </p:txBody>
      </p:sp>
      <p:sp>
        <p:nvSpPr>
          <p:cNvPr id="9" name="Rectangle 4"/>
          <p:cNvSpPr>
            <a:spLocks noChangeArrowheads="1"/>
          </p:cNvSpPr>
          <p:nvPr userDrawn="1"/>
        </p:nvSpPr>
        <p:spPr bwMode="auto">
          <a:xfrm>
            <a:off x="228600" y="990600"/>
            <a:ext cx="2044700" cy="5638800"/>
          </a:xfrm>
          <a:prstGeom prst="rect">
            <a:avLst/>
          </a:prstGeom>
          <a:solidFill>
            <a:schemeClr val="bg1">
              <a:lumMod val="85000"/>
            </a:schemeClr>
          </a:solidFill>
          <a:ln w="9525">
            <a:noFill/>
            <a:miter lim="800000"/>
            <a:headEnd/>
            <a:tailEnd/>
          </a:ln>
        </p:spPr>
        <p:txBody>
          <a:bodyPr vert="horz" wrap="square" lIns="91440" tIns="228600" rIns="91440" bIns="45720" numCol="1" anchor="t" anchorCtr="0" compatLnSpc="1">
            <a:prstTxWarp prst="textNoShape">
              <a:avLst/>
            </a:prstTxWarp>
          </a:bodyPr>
          <a:lstStyle/>
          <a:p>
            <a:pPr fontAlgn="base">
              <a:spcBef>
                <a:spcPct val="0"/>
              </a:spcBef>
              <a:spcAft>
                <a:spcPts val="300"/>
              </a:spcAft>
            </a:pPr>
            <a:endParaRPr lang="en-US" sz="1200" dirty="0">
              <a:solidFill>
                <a:prstClr val="black"/>
              </a:solidFill>
              <a:latin typeface="Trebuchet MS" pitchFamily="34" charset="0"/>
            </a:endParaRPr>
          </a:p>
        </p:txBody>
      </p:sp>
      <p:sp>
        <p:nvSpPr>
          <p:cNvPr id="10" name="Rectangle 9"/>
          <p:cNvSpPr/>
          <p:nvPr userDrawn="1"/>
        </p:nvSpPr>
        <p:spPr>
          <a:xfrm>
            <a:off x="2895600" y="839033"/>
            <a:ext cx="6248400" cy="579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58756" name="Picture 4" descr="C:\Documents and Settings\HP_Administrator\Local Settings\Temporary Internet Files\Content.IE5\OLS2VP8A\MP900422377[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30996"/>
            <a:ext cx="2895600" cy="602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897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6DCDB8-D464-45FB-AB2C-8244B3853C4E}" type="slidenum">
              <a:rPr lang="en-US" smtClean="0">
                <a:solidFill>
                  <a:prstClr val="black">
                    <a:tint val="75000"/>
                  </a:prstClr>
                </a:solidFill>
              </a:rPr>
              <a:pPr/>
              <a:t>‹#›</a:t>
            </a:fld>
            <a:endParaRPr lang="en-US">
              <a:solidFill>
                <a:prstClr val="black">
                  <a:tint val="75000"/>
                </a:prstClr>
              </a:solidFill>
            </a:endParaRPr>
          </a:p>
        </p:txBody>
      </p:sp>
      <p:sp>
        <p:nvSpPr>
          <p:cNvPr id="13" name="Content Placeholder 2"/>
          <p:cNvSpPr>
            <a:spLocks noGrp="1"/>
          </p:cNvSpPr>
          <p:nvPr userDrawn="1">
            <p:ph idx="13"/>
          </p:nvPr>
        </p:nvSpPr>
        <p:spPr>
          <a:xfrm>
            <a:off x="457200" y="1600200"/>
            <a:ext cx="8229600" cy="4525963"/>
          </a:xfrm>
        </p:spPr>
        <p:txBody>
          <a:bodyPr/>
          <a:lstStyle>
            <a:lvl1pPr>
              <a:defRPr sz="2800"/>
            </a:lvl1pPr>
            <a:lvl2pPr>
              <a:defRPr sz="2600"/>
            </a:lvl2pPr>
            <a:lvl4pPr>
              <a:defRPr sz="2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userDrawn="1">
            <p:ph type="title"/>
          </p:nvPr>
        </p:nvSpPr>
        <p:spPr>
          <a:xfrm>
            <a:off x="381000" y="274637"/>
            <a:ext cx="7695679" cy="1155721"/>
          </a:xfrm>
          <a:prstGeom prst="rect">
            <a:avLst/>
          </a:prstGeom>
          <a:solidFill>
            <a:schemeClr val="accent1">
              <a:lumMod val="50000"/>
            </a:schemeClr>
          </a:solidFill>
        </p:spPr>
        <p:txBody>
          <a:bodyPr anchor="ctr"/>
          <a:lstStyle>
            <a:lvl1pPr>
              <a:defRPr b="1" i="1" baseline="0">
                <a:solidFill>
                  <a:schemeClr val="bg1"/>
                </a:solidFill>
                <a:latin typeface="+mn-lt"/>
              </a:defRPr>
            </a:lvl1pPr>
          </a:lstStyle>
          <a:p>
            <a:r>
              <a:rPr lang="en-US" dirty="0"/>
              <a:t>Click to edit Master title style</a:t>
            </a:r>
          </a:p>
        </p:txBody>
      </p:sp>
      <p:pic>
        <p:nvPicPr>
          <p:cNvPr id="1026" name="Picture 2" descr="C:\Documents and Settings\HP_Administrator\Local Settings\Temporary Internet Files\Content.IE5\PUHQTSKP\MP900422377[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287918"/>
            <a:ext cx="762000" cy="114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162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3660" cy="1143000"/>
          </a:xfrm>
          <a:prstGeom prst="rect">
            <a:avLst/>
          </a:prstGeom>
          <a:solidFill>
            <a:schemeClr val="tx2">
              <a:lumMod val="75000"/>
            </a:schemeClr>
          </a:solidFill>
        </p:spPr>
        <p:txBody>
          <a:bodyPr/>
          <a:lstStyle>
            <a:lvl1pPr>
              <a:defRPr b="1" i="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216B33-3795-4209-A3E8-9B2D9B5E298D}" type="datetime1">
              <a:rPr lang="en-US" smtClean="0"/>
              <a:t>7/1/2016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55EC1-5823-4B75-A903-4ABB0FF55332}" type="slidenum">
              <a:rPr lang="en-US" smtClean="0"/>
              <a:t>‹#›</a:t>
            </a:fld>
            <a:endParaRPr lang="en-US"/>
          </a:p>
        </p:txBody>
      </p:sp>
      <p:pic>
        <p:nvPicPr>
          <p:cNvPr id="7" name="Picture 2" descr="C:\Documents and Settings\HP_Administrator\Local Settings\Temporary Internet Files\Content.IE5\PUHQTSKP\MP900422377[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userDrawn="1">
            <p:custDataLst>
              <p:tags r:id="rId1"/>
            </p:custDataLst>
          </p:nvPr>
        </p:nvPicPr>
        <p:blipFill>
          <a:blip r:embed="rId5" cstate="print"/>
          <a:srcRect/>
          <a:stretch>
            <a:fillRect/>
          </a:stretch>
        </p:blipFill>
        <p:spPr bwMode="auto">
          <a:xfrm>
            <a:off x="4204168" y="6293687"/>
            <a:ext cx="444032" cy="390244"/>
          </a:xfrm>
          <a:prstGeom prst="rect">
            <a:avLst/>
          </a:prstGeom>
          <a:noFill/>
          <a:ln w="9525">
            <a:noFill/>
            <a:miter lim="800000"/>
            <a:headEnd/>
            <a:tailEnd/>
          </a:ln>
        </p:spPr>
      </p:pic>
      <p:sp>
        <p:nvSpPr>
          <p:cNvPr id="10" name="Footer Placeholder 5"/>
          <p:cNvSpPr txBox="1">
            <a:spLocks/>
          </p:cNvSpPr>
          <p:nvPr userDrawn="1">
            <p:custDataLst>
              <p:tags r:id="rId2"/>
            </p:custDataLst>
          </p:nvPr>
        </p:nvSpPr>
        <p:spPr>
          <a:xfrm>
            <a:off x="4648200" y="6318806"/>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t>MarMason Consulting</a:t>
            </a:r>
          </a:p>
        </p:txBody>
      </p:sp>
    </p:spTree>
    <p:extLst>
      <p:ext uri="{BB962C8B-B14F-4D97-AF65-F5344CB8AC3E}">
        <p14:creationId xmlns:p14="http://schemas.microsoft.com/office/powerpoint/2010/main" val="1712705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D0AD2F-2BF8-4000-AADD-B2EC5CF1A5AA}" type="datetime1">
              <a:rPr lang="en-US" smtClean="0">
                <a:solidFill>
                  <a:prstClr val="black">
                    <a:tint val="75000"/>
                  </a:prstClr>
                </a:solidFill>
              </a:rPr>
              <a:t>7/1/2016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a:solidFill>
                  <a:prstClr val="black">
                    <a:tint val="75000"/>
                  </a:prstClr>
                </a:solidFill>
              </a:rPr>
              <a:t>May 16, 2012</a:t>
            </a:r>
            <a:fld id="{03C246BC-2A80-45FA-9B8D-8438DA0954EE}"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8036"/>
            <a:ext cx="9144000" cy="830997"/>
          </a:xfrm>
          <a:prstGeom prst="rect">
            <a:avLst/>
          </a:prstGeom>
          <a:solidFill>
            <a:srgbClr val="214263"/>
          </a:solidFill>
          <a:ln>
            <a:noFill/>
          </a:ln>
        </p:spPr>
        <p:txBody>
          <a:bodyPr wrap="square">
            <a:spAutoFit/>
          </a:bodyPr>
          <a:lstStyle/>
          <a:p>
            <a:pPr algn="ctr"/>
            <a:r>
              <a:rPr lang="en-US" sz="4800" b="1" i="1" dirty="0">
                <a:solidFill>
                  <a:prstClr val="white"/>
                </a:solidFill>
                <a:latin typeface="Arial" panose="020B0604020202020204" pitchFamily="34" charset="0"/>
                <a:cs typeface="Arial" panose="020B0604020202020204" pitchFamily="34" charset="0"/>
              </a:rPr>
              <a:t>Pearls of Wisdom</a:t>
            </a:r>
          </a:p>
        </p:txBody>
      </p:sp>
      <p:sp>
        <p:nvSpPr>
          <p:cNvPr id="9" name="Rectangle 4"/>
          <p:cNvSpPr>
            <a:spLocks noChangeArrowheads="1"/>
          </p:cNvSpPr>
          <p:nvPr userDrawn="1"/>
        </p:nvSpPr>
        <p:spPr bwMode="auto">
          <a:xfrm>
            <a:off x="228600" y="990600"/>
            <a:ext cx="2044700" cy="5638800"/>
          </a:xfrm>
          <a:prstGeom prst="rect">
            <a:avLst/>
          </a:prstGeom>
          <a:solidFill>
            <a:schemeClr val="bg1">
              <a:lumMod val="85000"/>
            </a:schemeClr>
          </a:solidFill>
          <a:ln w="9525">
            <a:noFill/>
            <a:miter lim="800000"/>
            <a:headEnd/>
            <a:tailEnd/>
          </a:ln>
        </p:spPr>
        <p:txBody>
          <a:bodyPr vert="horz" wrap="square" lIns="91440" tIns="228600" rIns="91440" bIns="45720" numCol="1" anchor="t" anchorCtr="0" compatLnSpc="1">
            <a:prstTxWarp prst="textNoShape">
              <a:avLst/>
            </a:prstTxWarp>
          </a:bodyPr>
          <a:lstStyle/>
          <a:p>
            <a:pPr fontAlgn="base">
              <a:spcBef>
                <a:spcPct val="0"/>
              </a:spcBef>
              <a:spcAft>
                <a:spcPts val="300"/>
              </a:spcAft>
            </a:pPr>
            <a:endParaRPr lang="en-US" sz="1200" dirty="0">
              <a:solidFill>
                <a:prstClr val="black"/>
              </a:solidFill>
              <a:latin typeface="Trebuchet MS" pitchFamily="34" charset="0"/>
            </a:endParaRPr>
          </a:p>
        </p:txBody>
      </p:sp>
      <p:sp>
        <p:nvSpPr>
          <p:cNvPr id="10" name="Rectangle 9"/>
          <p:cNvSpPr/>
          <p:nvPr userDrawn="1"/>
        </p:nvSpPr>
        <p:spPr>
          <a:xfrm>
            <a:off x="2895600" y="839033"/>
            <a:ext cx="6248400" cy="579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58756" name="Picture 4" descr="C:\Documents and Settings\HP_Administrator\Local Settings\Temporary Internet Files\Content.IE5\OLS2VP8A\MP900422377[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30996"/>
            <a:ext cx="2895600" cy="602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41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6DCDB8-D464-45FB-AB2C-8244B3853C4E}" type="slidenum">
              <a:rPr lang="en-US" smtClean="0">
                <a:solidFill>
                  <a:prstClr val="black">
                    <a:tint val="75000"/>
                  </a:prstClr>
                </a:solidFill>
              </a:rPr>
              <a:pPr/>
              <a:t>‹#›</a:t>
            </a:fld>
            <a:endParaRPr lang="en-US">
              <a:solidFill>
                <a:prstClr val="black">
                  <a:tint val="75000"/>
                </a:prstClr>
              </a:solidFill>
            </a:endParaRPr>
          </a:p>
        </p:txBody>
      </p:sp>
      <p:sp>
        <p:nvSpPr>
          <p:cNvPr id="13" name="Content Placeholder 2"/>
          <p:cNvSpPr>
            <a:spLocks noGrp="1"/>
          </p:cNvSpPr>
          <p:nvPr userDrawn="1">
            <p:ph idx="13"/>
          </p:nvPr>
        </p:nvSpPr>
        <p:spPr>
          <a:xfrm>
            <a:off x="457200" y="1600200"/>
            <a:ext cx="8229600" cy="4525963"/>
          </a:xfrm>
        </p:spPr>
        <p:txBody>
          <a:bodyPr/>
          <a:lstStyle>
            <a:lvl1pPr>
              <a:defRPr sz="2800"/>
            </a:lvl1pPr>
            <a:lvl2pPr>
              <a:defRPr sz="2600"/>
            </a:lvl2pPr>
            <a:lvl4pPr>
              <a:defRPr sz="2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userDrawn="1">
            <p:ph type="title"/>
          </p:nvPr>
        </p:nvSpPr>
        <p:spPr>
          <a:xfrm>
            <a:off x="381000" y="274637"/>
            <a:ext cx="7695679" cy="1155721"/>
          </a:xfrm>
          <a:prstGeom prst="rect">
            <a:avLst/>
          </a:prstGeom>
          <a:solidFill>
            <a:schemeClr val="accent1">
              <a:lumMod val="50000"/>
            </a:schemeClr>
          </a:solidFill>
        </p:spPr>
        <p:txBody>
          <a:bodyPr anchor="ctr"/>
          <a:lstStyle>
            <a:lvl1pPr>
              <a:defRPr b="1" i="1" baseline="0">
                <a:solidFill>
                  <a:schemeClr val="bg1"/>
                </a:solidFill>
                <a:latin typeface="+mn-lt"/>
              </a:defRPr>
            </a:lvl1pPr>
          </a:lstStyle>
          <a:p>
            <a:r>
              <a:rPr lang="en-US" dirty="0"/>
              <a:t>Click to edit Master title style</a:t>
            </a:r>
          </a:p>
        </p:txBody>
      </p:sp>
      <p:pic>
        <p:nvPicPr>
          <p:cNvPr id="1026" name="Picture 2" descr="C:\Documents and Settings\HP_Administrator\Local Settings\Temporary Internet Files\Content.IE5\PUHQTSKP\MP900422377[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287918"/>
            <a:ext cx="762000" cy="114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425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449B11-3923-44AD-93A0-CC7002531C7C}" type="datetime1">
              <a:rPr lang="en-US" smtClean="0">
                <a:solidFill>
                  <a:prstClr val="black">
                    <a:tint val="75000"/>
                  </a:prstClr>
                </a:solidFill>
              </a:rPr>
              <a:t>7/1/2016</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dirty="0">
                <a:solidFill>
                  <a:prstClr val="black">
                    <a:tint val="75000"/>
                  </a:prstClr>
                </a:solidFill>
              </a:rPr>
              <a:t>May 16, 2012</a:t>
            </a:r>
            <a:fld id="{03C246BC-2A80-45FA-9B8D-8438DA0954EE}"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8036"/>
            <a:ext cx="9144000" cy="830997"/>
          </a:xfrm>
          <a:prstGeom prst="rect">
            <a:avLst/>
          </a:prstGeom>
          <a:solidFill>
            <a:srgbClr val="214263"/>
          </a:solidFill>
          <a:ln>
            <a:noFill/>
          </a:ln>
        </p:spPr>
        <p:txBody>
          <a:bodyPr wrap="square">
            <a:spAutoFit/>
          </a:bodyPr>
          <a:lstStyle/>
          <a:p>
            <a:pPr algn="ctr"/>
            <a:r>
              <a:rPr lang="en-US" sz="4800" b="1" i="1" dirty="0">
                <a:solidFill>
                  <a:prstClr val="white"/>
                </a:solidFill>
                <a:latin typeface="Arial" panose="020B0604020202020204" pitchFamily="34" charset="0"/>
                <a:cs typeface="Arial" panose="020B0604020202020204" pitchFamily="34" charset="0"/>
              </a:rPr>
              <a:t>Pearls of Wisdom</a:t>
            </a:r>
          </a:p>
        </p:txBody>
      </p:sp>
      <p:sp>
        <p:nvSpPr>
          <p:cNvPr id="9" name="Rectangle 4"/>
          <p:cNvSpPr>
            <a:spLocks noChangeArrowheads="1"/>
          </p:cNvSpPr>
          <p:nvPr userDrawn="1"/>
        </p:nvSpPr>
        <p:spPr bwMode="auto">
          <a:xfrm>
            <a:off x="228600" y="990600"/>
            <a:ext cx="2044700" cy="5638800"/>
          </a:xfrm>
          <a:prstGeom prst="rect">
            <a:avLst/>
          </a:prstGeom>
          <a:solidFill>
            <a:schemeClr val="bg1">
              <a:lumMod val="85000"/>
            </a:schemeClr>
          </a:solidFill>
          <a:ln w="9525">
            <a:noFill/>
            <a:miter lim="800000"/>
            <a:headEnd/>
            <a:tailEnd/>
          </a:ln>
        </p:spPr>
        <p:txBody>
          <a:bodyPr vert="horz" wrap="square" lIns="91440" tIns="228600" rIns="91440" bIns="45720" numCol="1" anchor="t" anchorCtr="0" compatLnSpc="1">
            <a:prstTxWarp prst="textNoShape">
              <a:avLst/>
            </a:prstTxWarp>
          </a:bodyPr>
          <a:lstStyle/>
          <a:p>
            <a:pPr fontAlgn="base">
              <a:spcBef>
                <a:spcPct val="0"/>
              </a:spcBef>
              <a:spcAft>
                <a:spcPts val="300"/>
              </a:spcAft>
            </a:pPr>
            <a:endParaRPr lang="en-US" sz="1200" dirty="0">
              <a:solidFill>
                <a:prstClr val="black"/>
              </a:solidFill>
              <a:latin typeface="Trebuchet MS" pitchFamily="34" charset="0"/>
            </a:endParaRPr>
          </a:p>
        </p:txBody>
      </p:sp>
      <p:sp>
        <p:nvSpPr>
          <p:cNvPr id="10" name="Rectangle 9"/>
          <p:cNvSpPr/>
          <p:nvPr userDrawn="1"/>
        </p:nvSpPr>
        <p:spPr>
          <a:xfrm>
            <a:off x="2895600" y="839033"/>
            <a:ext cx="6248400" cy="5790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58756" name="Picture 4" descr="C:\Documents and Settings\HP_Administrator\Local Settings\Temporary Internet Files\Content.IE5\OLS2VP8A\MP900422377[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30996"/>
            <a:ext cx="2895600" cy="602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947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26DCDB8-D464-45FB-AB2C-8244B3853C4E}" type="slidenum">
              <a:rPr lang="en-US" smtClean="0">
                <a:solidFill>
                  <a:prstClr val="black">
                    <a:tint val="75000"/>
                  </a:prstClr>
                </a:solidFill>
              </a:rPr>
              <a:pPr/>
              <a:t>‹#›</a:t>
            </a:fld>
            <a:endParaRPr lang="en-US" dirty="0">
              <a:solidFill>
                <a:prstClr val="black">
                  <a:tint val="75000"/>
                </a:prstClr>
              </a:solidFill>
            </a:endParaRPr>
          </a:p>
        </p:txBody>
      </p:sp>
      <p:sp>
        <p:nvSpPr>
          <p:cNvPr id="13" name="Content Placeholder 2"/>
          <p:cNvSpPr>
            <a:spLocks noGrp="1"/>
          </p:cNvSpPr>
          <p:nvPr userDrawn="1">
            <p:ph idx="13"/>
          </p:nvPr>
        </p:nvSpPr>
        <p:spPr>
          <a:xfrm>
            <a:off x="457200" y="1600200"/>
            <a:ext cx="8229600" cy="4525963"/>
          </a:xfrm>
        </p:spPr>
        <p:txBody>
          <a:bodyPr/>
          <a:lstStyle>
            <a:lvl1pPr>
              <a:defRPr sz="2800"/>
            </a:lvl1pPr>
            <a:lvl2pPr>
              <a:defRPr sz="2600"/>
            </a:lvl2pPr>
            <a:lvl4pPr>
              <a:defRPr sz="22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userDrawn="1">
            <p:ph type="title"/>
          </p:nvPr>
        </p:nvSpPr>
        <p:spPr>
          <a:xfrm>
            <a:off x="381000" y="274637"/>
            <a:ext cx="7695679" cy="1155721"/>
          </a:xfrm>
          <a:prstGeom prst="rect">
            <a:avLst/>
          </a:prstGeom>
          <a:solidFill>
            <a:schemeClr val="accent1">
              <a:lumMod val="50000"/>
            </a:schemeClr>
          </a:solidFill>
        </p:spPr>
        <p:txBody>
          <a:bodyPr anchor="ctr"/>
          <a:lstStyle>
            <a:lvl1pPr>
              <a:defRPr b="1" i="1" baseline="0">
                <a:solidFill>
                  <a:schemeClr val="bg1"/>
                </a:solidFill>
                <a:latin typeface="+mn-lt"/>
              </a:defRPr>
            </a:lvl1pPr>
          </a:lstStyle>
          <a:p>
            <a:r>
              <a:rPr lang="en-US" dirty="0"/>
              <a:t>Click to edit Master title style</a:t>
            </a:r>
          </a:p>
        </p:txBody>
      </p:sp>
      <p:pic>
        <p:nvPicPr>
          <p:cNvPr id="1026" name="Picture 2" descr="C:\Documents and Settings\HP_Administrator\Local Settings\Temporary Internet Files\Content.IE5\PUHQTSKP\MP900422377[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287918"/>
            <a:ext cx="762000" cy="114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43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43EA7D-F9B3-4837-9015-E04A7F0B367F}" type="datetime1">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5EC1-5823-4B75-A903-4ABB0FF55332}" type="slidenum">
              <a:rPr lang="en-US" smtClean="0"/>
              <a:t>‹#›</a:t>
            </a:fld>
            <a:endParaRPr lang="en-US"/>
          </a:p>
        </p:txBody>
      </p:sp>
    </p:spTree>
    <p:extLst>
      <p:ext uri="{BB962C8B-B14F-4D97-AF65-F5344CB8AC3E}">
        <p14:creationId xmlns:p14="http://schemas.microsoft.com/office/powerpoint/2010/main" val="1800671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3660" cy="1143000"/>
          </a:xfrm>
          <a:prstGeom prst="rect">
            <a:avLst/>
          </a:prstGeom>
          <a:solidFill>
            <a:schemeClr val="tx2">
              <a:lumMod val="75000"/>
            </a:schemeClr>
          </a:solidFill>
        </p:spPr>
        <p:txBody>
          <a:bodyPr anchor="ctr"/>
          <a:lstStyle>
            <a:lvl1pPr>
              <a:defRPr b="1" i="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descr="C:\Documents and Settings\HP_Administrator\Local Settings\Temporary Internet Files\Content.IE5\PUHQTSKP\MP900422377[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userDrawn="1">
            <p:custDataLst>
              <p:tags r:id="rId1"/>
            </p:custDataLst>
          </p:nvPr>
        </p:nvPicPr>
        <p:blipFill>
          <a:blip r:embed="rId5" cstate="print"/>
          <a:srcRect/>
          <a:stretch>
            <a:fillRect/>
          </a:stretch>
        </p:blipFill>
        <p:spPr bwMode="auto">
          <a:xfrm>
            <a:off x="5943600" y="6315356"/>
            <a:ext cx="444032" cy="390244"/>
          </a:xfrm>
          <a:prstGeom prst="rect">
            <a:avLst/>
          </a:prstGeom>
          <a:noFill/>
          <a:ln w="9525">
            <a:noFill/>
            <a:miter lim="800000"/>
            <a:headEnd/>
            <a:tailEnd/>
          </a:ln>
        </p:spPr>
      </p:pic>
      <p:sp>
        <p:nvSpPr>
          <p:cNvPr id="9" name="Footer Placeholder 5"/>
          <p:cNvSpPr txBox="1">
            <a:spLocks/>
          </p:cNvSpPr>
          <p:nvPr userDrawn="1">
            <p:custDataLst>
              <p:tags r:id="rId2"/>
            </p:custDataLst>
          </p:nvPr>
        </p:nvSpPr>
        <p:spPr>
          <a:xfrm>
            <a:off x="6387632" y="634047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t>MarMason Consulting</a:t>
            </a:r>
          </a:p>
        </p:txBody>
      </p:sp>
      <p:pic>
        <p:nvPicPr>
          <p:cNvPr id="10" name="Picture 2" descr="MP900422377[1]"/>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1000" y="6206474"/>
            <a:ext cx="476212" cy="48231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824082" y="6206475"/>
            <a:ext cx="2147718" cy="400110"/>
          </a:xfrm>
          <a:prstGeom prst="rect">
            <a:avLst/>
          </a:prstGeom>
        </p:spPr>
        <p:txBody>
          <a:bodyPr wrap="square">
            <a:spAutoFit/>
          </a:bodyPr>
          <a:lstStyle/>
          <a:p>
            <a:pPr fontAlgn="base">
              <a:spcBef>
                <a:spcPct val="0"/>
              </a:spcBef>
              <a:spcAft>
                <a:spcPct val="0"/>
              </a:spcAft>
            </a:pPr>
            <a:r>
              <a:rPr lang="en-US" altLang="en-US" sz="1000" dirty="0">
                <a:solidFill>
                  <a:prstClr val="black"/>
                </a:solidFill>
                <a:latin typeface="Imprint MT Shadow" pitchFamily="82" charset="0"/>
                <a:ea typeface="Calibri" pitchFamily="34" charset="0"/>
                <a:cs typeface="Times New Roman" pitchFamily="18" charset="0"/>
              </a:rPr>
              <a:t>Pearls of Wisdom </a:t>
            </a:r>
            <a:endParaRPr lang="en-US" altLang="en-US" sz="1000" dirty="0">
              <a:solidFill>
                <a:prstClr val="black"/>
              </a:solidFill>
              <a:latin typeface="Arial" pitchFamily="34" charset="0"/>
              <a:cs typeface="Arial" pitchFamily="34" charset="0"/>
            </a:endParaRPr>
          </a:p>
          <a:p>
            <a:pPr eaLnBrk="0" fontAlgn="base" hangingPunct="0">
              <a:spcBef>
                <a:spcPct val="0"/>
              </a:spcBef>
              <a:spcAft>
                <a:spcPct val="0"/>
              </a:spcAft>
            </a:pPr>
            <a:r>
              <a:rPr lang="en-US" altLang="en-US" sz="1000" dirty="0">
                <a:solidFill>
                  <a:prstClr val="black"/>
                </a:solidFill>
                <a:latin typeface="Imprint MT Shadow" pitchFamily="82" charset="0"/>
                <a:ea typeface="Calibri" pitchFamily="34" charset="0"/>
                <a:cs typeface="Times New Roman" pitchFamily="18" charset="0"/>
              </a:rPr>
              <a:t>Consulting, LLC</a:t>
            </a:r>
            <a:endParaRPr lang="en-US" altLang="en-US" sz="1000" dirty="0">
              <a:solidFill>
                <a:prstClr val="black"/>
              </a:solidFill>
              <a:latin typeface="Arial" pitchFamily="34" charset="0"/>
              <a:cs typeface="Arial" pitchFamily="34" charset="0"/>
            </a:endParaRPr>
          </a:p>
        </p:txBody>
      </p:sp>
      <p:sp>
        <p:nvSpPr>
          <p:cNvPr id="12" name="Slide Number Placeholder 5"/>
          <p:cNvSpPr>
            <a:spLocks noGrp="1"/>
          </p:cNvSpPr>
          <p:nvPr>
            <p:ph type="sldNum" sz="quarter" idx="12"/>
          </p:nvPr>
        </p:nvSpPr>
        <p:spPr>
          <a:xfrm>
            <a:off x="6553200" y="6306246"/>
            <a:ext cx="2133600" cy="365125"/>
          </a:xfrm>
        </p:spPr>
        <p:txBody>
          <a:body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9824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553200" y="5967639"/>
            <a:ext cx="2133600" cy="365125"/>
          </a:xfrm>
        </p:spPr>
        <p:txBody>
          <a:bodyPr/>
          <a:lstStyle/>
          <a:p>
            <a:fld id="{03F3CD56-BB43-4B3D-AD71-438FE551F824}" type="datetime1">
              <a:rPr lang="en-US" smtClean="0">
                <a:solidFill>
                  <a:prstClr val="black">
                    <a:tint val="75000"/>
                  </a:prstClr>
                </a:solidFill>
              </a:rPr>
              <a:t>7/1/2016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2317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3660" cy="1143000"/>
          </a:xfrm>
          <a:solidFill>
            <a:schemeClr val="tx2">
              <a:lumMod val="75000"/>
            </a:schemeClr>
          </a:solidFill>
        </p:spPr>
        <p:txBody>
          <a:bodyPr/>
          <a:lstStyle>
            <a:lvl1pPr>
              <a:defRPr b="1" i="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C52ED0-A79C-4433-987D-F342733B64E9}" type="datetime1">
              <a:rPr lang="en-US" smtClean="0">
                <a:solidFill>
                  <a:prstClr val="black">
                    <a:tint val="75000"/>
                  </a:prstClr>
                </a:solidFill>
              </a:rPr>
              <a:t>7/1/2016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descr="C:\Documents and Settings\HP_Administrator\Local Settings\Temporary Internet Files\Content.IE5\PUHQTSKP\MP900422377[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userDrawn="1">
            <p:custDataLst>
              <p:tags r:id="rId1"/>
            </p:custDataLst>
          </p:nvPr>
        </p:nvPicPr>
        <p:blipFill>
          <a:blip r:embed="rId5" cstate="print"/>
          <a:srcRect/>
          <a:stretch>
            <a:fillRect/>
          </a:stretch>
        </p:blipFill>
        <p:spPr bwMode="auto">
          <a:xfrm>
            <a:off x="4204168" y="6293687"/>
            <a:ext cx="444032" cy="390244"/>
          </a:xfrm>
          <a:prstGeom prst="rect">
            <a:avLst/>
          </a:prstGeom>
          <a:noFill/>
          <a:ln w="9525">
            <a:noFill/>
            <a:miter lim="800000"/>
            <a:headEnd/>
            <a:tailEnd/>
          </a:ln>
        </p:spPr>
      </p:pic>
      <p:sp>
        <p:nvSpPr>
          <p:cNvPr id="9" name="Footer Placeholder 5"/>
          <p:cNvSpPr txBox="1">
            <a:spLocks/>
          </p:cNvSpPr>
          <p:nvPr userDrawn="1">
            <p:custDataLst>
              <p:tags r:id="rId2"/>
            </p:custDataLst>
          </p:nvPr>
        </p:nvSpPr>
        <p:spPr>
          <a:xfrm>
            <a:off x="4648200" y="6318806"/>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prstClr val="black"/>
                </a:solidFill>
              </a:rPr>
              <a:t>MarMason Consulting</a:t>
            </a:r>
          </a:p>
        </p:txBody>
      </p:sp>
    </p:spTree>
    <p:extLst>
      <p:ext uri="{BB962C8B-B14F-4D97-AF65-F5344CB8AC3E}">
        <p14:creationId xmlns:p14="http://schemas.microsoft.com/office/powerpoint/2010/main" val="2289450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E89392-9390-46B9-9AFB-A3DA423A31ED}" type="datetime1">
              <a:rPr lang="en-US" smtClean="0">
                <a:solidFill>
                  <a:prstClr val="black">
                    <a:tint val="75000"/>
                  </a:prstClr>
                </a:solidFill>
              </a:rPr>
              <a:t>7/1/2016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115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5FDE6A-DD28-4506-A525-409A03A4DECD}" type="datetime1">
              <a:rPr lang="en-US" smtClean="0">
                <a:solidFill>
                  <a:prstClr val="black">
                    <a:tint val="75000"/>
                  </a:prstClr>
                </a:solidFill>
              </a:rPr>
              <a:t>7/1/2016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023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E1B1F6-4493-4EB8-A662-452411D3F0C0}" type="datetime1">
              <a:rPr lang="en-US" smtClean="0">
                <a:solidFill>
                  <a:prstClr val="black">
                    <a:tint val="75000"/>
                  </a:prstClr>
                </a:solidFill>
              </a:rPr>
              <a:t>7/1/2016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3525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D63E12-FB86-47F5-A75D-16E755773B6E}" type="datetime1">
              <a:rPr lang="en-US" smtClean="0">
                <a:solidFill>
                  <a:prstClr val="black">
                    <a:tint val="75000"/>
                  </a:prstClr>
                </a:solidFill>
              </a:rPr>
              <a:t>7/1/2016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8433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C5C955-E653-4DB1-B461-C2A4F0226A2E}" type="datetime1">
              <a:rPr lang="en-US" smtClean="0">
                <a:solidFill>
                  <a:prstClr val="black">
                    <a:tint val="75000"/>
                  </a:prstClr>
                </a:solidFill>
              </a:rPr>
              <a:t>7/1/2016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3786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435743-0E2E-4A5F-8AE5-B01D89211CDD}" type="datetime1">
              <a:rPr lang="en-US" smtClean="0">
                <a:solidFill>
                  <a:prstClr val="black">
                    <a:tint val="75000"/>
                  </a:prstClr>
                </a:solidFill>
              </a:rPr>
              <a:t>7/1/2016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4648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3CD3EE-2250-4C1C-8810-395B1069954B}" type="datetime1">
              <a:rPr lang="en-US" smtClean="0">
                <a:solidFill>
                  <a:prstClr val="black">
                    <a:tint val="75000"/>
                  </a:prstClr>
                </a:solidFill>
              </a:rPr>
              <a:t>7/1/2016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956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325767-6501-43C9-AF07-43A10C39322B}" type="datetime1">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55EC1-5823-4B75-A903-4ABB0FF55332}" type="slidenum">
              <a:rPr lang="en-US" smtClean="0"/>
              <a:t>‹#›</a:t>
            </a:fld>
            <a:endParaRPr lang="en-US"/>
          </a:p>
        </p:txBody>
      </p:sp>
    </p:spTree>
    <p:extLst>
      <p:ext uri="{BB962C8B-B14F-4D97-AF65-F5344CB8AC3E}">
        <p14:creationId xmlns:p14="http://schemas.microsoft.com/office/powerpoint/2010/main" val="4043327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19263"/>
            <a:ext cx="4038600" cy="4411662"/>
          </a:xfrm>
        </p:spPr>
        <p:txBody>
          <a:bodyPr/>
          <a:lstStyle/>
          <a:p>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073BC7AB-DD1B-4AEC-8483-96C89BC69844}" type="datetime1">
              <a:rPr lang="en-US" altLang="en-US" smtClean="0">
                <a:solidFill>
                  <a:prstClr val="black">
                    <a:tint val="75000"/>
                  </a:prstClr>
                </a:solidFill>
              </a:rPr>
              <a:t>7/1/2016</a:t>
            </a:fld>
            <a:endParaRPr lang="en-US" altLang="en-US" dirty="0">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dirty="0">
              <a:solidFill>
                <a:prstClr val="black">
                  <a:tint val="75000"/>
                </a:prstClr>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23E76E8-38A7-4F6F-9117-661A0C22AD15}"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218527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3320F5F8-768C-4851-820B-17F0DC37E6ED}" type="datetime1">
              <a:rPr lang="en-US" smtClean="0">
                <a:solidFill>
                  <a:prstClr val="black">
                    <a:tint val="75000"/>
                  </a:prstClr>
                </a:solidFill>
              </a:rPr>
              <a:t>7/1/2016</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solidFill>
                  <a:prstClr val="black">
                    <a:tint val="75000"/>
                  </a:prstClr>
                </a:solidFill>
              </a:rPr>
              <a:pPr/>
              <a:t>‹#›</a:t>
            </a:fld>
            <a:endParaRPr lang="en-US" dirty="0">
              <a:solidFill>
                <a:prstClr val="black">
                  <a:tint val="75000"/>
                </a:prstClr>
              </a:solidFill>
            </a:endParaRPr>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98865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4" name="Rectangle 3"/>
          <p:cNvSpPr/>
          <p:nvPr userDrawn="1"/>
        </p:nvSpPr>
        <p:spPr>
          <a:xfrm>
            <a:off x="228600" y="228600"/>
            <a:ext cx="89154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Date Placeholder 3"/>
          <p:cNvSpPr txBox="1">
            <a:spLocks/>
          </p:cNvSpPr>
          <p:nvPr userDrawn="1"/>
        </p:nvSpPr>
        <p:spPr bwMode="auto">
          <a:xfrm>
            <a:off x="152400" y="6477000"/>
            <a:ext cx="838200" cy="457200"/>
          </a:xfrm>
          <a:prstGeom prst="rect">
            <a:avLst/>
          </a:prstGeom>
          <a:noFill/>
          <a:ln w="9525">
            <a:noFill/>
            <a:miter lim="800000"/>
            <a:headEnd/>
            <a:tailEnd/>
          </a:ln>
          <a:effectLst/>
        </p:spPr>
        <p:txBody>
          <a:bodyPr/>
          <a:lstStyle>
            <a:lvl1pPr>
              <a:defRPr/>
            </a:lvl1pPr>
          </a:lstStyle>
          <a:p>
            <a:pPr>
              <a:defRPr/>
            </a:pPr>
            <a:r>
              <a:rPr lang="en-US" sz="1000" dirty="0">
                <a:solidFill>
                  <a:prstClr val="white"/>
                </a:solidFill>
              </a:rPr>
              <a:t>6-26-2013</a:t>
            </a:r>
          </a:p>
        </p:txBody>
      </p:sp>
      <p:sp>
        <p:nvSpPr>
          <p:cNvPr id="8" name="Title 1"/>
          <p:cNvSpPr>
            <a:spLocks noGrp="1"/>
          </p:cNvSpPr>
          <p:nvPr>
            <p:ph type="title"/>
          </p:nvPr>
        </p:nvSpPr>
        <p:spPr>
          <a:xfrm>
            <a:off x="722313" y="457200"/>
            <a:ext cx="7772400" cy="838200"/>
          </a:xfrm>
        </p:spPr>
        <p:txBody>
          <a:bodyPr anchor="t"/>
          <a:lstStyle>
            <a:lvl1pPr algn="ctr">
              <a:defRPr sz="4000" b="1" cap="none" baseline="0">
                <a:solidFill>
                  <a:schemeClr val="tx1"/>
                </a:solidFill>
                <a:latin typeface="Trebuchet MS" pitchFamily="34" charset="0"/>
              </a:defRPr>
            </a:lvl1pPr>
          </a:lstStyle>
          <a:p>
            <a:r>
              <a:rPr lang="en-US" dirty="0"/>
              <a:t>Click to edit Master title style</a:t>
            </a:r>
          </a:p>
        </p:txBody>
      </p:sp>
      <p:sp>
        <p:nvSpPr>
          <p:cNvPr id="9" name="Text Placeholder 2"/>
          <p:cNvSpPr>
            <a:spLocks noGrp="1"/>
          </p:cNvSpPr>
          <p:nvPr>
            <p:ph type="body" idx="1"/>
          </p:nvPr>
        </p:nvSpPr>
        <p:spPr>
          <a:xfrm>
            <a:off x="722313" y="1447800"/>
            <a:ext cx="7772400" cy="4648199"/>
          </a:xfrm>
        </p:spPr>
        <p:txBody>
          <a:bodyPr anchor="t"/>
          <a:lstStyle>
            <a:lvl1pPr marL="484188" indent="-484188" algn="l">
              <a:buFont typeface="Arial" pitchFamily="34" charset="0"/>
              <a:buChar char="•"/>
              <a:tabLst>
                <a:tab pos="457200" algn="l"/>
              </a:tabLst>
              <a:defRPr sz="2800" baseline="0">
                <a:solidFill>
                  <a:schemeClr val="tx1"/>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Slide Number Placeholder 3"/>
          <p:cNvSpPr>
            <a:spLocks noGrp="1"/>
          </p:cNvSpPr>
          <p:nvPr>
            <p:ph type="sldNum" sz="quarter" idx="12"/>
          </p:nvPr>
        </p:nvSpPr>
        <p:spPr>
          <a:xfrm>
            <a:off x="8229600" y="6477000"/>
            <a:ext cx="457200" cy="228600"/>
          </a:xfrm>
        </p:spPr>
        <p:txBody>
          <a:bodyPr/>
          <a:lstStyle>
            <a:lvl1pPr>
              <a:defRPr>
                <a:solidFill>
                  <a:schemeClr val="bg1"/>
                </a:solidFill>
              </a:defRPr>
            </a:lvl1pPr>
          </a:lstStyle>
          <a:p>
            <a:pPr>
              <a:defRPr/>
            </a:pPr>
            <a:fld id="{BF424E35-1C8D-4B9B-923D-DDCFE0703646}"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288721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A34DD3-B8AA-4345-8990-540AA54D4A90}" type="datetime1">
              <a:rPr lang="en-US" smtClean="0"/>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55EC1-5823-4B75-A903-4ABB0FF55332}" type="slidenum">
              <a:rPr lang="en-US" smtClean="0"/>
              <a:t>‹#›</a:t>
            </a:fld>
            <a:endParaRPr lang="en-US"/>
          </a:p>
        </p:txBody>
      </p:sp>
    </p:spTree>
    <p:extLst>
      <p:ext uri="{BB962C8B-B14F-4D97-AF65-F5344CB8AC3E}">
        <p14:creationId xmlns:p14="http://schemas.microsoft.com/office/powerpoint/2010/main" val="779994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E86388-3EFC-4CB8-8543-A5783480C62A}" type="datetime1">
              <a:rPr lang="en-US" smtClean="0"/>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55EC1-5823-4B75-A903-4ABB0FF55332}" type="slidenum">
              <a:rPr lang="en-US" smtClean="0"/>
              <a:t>‹#›</a:t>
            </a:fld>
            <a:endParaRPr lang="en-US"/>
          </a:p>
        </p:txBody>
      </p:sp>
    </p:spTree>
    <p:extLst>
      <p:ext uri="{BB962C8B-B14F-4D97-AF65-F5344CB8AC3E}">
        <p14:creationId xmlns:p14="http://schemas.microsoft.com/office/powerpoint/2010/main" val="91532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01B6C1-1EE7-47AD-B835-EDFE551760D9}" type="datetime1">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55EC1-5823-4B75-A903-4ABB0FF55332}" type="slidenum">
              <a:rPr lang="en-US" smtClean="0"/>
              <a:t>‹#›</a:t>
            </a:fld>
            <a:endParaRPr lang="en-US"/>
          </a:p>
        </p:txBody>
      </p:sp>
    </p:spTree>
    <p:extLst>
      <p:ext uri="{BB962C8B-B14F-4D97-AF65-F5344CB8AC3E}">
        <p14:creationId xmlns:p14="http://schemas.microsoft.com/office/powerpoint/2010/main" val="191966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BD66CD-803E-4F64-A652-5515E168F57F}" type="datetime1">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5EC1-5823-4B75-A903-4ABB0FF55332}" type="slidenum">
              <a:rPr lang="en-US" smtClean="0"/>
              <a:t>‹#›</a:t>
            </a:fld>
            <a:endParaRPr lang="en-US"/>
          </a:p>
        </p:txBody>
      </p:sp>
    </p:spTree>
    <p:extLst>
      <p:ext uri="{BB962C8B-B14F-4D97-AF65-F5344CB8AC3E}">
        <p14:creationId xmlns:p14="http://schemas.microsoft.com/office/powerpoint/2010/main" val="286947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AAE0A6-1D37-475D-A166-1A7042911D52}" type="datetime1">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55EC1-5823-4B75-A903-4ABB0FF55332}" type="slidenum">
              <a:rPr lang="en-US" smtClean="0"/>
              <a:t>‹#›</a:t>
            </a:fld>
            <a:endParaRPr lang="en-US"/>
          </a:p>
        </p:txBody>
      </p:sp>
    </p:spTree>
    <p:extLst>
      <p:ext uri="{BB962C8B-B14F-4D97-AF65-F5344CB8AC3E}">
        <p14:creationId xmlns:p14="http://schemas.microsoft.com/office/powerpoint/2010/main" val="398111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jpe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3660" cy="1143000"/>
          </a:xfrm>
          <a:prstGeom prst="rect">
            <a:avLst/>
          </a:prstGeom>
          <a:solidFill>
            <a:schemeClr val="tx2">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B9840-D997-4402-8211-E9AF6959BE81}" type="datetime1">
              <a:rPr lang="en-US" smtClean="0"/>
              <a:t>7/1/2016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55EC1-5823-4B75-A903-4ABB0FF55332}" type="slidenum">
              <a:rPr lang="en-US" smtClean="0"/>
              <a:t>‹#›</a:t>
            </a:fld>
            <a:endParaRPr lang="en-US"/>
          </a:p>
        </p:txBody>
      </p:sp>
      <p:pic>
        <p:nvPicPr>
          <p:cNvPr id="7" name="Picture 2" descr="C:\Documents and Settings\HP_Administrator\Local Settings\Temporary Internet Files\Content.IE5\PUHQTSKP\MP900422377[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userDrawn="1"/>
        </p:nvGrpSpPr>
        <p:grpSpPr>
          <a:xfrm>
            <a:off x="381000" y="6206474"/>
            <a:ext cx="2590800" cy="482319"/>
            <a:chOff x="228600" y="6172200"/>
            <a:chExt cx="4715382" cy="631137"/>
          </a:xfrm>
        </p:grpSpPr>
        <p:pic>
          <p:nvPicPr>
            <p:cNvPr id="9" name="Picture 2" descr="MP900422377[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00" y="6172200"/>
              <a:ext cx="866729" cy="6311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35031" y="6172201"/>
              <a:ext cx="3908951" cy="523563"/>
            </a:xfrm>
            <a:prstGeom prst="rect">
              <a:avLst/>
            </a:prstGeom>
          </p:spPr>
          <p:txBody>
            <a:bodyPr wrap="square">
              <a:spAutoFit/>
            </a:bodyPr>
            <a:lstStyle/>
            <a:p>
              <a:pPr lvl="0" fontAlgn="base">
                <a:spcBef>
                  <a:spcPct val="0"/>
                </a:spcBef>
                <a:spcAft>
                  <a:spcPct val="0"/>
                </a:spcAft>
              </a:pPr>
              <a:r>
                <a:rPr lang="en-US" altLang="en-US" sz="1000" dirty="0">
                  <a:latin typeface="Imprint MT Shadow" pitchFamily="82" charset="0"/>
                  <a:ea typeface="Calibri" pitchFamily="34" charset="0"/>
                  <a:cs typeface="Times New Roman" pitchFamily="18" charset="0"/>
                </a:rPr>
                <a:t>Pearls of Wisdom </a:t>
              </a:r>
              <a:endParaRPr lang="en-US" altLang="en-US" sz="1000" dirty="0">
                <a:latin typeface="Arial" pitchFamily="34" charset="0"/>
                <a:cs typeface="Arial" pitchFamily="34" charset="0"/>
              </a:endParaRPr>
            </a:p>
            <a:p>
              <a:pPr lvl="0" eaLnBrk="0" fontAlgn="base" hangingPunct="0">
                <a:spcBef>
                  <a:spcPct val="0"/>
                </a:spcBef>
                <a:spcAft>
                  <a:spcPct val="0"/>
                </a:spcAft>
              </a:pPr>
              <a:r>
                <a:rPr lang="en-US" altLang="en-US" sz="1000" dirty="0">
                  <a:latin typeface="Imprint MT Shadow" pitchFamily="82" charset="0"/>
                  <a:ea typeface="Calibri" pitchFamily="34" charset="0"/>
                  <a:cs typeface="Times New Roman" pitchFamily="18" charset="0"/>
                </a:rPr>
                <a:t>Consulting, LLC</a:t>
              </a:r>
              <a:endParaRPr lang="en-US" altLang="en-US" sz="1000" dirty="0">
                <a:latin typeface="Arial" pitchFamily="34" charset="0"/>
                <a:cs typeface="Arial" pitchFamily="34" charset="0"/>
              </a:endParaRPr>
            </a:p>
          </p:txBody>
        </p:sp>
      </p:grpSp>
    </p:spTree>
    <p:extLst>
      <p:ext uri="{BB962C8B-B14F-4D97-AF65-F5344CB8AC3E}">
        <p14:creationId xmlns:p14="http://schemas.microsoft.com/office/powerpoint/2010/main" val="1663557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8" r:id="rId8"/>
    <p:sldLayoutId id="2147483659" r:id="rId9"/>
    <p:sldLayoutId id="2147483667" r:id="rId10"/>
    <p:sldLayoutId id="2147483668" r:id="rId11"/>
  </p:sldLayoutIdLst>
  <p:hf hdr="0" ftr="0" dt="0"/>
  <p:txStyles>
    <p:titleStyle>
      <a:lvl1pPr algn="ctr" defTabSz="914400" rtl="0" eaLnBrk="1" latinLnBrk="0" hangingPunct="1">
        <a:spcBef>
          <a:spcPct val="0"/>
        </a:spcBef>
        <a:buNone/>
        <a:defRPr sz="4400" b="1" i="1"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C0410-D38B-415A-B9BA-A20E6E43166A}" type="datetime1">
              <a:rPr lang="en-US" smtClean="0"/>
              <a:t>7/1/2016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AC743-373C-40BE-AEF5-39F926DEEF1A}" type="slidenum">
              <a:rPr lang="en-US" smtClean="0"/>
              <a:t>‹#›</a:t>
            </a:fld>
            <a:endParaRPr lang="en-US"/>
          </a:p>
        </p:txBody>
      </p:sp>
    </p:spTree>
    <p:extLst>
      <p:ext uri="{BB962C8B-B14F-4D97-AF65-F5344CB8AC3E}">
        <p14:creationId xmlns:p14="http://schemas.microsoft.com/office/powerpoint/2010/main" val="136424333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F939C-3C2F-429E-9E99-A258DD893F28}" type="datetime1">
              <a:rPr lang="en-US" smtClean="0">
                <a:solidFill>
                  <a:prstClr val="black">
                    <a:tint val="75000"/>
                  </a:prstClr>
                </a:solidFill>
              </a:rPr>
              <a:t>7/1/2016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DCDB8-D464-45FB-AB2C-8244B3853C4E}" type="slidenum">
              <a:rPr lang="en-US" smtClean="0">
                <a:solidFill>
                  <a:prstClr val="black">
                    <a:tint val="75000"/>
                  </a:prstClr>
                </a:solidFill>
              </a:rPr>
              <a:pPr/>
              <a:t>‹#›</a:t>
            </a:fld>
            <a:endParaRPr lang="en-US">
              <a:solidFill>
                <a:prstClr val="black">
                  <a:tint val="75000"/>
                </a:prstClr>
              </a:solidFill>
            </a:endParaRPr>
          </a:p>
        </p:txBody>
      </p:sp>
      <p:pic>
        <p:nvPicPr>
          <p:cNvPr id="9" name="Picture 2" descr="C:\Documents and Settings\HP_Administrator\Local Settings\Temporary Internet Files\Content.IE5\PUHQTSKP\MP900422377[1].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userDrawn="1"/>
        </p:nvSpPr>
        <p:spPr>
          <a:xfrm>
            <a:off x="381000" y="274637"/>
            <a:ext cx="7695679" cy="1155721"/>
          </a:xfrm>
          <a:prstGeom prst="rect">
            <a:avLst/>
          </a:prstGeom>
          <a:solidFill>
            <a:schemeClr val="accent1">
              <a:lumMod val="50000"/>
            </a:schemeClr>
          </a:solidFill>
        </p:spPr>
        <p:txBody>
          <a:bodyPr anchor="ctr"/>
          <a:lstStyle>
            <a:lvl1pPr algn="ctr" defTabSz="914400" rtl="0" eaLnBrk="1" latinLnBrk="0" hangingPunct="1">
              <a:spcBef>
                <a:spcPct val="0"/>
              </a:spcBef>
              <a:buNone/>
              <a:defRPr sz="4400" b="1" i="1" kern="1200" baseline="0">
                <a:solidFill>
                  <a:schemeClr val="bg1"/>
                </a:solidFill>
                <a:latin typeface="+mn-lt"/>
                <a:ea typeface="+mj-ea"/>
                <a:cs typeface="+mj-cs"/>
              </a:defRPr>
            </a:lvl1pPr>
          </a:lstStyle>
          <a:p>
            <a:r>
              <a:rPr lang="en-US" dirty="0">
                <a:solidFill>
                  <a:prstClr val="white"/>
                </a:solidFill>
              </a:rPr>
              <a:t>Click to edit Master title style</a:t>
            </a:r>
          </a:p>
        </p:txBody>
      </p:sp>
      <p:grpSp>
        <p:nvGrpSpPr>
          <p:cNvPr id="8" name="Group 7"/>
          <p:cNvGrpSpPr/>
          <p:nvPr userDrawn="1"/>
        </p:nvGrpSpPr>
        <p:grpSpPr>
          <a:xfrm>
            <a:off x="228600" y="6162337"/>
            <a:ext cx="2710070" cy="533547"/>
            <a:chOff x="228600" y="6105166"/>
            <a:chExt cx="4932460" cy="698171"/>
          </a:xfrm>
        </p:grpSpPr>
        <p:pic>
          <p:nvPicPr>
            <p:cNvPr id="11" name="Picture 2" descr="MP90042237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6172200"/>
              <a:ext cx="866729" cy="63113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35031" y="6105166"/>
              <a:ext cx="4126029" cy="604110"/>
            </a:xfrm>
            <a:prstGeom prst="rect">
              <a:avLst/>
            </a:prstGeom>
          </p:spPr>
          <p:txBody>
            <a:bodyPr wrap="square">
              <a:spAutoFit/>
            </a:bodyPr>
            <a:lstStyle/>
            <a:p>
              <a:pPr lvl="0" fontAlgn="base">
                <a:spcBef>
                  <a:spcPct val="0"/>
                </a:spcBef>
                <a:spcAft>
                  <a:spcPct val="0"/>
                </a:spcAft>
              </a:pPr>
              <a:r>
                <a:rPr lang="en-US" altLang="en-US" sz="1200" dirty="0">
                  <a:latin typeface="Imprint MT Shadow" pitchFamily="82" charset="0"/>
                  <a:ea typeface="Calibri" pitchFamily="34" charset="0"/>
                  <a:cs typeface="Times New Roman" pitchFamily="18" charset="0"/>
                </a:rPr>
                <a:t>Pearls of Wisdom </a:t>
              </a:r>
              <a:endParaRPr lang="en-US" altLang="en-US" sz="1200" dirty="0">
                <a:latin typeface="Arial" pitchFamily="34" charset="0"/>
                <a:cs typeface="Arial" pitchFamily="34" charset="0"/>
              </a:endParaRPr>
            </a:p>
            <a:p>
              <a:pPr lvl="0" eaLnBrk="0" fontAlgn="base" hangingPunct="0">
                <a:spcBef>
                  <a:spcPct val="0"/>
                </a:spcBef>
                <a:spcAft>
                  <a:spcPct val="0"/>
                </a:spcAft>
              </a:pPr>
              <a:r>
                <a:rPr lang="en-US" altLang="en-US" sz="1200" dirty="0">
                  <a:latin typeface="Imprint MT Shadow" pitchFamily="82" charset="0"/>
                  <a:ea typeface="Calibri" pitchFamily="34" charset="0"/>
                  <a:cs typeface="Times New Roman" pitchFamily="18" charset="0"/>
                </a:rPr>
                <a:t>Consulting, LLC</a:t>
              </a:r>
              <a:endParaRPr lang="en-US" altLang="en-US" sz="1200" dirty="0">
                <a:latin typeface="Arial" pitchFamily="34" charset="0"/>
                <a:cs typeface="Arial" pitchFamily="34" charset="0"/>
              </a:endParaRPr>
            </a:p>
          </p:txBody>
        </p:sp>
      </p:grpSp>
    </p:spTree>
    <p:extLst>
      <p:ext uri="{BB962C8B-B14F-4D97-AF65-F5344CB8AC3E}">
        <p14:creationId xmlns:p14="http://schemas.microsoft.com/office/powerpoint/2010/main" val="2470198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33175-75F2-40CA-A211-820DC7AA1611}" type="datetime1">
              <a:rPr lang="en-US" smtClean="0">
                <a:solidFill>
                  <a:prstClr val="black">
                    <a:tint val="75000"/>
                  </a:prstClr>
                </a:solidFill>
              </a:rPr>
              <a:t>7/1/2016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DCDB8-D464-45FB-AB2C-8244B3853C4E}" type="slidenum">
              <a:rPr lang="en-US" smtClean="0">
                <a:solidFill>
                  <a:prstClr val="black">
                    <a:tint val="75000"/>
                  </a:prstClr>
                </a:solidFill>
              </a:rPr>
              <a:pPr/>
              <a:t>‹#›</a:t>
            </a:fld>
            <a:endParaRPr lang="en-US">
              <a:solidFill>
                <a:prstClr val="black">
                  <a:tint val="75000"/>
                </a:prstClr>
              </a:solidFill>
            </a:endParaRPr>
          </a:p>
        </p:txBody>
      </p:sp>
      <p:pic>
        <p:nvPicPr>
          <p:cNvPr id="9" name="Picture 2" descr="C:\Documents and Settings\HP_Administrator\Local Settings\Temporary Internet Files\Content.IE5\PUHQTSKP\MP900422377[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userDrawn="1"/>
        </p:nvSpPr>
        <p:spPr>
          <a:xfrm>
            <a:off x="384538" y="271132"/>
            <a:ext cx="7695679" cy="1155721"/>
          </a:xfrm>
          <a:prstGeom prst="rect">
            <a:avLst/>
          </a:prstGeom>
          <a:solidFill>
            <a:schemeClr val="accent1">
              <a:lumMod val="50000"/>
            </a:schemeClr>
          </a:solidFill>
        </p:spPr>
        <p:txBody>
          <a:bodyPr anchor="ctr"/>
          <a:lstStyle>
            <a:lvl1pPr algn="ctr" defTabSz="914400" rtl="0" eaLnBrk="1" latinLnBrk="0" hangingPunct="1">
              <a:spcBef>
                <a:spcPct val="0"/>
              </a:spcBef>
              <a:buNone/>
              <a:defRPr sz="4400" b="1" i="1" kern="1200" baseline="0">
                <a:solidFill>
                  <a:schemeClr val="bg1"/>
                </a:solidFill>
                <a:latin typeface="+mn-lt"/>
                <a:ea typeface="+mj-ea"/>
                <a:cs typeface="+mj-cs"/>
              </a:defRPr>
            </a:lvl1pPr>
          </a:lstStyle>
          <a:p>
            <a:r>
              <a:rPr lang="en-US" dirty="0">
                <a:solidFill>
                  <a:prstClr val="white"/>
                </a:solidFill>
              </a:rPr>
              <a:t>Click to edit Master title style</a:t>
            </a:r>
          </a:p>
        </p:txBody>
      </p:sp>
    </p:spTree>
    <p:extLst>
      <p:ext uri="{BB962C8B-B14F-4D97-AF65-F5344CB8AC3E}">
        <p14:creationId xmlns:p14="http://schemas.microsoft.com/office/powerpoint/2010/main" val="3036611536"/>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227A3-2DC1-41F6-9F14-FE45EC9F9DA8}" type="datetime1">
              <a:rPr lang="en-US" smtClean="0">
                <a:solidFill>
                  <a:prstClr val="black">
                    <a:tint val="75000"/>
                  </a:prstClr>
                </a:solidFill>
              </a:rPr>
              <a:t>7/1/2016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DCDB8-D464-45FB-AB2C-8244B3853C4E}" type="slidenum">
              <a:rPr lang="en-US" smtClean="0">
                <a:solidFill>
                  <a:prstClr val="black">
                    <a:tint val="75000"/>
                  </a:prstClr>
                </a:solidFill>
              </a:rPr>
              <a:pPr/>
              <a:t>‹#›</a:t>
            </a:fld>
            <a:endParaRPr lang="en-US" dirty="0">
              <a:solidFill>
                <a:prstClr val="black">
                  <a:tint val="75000"/>
                </a:prstClr>
              </a:solidFill>
            </a:endParaRPr>
          </a:p>
        </p:txBody>
      </p:sp>
      <p:pic>
        <p:nvPicPr>
          <p:cNvPr id="9" name="Picture 2" descr="C:\Documents and Settings\HP_Administrator\Local Settings\Temporary Internet Files\Content.IE5\PUHQTSKP\MP90042237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384538" y="271132"/>
            <a:ext cx="7695679" cy="1155721"/>
          </a:xfrm>
          <a:prstGeom prst="rect">
            <a:avLst/>
          </a:prstGeom>
          <a:solidFill>
            <a:schemeClr val="accent1">
              <a:lumMod val="50000"/>
            </a:schemeClr>
          </a:solidFill>
        </p:spPr>
        <p:txBody>
          <a:bodyPr anchor="ctr"/>
          <a:lstStyle>
            <a:lvl1pPr algn="ctr" defTabSz="914400" rtl="0" eaLnBrk="1" latinLnBrk="0" hangingPunct="1">
              <a:spcBef>
                <a:spcPct val="0"/>
              </a:spcBef>
              <a:buNone/>
              <a:defRPr sz="4400" b="1" i="1" kern="1200" baseline="0">
                <a:solidFill>
                  <a:schemeClr val="bg1"/>
                </a:solidFill>
                <a:latin typeface="+mn-lt"/>
                <a:ea typeface="+mj-ea"/>
                <a:cs typeface="+mj-cs"/>
              </a:defRPr>
            </a:lvl1pPr>
          </a:lstStyle>
          <a:p>
            <a:r>
              <a:rPr lang="en-US" dirty="0">
                <a:solidFill>
                  <a:prstClr val="white"/>
                </a:solidFill>
              </a:rPr>
              <a:t>Click to edit Master title style</a:t>
            </a:r>
          </a:p>
        </p:txBody>
      </p:sp>
    </p:spTree>
    <p:extLst>
      <p:ext uri="{BB962C8B-B14F-4D97-AF65-F5344CB8AC3E}">
        <p14:creationId xmlns:p14="http://schemas.microsoft.com/office/powerpoint/2010/main" val="19116046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3660" cy="1143000"/>
          </a:xfrm>
          <a:prstGeom prst="rect">
            <a:avLst/>
          </a:prstGeom>
          <a:solidFill>
            <a:schemeClr val="tx2">
              <a:lumMod val="75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03E1E-1B24-45A4-8726-EB08BD3EFC63}" type="datetime1">
              <a:rPr lang="en-US" smtClean="0">
                <a:solidFill>
                  <a:prstClr val="black">
                    <a:tint val="75000"/>
                  </a:prstClr>
                </a:solidFill>
              </a:rPr>
              <a:t>7/1/2016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55EC1-5823-4B75-A903-4ABB0FF55332}"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descr="C:\Documents and Settings\HP_Administrator\Local Settings\Temporary Internet Files\Content.IE5\PUHQTSKP\MP900422377[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1000" y="6206474"/>
            <a:ext cx="2590800" cy="482319"/>
            <a:chOff x="228600" y="6172200"/>
            <a:chExt cx="4715382" cy="631137"/>
          </a:xfrm>
        </p:grpSpPr>
        <p:pic>
          <p:nvPicPr>
            <p:cNvPr id="9" name="Picture 2" descr="MP900422377[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8600" y="6172200"/>
              <a:ext cx="866729" cy="6311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35031" y="6172201"/>
              <a:ext cx="3908951" cy="523563"/>
            </a:xfrm>
            <a:prstGeom prst="rect">
              <a:avLst/>
            </a:prstGeom>
          </p:spPr>
          <p:txBody>
            <a:bodyPr wrap="square">
              <a:spAutoFit/>
            </a:bodyPr>
            <a:lstStyle/>
            <a:p>
              <a:pPr fontAlgn="base">
                <a:spcBef>
                  <a:spcPct val="0"/>
                </a:spcBef>
                <a:spcAft>
                  <a:spcPct val="0"/>
                </a:spcAft>
              </a:pPr>
              <a:r>
                <a:rPr lang="en-US" altLang="en-US" sz="1000" dirty="0">
                  <a:solidFill>
                    <a:prstClr val="black"/>
                  </a:solidFill>
                  <a:latin typeface="Imprint MT Shadow" pitchFamily="82" charset="0"/>
                  <a:ea typeface="Calibri" pitchFamily="34" charset="0"/>
                  <a:cs typeface="Times New Roman" pitchFamily="18" charset="0"/>
                </a:rPr>
                <a:t>Pearls of Wisdom </a:t>
              </a:r>
              <a:endParaRPr lang="en-US" altLang="en-US" sz="1000" dirty="0">
                <a:solidFill>
                  <a:prstClr val="black"/>
                </a:solidFill>
                <a:latin typeface="Arial" pitchFamily="34" charset="0"/>
                <a:cs typeface="Arial" pitchFamily="34" charset="0"/>
              </a:endParaRPr>
            </a:p>
            <a:p>
              <a:pPr eaLnBrk="0" fontAlgn="base" hangingPunct="0">
                <a:spcBef>
                  <a:spcPct val="0"/>
                </a:spcBef>
                <a:spcAft>
                  <a:spcPct val="0"/>
                </a:spcAft>
              </a:pPr>
              <a:r>
                <a:rPr lang="en-US" altLang="en-US" sz="1000" dirty="0">
                  <a:solidFill>
                    <a:prstClr val="black"/>
                  </a:solidFill>
                  <a:latin typeface="Imprint MT Shadow" pitchFamily="82" charset="0"/>
                  <a:ea typeface="Calibri" pitchFamily="34" charset="0"/>
                  <a:cs typeface="Times New Roman" pitchFamily="18" charset="0"/>
                </a:rPr>
                <a:t>Consulting, LLC</a:t>
              </a:r>
              <a:endParaRPr lang="en-US" altLang="en-US" sz="1000" dirty="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8436857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8" r:id="rId8"/>
    <p:sldLayoutId id="2147483699" r:id="rId9"/>
    <p:sldLayoutId id="2147483700" r:id="rId10"/>
    <p:sldLayoutId id="2147483701" r:id="rId11"/>
    <p:sldLayoutId id="2147483702" r:id="rId12"/>
  </p:sldLayoutIdLst>
  <p:hf hdr="0" ftr="0" dt="0"/>
  <p:txStyles>
    <p:titleStyle>
      <a:lvl1pPr algn="ctr" defTabSz="914400" rtl="0" eaLnBrk="1" latinLnBrk="0" hangingPunct="1">
        <a:spcBef>
          <a:spcPct val="0"/>
        </a:spcBef>
        <a:buNone/>
        <a:defRPr sz="4400" b="1" i="1"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ramsey_1@comcast.net"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hyperlink" Target="mailto:marni@marmason.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8" Type="http://schemas.openxmlformats.org/officeDocument/2006/relationships/hyperlink" Target="http://www.phf.org/resourcestools/Documents/WFD_Plan_Denver_Public_Health_2014.pdf" TargetMode="External"/><Relationship Id="rId3" Type="http://schemas.openxmlformats.org/officeDocument/2006/relationships/hyperlink" Target="http://www.phf.org/resourcestools/Documents/WFD_Plan_Sedgwick_County_Health_Department_KS_2012.pdf" TargetMode="External"/><Relationship Id="rId7" Type="http://schemas.openxmlformats.org/officeDocument/2006/relationships/hyperlink" Target="http://www.phf.org/resourcestools/Documents/2013%20CPH%20Training%20Curriculum%20Plan_Final_070313.pdf" TargetMode="External"/><Relationship Id="rId12" Type="http://schemas.openxmlformats.org/officeDocument/2006/relationships/hyperlink" Target="http://www.phf.org/resourcestools/Documents/WFD_Plan_3_Rivers_HD_KY.pdf" TargetMode="External"/><Relationship Id="rId2" Type="http://schemas.openxmlformats.org/officeDocument/2006/relationships/hyperlink" Target="http://www.phf.org/resourcestools/Documents/WFD_Plan_Florida_Department_of_Health_2012.pdf" TargetMode="External"/><Relationship Id="rId1" Type="http://schemas.openxmlformats.org/officeDocument/2006/relationships/slideLayout" Target="../slideLayouts/slideLayout30.xml"/><Relationship Id="rId6" Type="http://schemas.openxmlformats.org/officeDocument/2006/relationships/hyperlink" Target="http://www.phf.org/resourcestools/Documents/CPH%20Workforce_Development_Plan_FINAL_062813.pdf" TargetMode="External"/><Relationship Id="rId11" Type="http://schemas.openxmlformats.org/officeDocument/2006/relationships/hyperlink" Target="http://www.phf.org/resourcestools/Documents/WFD_Plan_Oklahoma_City_County_Health_Department_2012.pdf" TargetMode="External"/><Relationship Id="rId5" Type="http://schemas.openxmlformats.org/officeDocument/2006/relationships/hyperlink" Target="http://www.phf.org/resourcestools/Documents/WFD_Plan_Long_Beach.pdf" TargetMode="External"/><Relationship Id="rId10" Type="http://schemas.openxmlformats.org/officeDocument/2006/relationships/hyperlink" Target="http://www.phf.org/resourcestools/Documents/WFD_Plan_Forest_County_Potawatomi_Community_HD.pdf" TargetMode="External"/><Relationship Id="rId4" Type="http://schemas.openxmlformats.org/officeDocument/2006/relationships/hyperlink" Target="http://www.phf.org/resourcestools/Documents/WFD_Plan_Chicago_Department_of_Public_Health_2012.pdf" TargetMode="External"/><Relationship Id="rId9" Type="http://schemas.openxmlformats.org/officeDocument/2006/relationships/hyperlink" Target="http://www.phf.org/resourcestools/Documents/WDP_DHD10.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phf.org/qiservices" TargetMode="External"/><Relationship Id="rId3" Type="http://schemas.openxmlformats.org/officeDocument/2006/relationships/hyperlink" Target="http://www.naccho.org/topics/workforce" TargetMode="External"/><Relationship Id="rId7" Type="http://schemas.openxmlformats.org/officeDocument/2006/relationships/hyperlink" Target="http://www.phf.org/corecompetencies" TargetMode="External"/><Relationship Id="rId2" Type="http://schemas.openxmlformats.org/officeDocument/2006/relationships/hyperlink" Target="http://cph.osu.edu/practice/workforce-development-plan-template" TargetMode="External"/><Relationship Id="rId1" Type="http://schemas.openxmlformats.org/officeDocument/2006/relationships/slideLayout" Target="../slideLayouts/slideLayout30.xml"/><Relationship Id="rId6" Type="http://schemas.openxmlformats.org/officeDocument/2006/relationships/hyperlink" Target="http://www.phf.org/councilonlinkages" TargetMode="External"/><Relationship Id="rId5" Type="http://schemas.openxmlformats.org/officeDocument/2006/relationships/hyperlink" Target="http://www.naccho.org/topics/infrastructure/accreditation" TargetMode="External"/><Relationship Id="rId4" Type="http://schemas.openxmlformats.org/officeDocument/2006/relationships/hyperlink" Target="http://www.naccho.org/university" TargetMode="External"/><Relationship Id="rId9" Type="http://schemas.openxmlformats.org/officeDocument/2006/relationships/hyperlink" Target="http://www.phf.org/resourcest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hyperlink" Target="mailto:sramsey_1@comcast.net" TargetMode="External"/><Relationship Id="rId2" Type="http://schemas.openxmlformats.org/officeDocument/2006/relationships/image" Target="../media/image1.jpeg"/><Relationship Id="rId1" Type="http://schemas.openxmlformats.org/officeDocument/2006/relationships/slideLayout" Target="../slideLayouts/slideLayout30.xml"/><Relationship Id="rId6" Type="http://schemas.openxmlformats.org/officeDocument/2006/relationships/image" Target="../media/image32.png"/><Relationship Id="rId5" Type="http://schemas.openxmlformats.org/officeDocument/2006/relationships/hyperlink" Target="mailto:marni@marmason.com" TargetMode="Externa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895600" y="914400"/>
            <a:ext cx="6248400" cy="3200400"/>
          </a:xfrm>
        </p:spPr>
        <p:txBody>
          <a:bodyPr>
            <a:normAutofit fontScale="90000"/>
          </a:bodyPr>
          <a:lstStyle/>
          <a:p>
            <a:r>
              <a:rPr lang="en-US" i="1" dirty="0"/>
              <a:t>Building a Workforce Development Plan:</a:t>
            </a:r>
            <a:br>
              <a:rPr lang="en-US" sz="2800" dirty="0"/>
            </a:br>
            <a:r>
              <a:rPr lang="en-US" sz="2200" b="1" dirty="0"/>
              <a:t>- Assessing </a:t>
            </a:r>
            <a:br>
              <a:rPr lang="en-US" sz="2200" b="1" dirty="0"/>
            </a:br>
            <a:r>
              <a:rPr lang="en-US" sz="2200" b="1" dirty="0"/>
              <a:t>- Planning </a:t>
            </a:r>
            <a:br>
              <a:rPr lang="en-US" sz="2200" dirty="0"/>
            </a:br>
            <a:r>
              <a:rPr lang="en-US" sz="2200" b="1" dirty="0"/>
              <a:t>- Implementing </a:t>
            </a:r>
            <a:br>
              <a:rPr lang="en-US" sz="2200" dirty="0"/>
            </a:br>
            <a:r>
              <a:rPr lang="en-US" sz="2200" b="1" dirty="0"/>
              <a:t>- Monitoring </a:t>
            </a:r>
            <a:br>
              <a:rPr lang="en-US" sz="2200" dirty="0"/>
            </a:br>
            <a:r>
              <a:rPr lang="en-US" sz="2200" b="1" dirty="0"/>
              <a:t>- Improving</a:t>
            </a:r>
            <a:br>
              <a:rPr lang="en-US" sz="2200" i="1" dirty="0">
                <a:solidFill>
                  <a:schemeClr val="bg1">
                    <a:lumMod val="50000"/>
                  </a:schemeClr>
                </a:solidFill>
              </a:rPr>
            </a:br>
            <a:br>
              <a:rPr lang="en-US" sz="2000" i="1" dirty="0">
                <a:solidFill>
                  <a:schemeClr val="bg1">
                    <a:lumMod val="50000"/>
                  </a:schemeClr>
                </a:solidFill>
              </a:rPr>
            </a:br>
            <a:r>
              <a:rPr lang="en-US" sz="2000" i="1" dirty="0">
                <a:solidFill>
                  <a:schemeClr val="bg1">
                    <a:lumMod val="50000"/>
                  </a:schemeClr>
                </a:solidFill>
              </a:rPr>
              <a:t>April 2016</a:t>
            </a:r>
          </a:p>
        </p:txBody>
      </p:sp>
      <p:sp>
        <p:nvSpPr>
          <p:cNvPr id="8" name="Subtitle 2"/>
          <p:cNvSpPr>
            <a:spLocks noGrp="1"/>
          </p:cNvSpPr>
          <p:nvPr>
            <p:ph type="subTitle" idx="1"/>
          </p:nvPr>
        </p:nvSpPr>
        <p:spPr>
          <a:xfrm>
            <a:off x="2895600" y="4419600"/>
            <a:ext cx="6248400" cy="2438400"/>
          </a:xfrm>
        </p:spPr>
        <p:txBody>
          <a:bodyPr>
            <a:normAutofit fontScale="47500" lnSpcReduction="20000"/>
          </a:bodyPr>
          <a:lstStyle/>
          <a:p>
            <a:r>
              <a:rPr lang="en-US" dirty="0"/>
              <a:t>Presented by:  </a:t>
            </a:r>
          </a:p>
          <a:p>
            <a:r>
              <a:rPr lang="en-US" dirty="0">
                <a:solidFill>
                  <a:schemeClr val="tx1"/>
                </a:solidFill>
              </a:rPr>
              <a:t>Susan Ramsey</a:t>
            </a:r>
            <a:r>
              <a:rPr lang="en-US" dirty="0"/>
              <a:t> </a:t>
            </a:r>
          </a:p>
          <a:p>
            <a:r>
              <a:rPr lang="en-US" dirty="0">
                <a:solidFill>
                  <a:schemeClr val="tx1"/>
                </a:solidFill>
              </a:rPr>
              <a:t>Pearls of Wisdom Consulting, LLC</a:t>
            </a:r>
          </a:p>
          <a:p>
            <a:r>
              <a:rPr lang="en-US" dirty="0">
                <a:hlinkClick r:id="rId3"/>
              </a:rPr>
              <a:t>sramsey_1@comcast.net</a:t>
            </a:r>
            <a:endParaRPr lang="en-US" dirty="0"/>
          </a:p>
          <a:p>
            <a:r>
              <a:rPr lang="en-US" dirty="0"/>
              <a:t>253-606-0956</a:t>
            </a:r>
          </a:p>
          <a:p>
            <a:endParaRPr lang="en-US" dirty="0"/>
          </a:p>
          <a:p>
            <a:r>
              <a:rPr lang="en-US" dirty="0">
                <a:solidFill>
                  <a:schemeClr val="tx1"/>
                </a:solidFill>
              </a:rPr>
              <a:t>Marni Mason</a:t>
            </a:r>
            <a:r>
              <a:rPr lang="en-US" dirty="0"/>
              <a:t> </a:t>
            </a:r>
          </a:p>
          <a:p>
            <a:r>
              <a:rPr lang="en-US" dirty="0" err="1">
                <a:solidFill>
                  <a:schemeClr val="tx1"/>
                </a:solidFill>
              </a:rPr>
              <a:t>MarMason</a:t>
            </a:r>
            <a:r>
              <a:rPr lang="en-US" dirty="0">
                <a:solidFill>
                  <a:schemeClr val="tx1"/>
                </a:solidFill>
              </a:rPr>
              <a:t> Consulting, LLC</a:t>
            </a:r>
          </a:p>
          <a:p>
            <a:r>
              <a:rPr lang="en-US" dirty="0">
                <a:hlinkClick r:id="rId4"/>
              </a:rPr>
              <a:t>marni@marmason.com</a:t>
            </a:r>
            <a:endParaRPr lang="en-US" dirty="0"/>
          </a:p>
          <a:p>
            <a:r>
              <a:rPr lang="en-US" dirty="0"/>
              <a:t>425-466-7965</a:t>
            </a:r>
          </a:p>
          <a:p>
            <a:endParaRPr lang="en-US" dirty="0"/>
          </a:p>
          <a:p>
            <a:endParaRPr lang="en-US" dirty="0"/>
          </a:p>
          <a:p>
            <a:endParaRPr lang="en-US" dirty="0"/>
          </a:p>
        </p:txBody>
      </p:sp>
    </p:spTree>
    <p:extLst>
      <p:ext uri="{BB962C8B-B14F-4D97-AF65-F5344CB8AC3E}">
        <p14:creationId xmlns:p14="http://schemas.microsoft.com/office/powerpoint/2010/main" val="221549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Do We Start?</a:t>
            </a:r>
          </a:p>
        </p:txBody>
      </p:sp>
      <p:sp>
        <p:nvSpPr>
          <p:cNvPr id="2" name="Content Placeholder 1"/>
          <p:cNvSpPr>
            <a:spLocks noGrp="1"/>
          </p:cNvSpPr>
          <p:nvPr>
            <p:ph idx="1"/>
          </p:nvPr>
        </p:nvSpPr>
        <p:spPr/>
        <p:txBody>
          <a:bodyPr/>
          <a:lstStyle/>
          <a:p>
            <a:r>
              <a:rPr lang="en-US" dirty="0"/>
              <a:t>Create a multi-disciplinary team – led by Human Resource Director</a:t>
            </a:r>
          </a:p>
          <a:p>
            <a:r>
              <a:rPr lang="en-US" dirty="0"/>
              <a:t>Assess what you already have in place:</a:t>
            </a:r>
          </a:p>
          <a:p>
            <a:pPr lvl="1"/>
            <a:r>
              <a:rPr lang="en-US" dirty="0"/>
              <a:t>Orientation plan</a:t>
            </a:r>
          </a:p>
          <a:p>
            <a:pPr lvl="1"/>
            <a:r>
              <a:rPr lang="en-US" dirty="0"/>
              <a:t>Exit interviews</a:t>
            </a:r>
          </a:p>
          <a:p>
            <a:pPr lvl="1"/>
            <a:r>
              <a:rPr lang="en-US" dirty="0"/>
              <a:t>List of mandated trainings</a:t>
            </a:r>
          </a:p>
          <a:p>
            <a:pPr lvl="1"/>
            <a:r>
              <a:rPr lang="en-US" dirty="0"/>
              <a:t>Training logs</a:t>
            </a:r>
          </a:p>
          <a:p>
            <a:pPr lvl="1"/>
            <a:r>
              <a:rPr lang="en-US" dirty="0"/>
              <a:t>Staff assessments on identified needs </a:t>
            </a:r>
          </a:p>
          <a:p>
            <a:pPr lvl="1"/>
            <a:endParaRPr lang="en-US" dirty="0"/>
          </a:p>
        </p:txBody>
      </p:sp>
      <p:sp>
        <p:nvSpPr>
          <p:cNvPr id="4" name="Slide Number Placeholder 3"/>
          <p:cNvSpPr>
            <a:spLocks noGrp="1"/>
          </p:cNvSpPr>
          <p:nvPr>
            <p:ph type="sldNum" sz="quarter" idx="12"/>
          </p:nvPr>
        </p:nvSpPr>
        <p:spPr/>
        <p:txBody>
          <a:bodyPr/>
          <a:lstStyle/>
          <a:p>
            <a:fld id="{DC155EC1-5823-4B75-A903-4ABB0FF55332}" type="slidenum">
              <a:rPr lang="en-US" smtClean="0"/>
              <a:t>10</a:t>
            </a:fld>
            <a:endParaRPr lang="en-US"/>
          </a:p>
        </p:txBody>
      </p:sp>
    </p:spTree>
    <p:extLst>
      <p:ext uri="{BB962C8B-B14F-4D97-AF65-F5344CB8AC3E}">
        <p14:creationId xmlns:p14="http://schemas.microsoft.com/office/powerpoint/2010/main" val="340959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6DCDB8-D464-45FB-AB2C-8244B3853C4E}" type="slidenum">
              <a:rPr lang="en-US" smtClean="0">
                <a:solidFill>
                  <a:prstClr val="black">
                    <a:tint val="75000"/>
                  </a:prstClr>
                </a:solidFill>
              </a:rPr>
              <a:pPr/>
              <a:t>11</a:t>
            </a:fld>
            <a:endParaRPr lang="en-US">
              <a:solidFill>
                <a:prstClr val="black">
                  <a:tint val="75000"/>
                </a:prstClr>
              </a:solidFill>
            </a:endParaRPr>
          </a:p>
        </p:txBody>
      </p:sp>
      <p:sp>
        <p:nvSpPr>
          <p:cNvPr id="3" name="Content Placeholder 2"/>
          <p:cNvSpPr>
            <a:spLocks noGrp="1"/>
          </p:cNvSpPr>
          <p:nvPr>
            <p:ph idx="13"/>
          </p:nvPr>
        </p:nvSpPr>
        <p:spPr/>
        <p:txBody>
          <a:bodyPr>
            <a:normAutofit/>
          </a:bodyPr>
          <a:lstStyle/>
          <a:p>
            <a:pPr marL="0" indent="0">
              <a:buNone/>
            </a:pPr>
            <a:r>
              <a:rPr lang="en-US" sz="2400" dirty="0"/>
              <a:t>Core Competency Assessment Tools: </a:t>
            </a:r>
          </a:p>
          <a:p>
            <a:pPr marL="0" indent="0">
              <a:buNone/>
            </a:pPr>
            <a:r>
              <a:rPr lang="en-US" sz="2400" u="sng" dirty="0"/>
              <a:t>Survey  </a:t>
            </a:r>
          </a:p>
          <a:p>
            <a:pPr lvl="1"/>
            <a:r>
              <a:rPr lang="en-US" sz="2400" dirty="0"/>
              <a:t>Western Region Public Health Training Center - wrphtc.arizona.edu/</a:t>
            </a:r>
          </a:p>
          <a:p>
            <a:pPr lvl="1"/>
            <a:r>
              <a:rPr lang="en-US" sz="2400" dirty="0"/>
              <a:t>Council on Linkages Assessment Tools -  www.phf.org/competencyassessments </a:t>
            </a:r>
          </a:p>
        </p:txBody>
      </p:sp>
      <p:sp>
        <p:nvSpPr>
          <p:cNvPr id="4" name="Title 3"/>
          <p:cNvSpPr>
            <a:spLocks noGrp="1"/>
          </p:cNvSpPr>
          <p:nvPr>
            <p:ph type="title"/>
          </p:nvPr>
        </p:nvSpPr>
        <p:spPr/>
        <p:txBody>
          <a:bodyPr/>
          <a:lstStyle/>
          <a:p>
            <a:r>
              <a:rPr lang="en-US" sz="2800" dirty="0"/>
              <a:t>Understand What Skills and Competencies You Currently Have and What You Wish to Build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245781"/>
            <a:ext cx="4038600" cy="247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30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6DCDB8-D464-45FB-AB2C-8244B3853C4E}" type="slidenum">
              <a:rPr lang="en-US" smtClean="0">
                <a:solidFill>
                  <a:prstClr val="black">
                    <a:tint val="75000"/>
                  </a:prstClr>
                </a:solidFill>
              </a:rPr>
              <a:pPr/>
              <a:t>12</a:t>
            </a:fld>
            <a:endParaRPr lang="en-US">
              <a:solidFill>
                <a:prstClr val="black">
                  <a:tint val="75000"/>
                </a:prstClr>
              </a:solidFill>
            </a:endParaRPr>
          </a:p>
        </p:txBody>
      </p:sp>
      <p:sp>
        <p:nvSpPr>
          <p:cNvPr id="3" name="Content Placeholder 2"/>
          <p:cNvSpPr>
            <a:spLocks noGrp="1"/>
          </p:cNvSpPr>
          <p:nvPr>
            <p:ph idx="13"/>
          </p:nvPr>
        </p:nvSpPr>
        <p:spPr/>
        <p:txBody>
          <a:bodyPr>
            <a:normAutofit/>
          </a:bodyPr>
          <a:lstStyle/>
          <a:p>
            <a:pPr marL="0" indent="0">
              <a:buNone/>
            </a:pPr>
            <a:r>
              <a:rPr lang="en-US" sz="2400" dirty="0"/>
              <a:t>Core Competency Assessment Tools: </a:t>
            </a:r>
          </a:p>
          <a:p>
            <a:pPr marL="0" indent="0">
              <a:buNone/>
            </a:pPr>
            <a:r>
              <a:rPr lang="en-US" sz="2400" u="sng" dirty="0"/>
              <a:t>Qualitative  </a:t>
            </a:r>
          </a:p>
          <a:p>
            <a:pPr lvl="1" indent="-342900"/>
            <a:r>
              <a:rPr lang="en-US" sz="2200" dirty="0"/>
              <a:t>3-Step Competency Prioritization Matrix -  www.phf.org/competencysequence   </a:t>
            </a:r>
          </a:p>
          <a:p>
            <a:pPr lvl="1" indent="-342900"/>
            <a:r>
              <a:rPr lang="en-US" sz="2200" dirty="0"/>
              <a:t>Radar chart – www.phf.org/qiencyclopedia </a:t>
            </a:r>
          </a:p>
        </p:txBody>
      </p:sp>
      <p:sp>
        <p:nvSpPr>
          <p:cNvPr id="4" name="Title 3"/>
          <p:cNvSpPr>
            <a:spLocks noGrp="1"/>
          </p:cNvSpPr>
          <p:nvPr>
            <p:ph type="title"/>
          </p:nvPr>
        </p:nvSpPr>
        <p:spPr/>
        <p:txBody>
          <a:bodyPr/>
          <a:lstStyle/>
          <a:p>
            <a:r>
              <a:rPr lang="en-US" sz="2800" dirty="0"/>
              <a:t>Understand What Skills and Competencies You Currently Have and What You Wish to Build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33800"/>
            <a:ext cx="5638800" cy="2815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843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Are We Missing?</a:t>
            </a:r>
          </a:p>
        </p:txBody>
      </p:sp>
      <p:sp>
        <p:nvSpPr>
          <p:cNvPr id="2" name="Content Placeholder 1"/>
          <p:cNvSpPr>
            <a:spLocks noGrp="1"/>
          </p:cNvSpPr>
          <p:nvPr>
            <p:ph idx="1"/>
          </p:nvPr>
        </p:nvSpPr>
        <p:spPr/>
        <p:txBody>
          <a:bodyPr/>
          <a:lstStyle/>
          <a:p>
            <a:r>
              <a:rPr lang="en-US" dirty="0"/>
              <a:t>Assess what you are missing against PHAB measure 8.2.1 requirements:</a:t>
            </a:r>
          </a:p>
          <a:p>
            <a:pPr lvl="1"/>
            <a:r>
              <a:rPr lang="en-US" dirty="0"/>
              <a:t>Develop and implement a formal written plan</a:t>
            </a:r>
          </a:p>
          <a:p>
            <a:pPr lvl="1"/>
            <a:r>
              <a:rPr lang="en-US" dirty="0"/>
              <a:t>Establish and assess core staff competencies </a:t>
            </a:r>
          </a:p>
          <a:p>
            <a:pPr lvl="1"/>
            <a:r>
              <a:rPr lang="en-US" dirty="0"/>
              <a:t>Assess staff training needs</a:t>
            </a:r>
          </a:p>
          <a:p>
            <a:pPr lvl="1"/>
            <a:r>
              <a:rPr lang="en-US" dirty="0"/>
              <a:t>Create comprehensive training logs for all staff</a:t>
            </a:r>
          </a:p>
          <a:p>
            <a:pPr lvl="1"/>
            <a:r>
              <a:rPr lang="en-US" dirty="0"/>
              <a:t>Establish training curricula and training calendar</a:t>
            </a:r>
          </a:p>
          <a:p>
            <a:pPr lvl="1"/>
            <a:r>
              <a:rPr lang="en-US" dirty="0"/>
              <a:t>Identification of barriers/inhibitors and strategies to address them</a:t>
            </a:r>
          </a:p>
          <a:p>
            <a:pPr lvl="1"/>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DC155EC1-5823-4B75-A903-4ABB0FF55332}" type="slidenum">
              <a:rPr lang="en-US" smtClean="0"/>
              <a:t>13</a:t>
            </a:fld>
            <a:endParaRPr lang="en-US"/>
          </a:p>
        </p:txBody>
      </p:sp>
    </p:spTree>
    <p:extLst>
      <p:ext uri="{BB962C8B-B14F-4D97-AF65-F5344CB8AC3E}">
        <p14:creationId xmlns:p14="http://schemas.microsoft.com/office/powerpoint/2010/main" val="48145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Elements to Consider</a:t>
            </a:r>
          </a:p>
        </p:txBody>
      </p:sp>
      <p:sp>
        <p:nvSpPr>
          <p:cNvPr id="2" name="Content Placeholder 1"/>
          <p:cNvSpPr>
            <a:spLocks noGrp="1"/>
          </p:cNvSpPr>
          <p:nvPr>
            <p:ph idx="1"/>
          </p:nvPr>
        </p:nvSpPr>
        <p:spPr/>
        <p:txBody>
          <a:bodyPr/>
          <a:lstStyle/>
          <a:p>
            <a:r>
              <a:rPr lang="en-US" dirty="0"/>
              <a:t>Workforce profile</a:t>
            </a:r>
          </a:p>
          <a:p>
            <a:r>
              <a:rPr lang="en-US" dirty="0"/>
              <a:t>CE requirements by discipline</a:t>
            </a:r>
          </a:p>
          <a:p>
            <a:r>
              <a:rPr lang="en-US" dirty="0"/>
              <a:t>Identified and mandated training needs</a:t>
            </a:r>
          </a:p>
          <a:p>
            <a:r>
              <a:rPr lang="en-US" dirty="0"/>
              <a:t>Training goals</a:t>
            </a:r>
          </a:p>
          <a:p>
            <a:r>
              <a:rPr lang="en-US" dirty="0"/>
              <a:t>Tracking/monitoring</a:t>
            </a:r>
          </a:p>
          <a:p>
            <a:r>
              <a:rPr lang="en-US" dirty="0"/>
              <a:t>Conclusions/other considerations</a:t>
            </a:r>
          </a:p>
          <a:p>
            <a:endParaRPr lang="en-US" dirty="0"/>
          </a:p>
          <a:p>
            <a:pPr algn="r"/>
            <a:endParaRPr lang="en-US" sz="1400" dirty="0"/>
          </a:p>
        </p:txBody>
      </p:sp>
      <p:sp>
        <p:nvSpPr>
          <p:cNvPr id="4" name="Slide Number Placeholder 3"/>
          <p:cNvSpPr>
            <a:spLocks noGrp="1"/>
          </p:cNvSpPr>
          <p:nvPr>
            <p:ph type="sldNum" sz="quarter" idx="12"/>
          </p:nvPr>
        </p:nvSpPr>
        <p:spPr/>
        <p:txBody>
          <a:bodyPr/>
          <a:lstStyle/>
          <a:p>
            <a:fld id="{DC155EC1-5823-4B75-A903-4ABB0FF55332}" type="slidenum">
              <a:rPr lang="en-US" smtClean="0"/>
              <a:t>14</a:t>
            </a:fld>
            <a:endParaRPr lang="en-US"/>
          </a:p>
        </p:txBody>
      </p:sp>
    </p:spTree>
    <p:extLst>
      <p:ext uri="{BB962C8B-B14F-4D97-AF65-F5344CB8AC3E}">
        <p14:creationId xmlns:p14="http://schemas.microsoft.com/office/powerpoint/2010/main" val="75332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2" cstate="print"/>
          <a:srcRect/>
          <a:stretch>
            <a:fillRect/>
          </a:stretch>
        </p:blipFill>
        <p:spPr bwMode="auto">
          <a:xfrm>
            <a:off x="1222512" y="1676400"/>
            <a:ext cx="6720479" cy="4472827"/>
          </a:xfrm>
          <a:prstGeom prst="rect">
            <a:avLst/>
          </a:prstGeom>
          <a:noFill/>
          <a:ln w="9525">
            <a:noFill/>
            <a:miter lim="800000"/>
            <a:headEnd/>
            <a:tailEnd/>
          </a:ln>
        </p:spPr>
      </p:pic>
      <p:sp>
        <p:nvSpPr>
          <p:cNvPr id="3" name="TextBox 2"/>
          <p:cNvSpPr txBox="1"/>
          <p:nvPr/>
        </p:nvSpPr>
        <p:spPr>
          <a:xfrm>
            <a:off x="914400" y="228600"/>
            <a:ext cx="7141699" cy="1200329"/>
          </a:xfrm>
          <a:prstGeom prst="rect">
            <a:avLst/>
          </a:prstGeom>
          <a:noFill/>
        </p:spPr>
        <p:txBody>
          <a:bodyPr wrap="none" rtlCol="0">
            <a:spAutoFit/>
          </a:bodyPr>
          <a:lstStyle/>
          <a:p>
            <a:r>
              <a:rPr lang="en-US" sz="3600" b="1" dirty="0">
                <a:solidFill>
                  <a:schemeClr val="tx2"/>
                </a:solidFill>
                <a:effectLst>
                  <a:outerShdw blurRad="38100" dist="38100" dir="2700000" algn="tl">
                    <a:srgbClr val="000000">
                      <a:alpha val="43137"/>
                    </a:srgbClr>
                  </a:outerShdw>
                </a:effectLst>
                <a:latin typeface="+mj-lt"/>
              </a:rPr>
              <a:t>Short Break!</a:t>
            </a:r>
          </a:p>
          <a:p>
            <a:r>
              <a:rPr lang="en-US" sz="3600" b="1" dirty="0">
                <a:solidFill>
                  <a:schemeClr val="tx2"/>
                </a:solidFill>
                <a:effectLst>
                  <a:outerShdw blurRad="38100" dist="38100" dir="2700000" algn="tl">
                    <a:srgbClr val="000000">
                      <a:alpha val="43137"/>
                    </a:srgbClr>
                  </a:outerShdw>
                </a:effectLst>
                <a:latin typeface="+mj-lt"/>
              </a:rPr>
              <a:t>Be Back in 15 minutes, please! </a:t>
            </a:r>
          </a:p>
        </p:txBody>
      </p:sp>
      <p:sp>
        <p:nvSpPr>
          <p:cNvPr id="4" name="Title 3"/>
          <p:cNvSpPr>
            <a:spLocks noGrp="1"/>
          </p:cNvSpPr>
          <p:nvPr>
            <p:ph type="title"/>
          </p:nvPr>
        </p:nvSpPr>
        <p:spPr/>
        <p:txBody>
          <a:bodyPr>
            <a:normAutofit fontScale="90000"/>
          </a:bodyPr>
          <a:lstStyle/>
          <a:p>
            <a:r>
              <a:rPr lang="en-US" dirty="0"/>
              <a:t>Short Break – Be Back in 15 min.</a:t>
            </a:r>
          </a:p>
        </p:txBody>
      </p:sp>
      <p:sp>
        <p:nvSpPr>
          <p:cNvPr id="2" name="Slide Number Placeholder 1"/>
          <p:cNvSpPr>
            <a:spLocks noGrp="1"/>
          </p:cNvSpPr>
          <p:nvPr>
            <p:ph type="sldNum" sz="quarter" idx="12"/>
          </p:nvPr>
        </p:nvSpPr>
        <p:spPr/>
        <p:txBody>
          <a:bodyPr/>
          <a:lstStyle/>
          <a:p>
            <a:fld id="{D918CD69-FFD2-4873-BDCC-CA19547449B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1916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custDataLst>
              <p:tags r:id="rId2"/>
            </p:custDataLst>
          </p:nvPr>
        </p:nvSpPr>
        <p:spPr>
          <a:xfrm>
            <a:off x="2895600" y="2130425"/>
            <a:ext cx="6096000" cy="1470025"/>
          </a:xfrm>
        </p:spPr>
        <p:txBody>
          <a:bodyPr>
            <a:noAutofit/>
          </a:bodyPr>
          <a:lstStyle/>
          <a:p>
            <a:r>
              <a:rPr lang="en-US" sz="4000" dirty="0"/>
              <a:t>Sample Workforce Development Assessments</a:t>
            </a:r>
          </a:p>
        </p:txBody>
      </p:sp>
    </p:spTree>
    <p:custDataLst>
      <p:tags r:id="rId1"/>
    </p:custDataLst>
    <p:extLst>
      <p:ext uri="{BB962C8B-B14F-4D97-AF65-F5344CB8AC3E}">
        <p14:creationId xmlns:p14="http://schemas.microsoft.com/office/powerpoint/2010/main" val="247128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Mississippi State </a:t>
            </a:r>
            <a:br>
              <a:rPr lang="en-US" sz="3600" dirty="0"/>
            </a:br>
            <a:r>
              <a:rPr lang="en-US" sz="3600" dirty="0"/>
              <a:t>Department of Health’s Assessment</a:t>
            </a:r>
          </a:p>
        </p:txBody>
      </p:sp>
      <p:sp>
        <p:nvSpPr>
          <p:cNvPr id="3" name="Content Placeholder 2"/>
          <p:cNvSpPr>
            <a:spLocks noGrp="1"/>
          </p:cNvSpPr>
          <p:nvPr>
            <p:ph idx="1"/>
          </p:nvPr>
        </p:nvSpPr>
        <p:spPr/>
        <p:txBody>
          <a:bodyPr/>
          <a:lstStyle/>
          <a:p>
            <a:r>
              <a:rPr lang="en-US" dirty="0"/>
              <a:t>Refer to handout – 37 questions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85" y="2119086"/>
            <a:ext cx="8935647" cy="390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C155EC1-5823-4B75-A903-4ABB0FF55332}" type="slidenum">
              <a:rPr lang="en-US" smtClean="0"/>
              <a:t>17</a:t>
            </a:fld>
            <a:endParaRPr lang="en-US"/>
          </a:p>
        </p:txBody>
      </p:sp>
    </p:spTree>
    <p:extLst>
      <p:ext uri="{BB962C8B-B14F-4D97-AF65-F5344CB8AC3E}">
        <p14:creationId xmlns:p14="http://schemas.microsoft.com/office/powerpoint/2010/main" val="283282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oAutofit/>
          </a:bodyPr>
          <a:lstStyle/>
          <a:p>
            <a:r>
              <a:rPr lang="en-US" sz="4000" dirty="0">
                <a:solidFill>
                  <a:schemeClr val="bg1"/>
                </a:solidFill>
              </a:rPr>
              <a:t>Maricopa County </a:t>
            </a:r>
            <a:br>
              <a:rPr lang="en-US" sz="4000" dirty="0">
                <a:solidFill>
                  <a:schemeClr val="bg1"/>
                </a:solidFill>
              </a:rPr>
            </a:br>
            <a:r>
              <a:rPr lang="en-US" sz="4000" dirty="0">
                <a:solidFill>
                  <a:schemeClr val="bg1"/>
                </a:solidFill>
              </a:rPr>
              <a:t>Department of Public Health</a:t>
            </a:r>
          </a:p>
        </p:txBody>
      </p:sp>
      <p:sp>
        <p:nvSpPr>
          <p:cNvPr id="4" name="Content Placeholder 3"/>
          <p:cNvSpPr>
            <a:spLocks noGrp="1"/>
          </p:cNvSpPr>
          <p:nvPr>
            <p:ph idx="1"/>
            <p:custDataLst>
              <p:tags r:id="rId3"/>
            </p:custDataLst>
          </p:nvPr>
        </p:nvSpPr>
        <p:spPr/>
        <p:txBody>
          <a:bodyPr>
            <a:normAutofit/>
          </a:bodyPr>
          <a:lstStyle/>
          <a:p>
            <a:r>
              <a:rPr lang="en-US" dirty="0"/>
              <a:t>Vision:  </a:t>
            </a:r>
          </a:p>
          <a:p>
            <a:pPr lvl="1"/>
            <a:r>
              <a:rPr lang="en-US" dirty="0"/>
              <a:t>Training and development of the workforce is one part of a comprehensive strategy toward agency quality improvement.  Fundamental to this work is identifying gaps in knowledge, skills, and abilities through the assessment of both organizational and individual needs, and addressing those gaps through targeted training and development opportunities</a:t>
            </a:r>
          </a:p>
          <a:p>
            <a:r>
              <a:rPr lang="en-US" dirty="0"/>
              <a:t>Assessment:</a:t>
            </a:r>
          </a:p>
          <a:p>
            <a:pPr lvl="1"/>
            <a:r>
              <a:rPr lang="en-US" dirty="0"/>
              <a:t>Training preferences survey and a core competency assessment</a:t>
            </a:r>
          </a:p>
          <a:p>
            <a:pPr lvl="1"/>
            <a:endParaRPr lang="en-US" dirty="0"/>
          </a:p>
        </p:txBody>
      </p:sp>
      <p:sp>
        <p:nvSpPr>
          <p:cNvPr id="6" name="Slide Number Placeholder 5"/>
          <p:cNvSpPr>
            <a:spLocks noGrp="1"/>
          </p:cNvSpPr>
          <p:nvPr>
            <p:ph type="sldNum" sz="quarter" idx="12"/>
            <p:custDataLst>
              <p:tags r:id="rId4"/>
            </p:custDataLst>
          </p:nvPr>
        </p:nvSpPr>
        <p:spPr>
          <a:prstGeom prst="rect">
            <a:avLst/>
          </a:prstGeom>
        </p:spPr>
        <p:txBody>
          <a:bodyPr/>
          <a:lstStyle/>
          <a:p>
            <a:fld id="{491FA697-4D10-4FB4-BE6A-588500376AC7}" type="slidenum">
              <a:rPr lang="en-US" smtClean="0"/>
              <a:pPr/>
              <a:t>18</a:t>
            </a:fld>
            <a:endParaRPr lang="en-US" dirty="0"/>
          </a:p>
        </p:txBody>
      </p:sp>
    </p:spTree>
    <p:custDataLst>
      <p:tags r:id="rId1"/>
    </p:custDataLst>
    <p:extLst>
      <p:ext uri="{BB962C8B-B14F-4D97-AF65-F5344CB8AC3E}">
        <p14:creationId xmlns:p14="http://schemas.microsoft.com/office/powerpoint/2010/main" val="362922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3"/>
          <p:cNvSpPr>
            <a:spLocks noGrp="1"/>
          </p:cNvSpPr>
          <p:nvPr>
            <p:ph type="title"/>
          </p:nvPr>
        </p:nvSpPr>
        <p:spPr/>
        <p:txBody>
          <a:bodyPr>
            <a:normAutofit/>
          </a:bodyPr>
          <a:lstStyle/>
          <a:p>
            <a:r>
              <a:rPr lang="en-US" sz="4000" dirty="0"/>
              <a:t>Training Preference Survey</a:t>
            </a:r>
          </a:p>
        </p:txBody>
      </p:sp>
      <p:sp>
        <p:nvSpPr>
          <p:cNvPr id="4" name="Rectangle 3"/>
          <p:cNvSpPr/>
          <p:nvPr/>
        </p:nvSpPr>
        <p:spPr>
          <a:xfrm>
            <a:off x="457200" y="1676400"/>
            <a:ext cx="8305800" cy="4154984"/>
          </a:xfrm>
          <a:prstGeom prst="rect">
            <a:avLst/>
          </a:prstGeom>
        </p:spPr>
        <p:txBody>
          <a:bodyPr wrap="square">
            <a:spAutoFit/>
          </a:bodyPr>
          <a:lstStyle/>
          <a:p>
            <a:pPr marL="342900" indent="-342900">
              <a:buFont typeface="Arial" panose="020B0604020202020204" pitchFamily="34" charset="0"/>
              <a:buChar char="•"/>
            </a:pPr>
            <a:r>
              <a:rPr lang="en-US" sz="2400" dirty="0"/>
              <a:t>Training Preference Survey</a:t>
            </a:r>
          </a:p>
          <a:p>
            <a:pPr marL="800100" lvl="1" indent="-342900">
              <a:buFont typeface="Calibri" panose="020F0502020204030204" pitchFamily="34" charset="0"/>
              <a:buChar char="⁻"/>
            </a:pPr>
            <a:r>
              <a:rPr lang="en-US" sz="2400" dirty="0"/>
              <a:t>The capacity to develop and market available trainings to enhance the capacity of the local public health workforce</a:t>
            </a:r>
          </a:p>
          <a:p>
            <a:pPr marL="800100" lvl="1" indent="-342900">
              <a:buFont typeface="Calibri" panose="020F0502020204030204" pitchFamily="34" charset="0"/>
              <a:buChar char="⁻"/>
            </a:pPr>
            <a:r>
              <a:rPr lang="en-US" sz="2400" dirty="0"/>
              <a:t>Existing lists of ongoing trainings and trainings in development were identified as well as initial training needs </a:t>
            </a:r>
          </a:p>
          <a:p>
            <a:pPr marL="800100" lvl="1" indent="-342900">
              <a:buFont typeface="Calibri" panose="020F0502020204030204" pitchFamily="34" charset="0"/>
              <a:buChar char="⁻"/>
            </a:pPr>
            <a:r>
              <a:rPr lang="en-US" sz="2400" dirty="0"/>
              <a:t>Lists of all Divisions and Programs were provided by Human Resources </a:t>
            </a:r>
          </a:p>
          <a:p>
            <a:pPr marL="800100" lvl="1" indent="-342900">
              <a:buFont typeface="Calibri" panose="020F0502020204030204" pitchFamily="34" charset="0"/>
              <a:buChar char="⁻"/>
            </a:pPr>
            <a:r>
              <a:rPr lang="en-US" sz="2400" dirty="0"/>
              <a:t>Questions regarding preferred method of training delivery, participant division, program and academic qualifications were also included in the survey </a:t>
            </a:r>
          </a:p>
        </p:txBody>
      </p:sp>
      <p:sp>
        <p:nvSpPr>
          <p:cNvPr id="2" name="Slide Number Placeholder 1"/>
          <p:cNvSpPr>
            <a:spLocks noGrp="1"/>
          </p:cNvSpPr>
          <p:nvPr>
            <p:ph type="sldNum" sz="quarter" idx="12"/>
          </p:nvPr>
        </p:nvSpPr>
        <p:spPr/>
        <p:txBody>
          <a:bodyPr/>
          <a:lstStyle/>
          <a:p>
            <a:fld id="{DC155EC1-5823-4B75-A903-4ABB0FF55332}" type="slidenum">
              <a:rPr lang="en-US" smtClean="0"/>
              <a:t>19</a:t>
            </a:fld>
            <a:endParaRPr lang="en-US"/>
          </a:p>
        </p:txBody>
      </p:sp>
    </p:spTree>
    <p:extLst>
      <p:ext uri="{BB962C8B-B14F-4D97-AF65-F5344CB8AC3E}">
        <p14:creationId xmlns:p14="http://schemas.microsoft.com/office/powerpoint/2010/main" val="113556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rmAutofit/>
          </a:bodyPr>
          <a:lstStyle/>
          <a:p>
            <a:r>
              <a:rPr lang="en-US" dirty="0"/>
              <a:t>Susan Ramsey</a:t>
            </a:r>
            <a:endParaRPr lang="en-US" dirty="0">
              <a:solidFill>
                <a:schemeClr val="tx1"/>
              </a:solidFill>
            </a:endParaRPr>
          </a:p>
        </p:txBody>
      </p:sp>
      <p:sp>
        <p:nvSpPr>
          <p:cNvPr id="5" name="Slide Number Placeholder 2"/>
          <p:cNvSpPr>
            <a:spLocks noGrp="1"/>
          </p:cNvSpPr>
          <p:nvPr>
            <p:ph type="sldNum" sz="quarter" idx="12"/>
          </p:nvPr>
        </p:nvSpPr>
        <p:spPr/>
        <p:txBody>
          <a:bodyPr/>
          <a:lstStyle/>
          <a:p>
            <a:fld id="{2493E1C9-ADD2-4D30-8CA2-1D38E125BA0F}" type="slidenum">
              <a:rPr lang="en-US" smtClean="0">
                <a:solidFill>
                  <a:prstClr val="black">
                    <a:tint val="75000"/>
                  </a:prstClr>
                </a:solidFill>
              </a:rPr>
              <a:pPr/>
              <a:t>2</a:t>
            </a:fld>
            <a:endParaRPr lang="en-US" dirty="0">
              <a:solidFill>
                <a:prstClr val="black">
                  <a:tint val="75000"/>
                </a:prstClr>
              </a:solidFill>
            </a:endParaRPr>
          </a:p>
        </p:txBody>
      </p:sp>
      <p:sp>
        <p:nvSpPr>
          <p:cNvPr id="4" name="Content Placeholder 2"/>
          <p:cNvSpPr>
            <a:spLocks noGrp="1"/>
          </p:cNvSpPr>
          <p:nvPr>
            <p:ph idx="4294967295"/>
          </p:nvPr>
        </p:nvSpPr>
        <p:spPr>
          <a:xfrm>
            <a:off x="490868" y="1417637"/>
            <a:ext cx="8229600" cy="4525963"/>
          </a:xfrm>
        </p:spPr>
        <p:txBody>
          <a:bodyPr>
            <a:noAutofit/>
          </a:bodyPr>
          <a:lstStyle/>
          <a:p>
            <a:pPr marL="344488" indent="-344488"/>
            <a:r>
              <a:rPr lang="en-US" sz="1800" dirty="0"/>
              <a:t>More than 25 years in public service for the State of Washington retired in 2013, served as the Director for the Office of Performance and Accountability with the Washington State Department of Health</a:t>
            </a:r>
          </a:p>
          <a:p>
            <a:pPr marL="344488" indent="-344488">
              <a:spcBef>
                <a:spcPts val="600"/>
              </a:spcBef>
            </a:pPr>
            <a:r>
              <a:rPr lang="en-US" sz="1800" dirty="0"/>
              <a:t>Past co-chair for the Standards and Accreditation Workgroup for the Public Health Improvement Partnership in Washington State representing the state and 35 local health departments</a:t>
            </a:r>
          </a:p>
          <a:p>
            <a:pPr marL="344488" indent="-344488">
              <a:spcBef>
                <a:spcPts val="600"/>
              </a:spcBef>
            </a:pPr>
            <a:r>
              <a:rPr lang="en-US" sz="1800" dirty="0"/>
              <a:t>National trainer and presenter for performance management, quality planning and improvement and accreditation in more than 10 states and for ASTHO, PHAB, NNPHI, and RWJF</a:t>
            </a:r>
          </a:p>
          <a:p>
            <a:pPr marL="344488" indent="-344488">
              <a:spcBef>
                <a:spcPts val="600"/>
              </a:spcBef>
            </a:pPr>
            <a:r>
              <a:rPr lang="en-US" sz="1800" dirty="0"/>
              <a:t>PHAB site reviewer</a:t>
            </a:r>
          </a:p>
          <a:p>
            <a:pPr marL="344488" indent="-344488">
              <a:spcBef>
                <a:spcPts val="600"/>
              </a:spcBef>
            </a:pPr>
            <a:r>
              <a:rPr lang="en-US" sz="1800" dirty="0"/>
              <a:t>Member of the PHAB Evaluation and Quality Improvement Committee</a:t>
            </a:r>
          </a:p>
          <a:p>
            <a:pPr marL="344488" indent="-344488">
              <a:spcBef>
                <a:spcPts val="600"/>
              </a:spcBef>
            </a:pPr>
            <a:r>
              <a:rPr lang="en-US" sz="1800" dirty="0"/>
              <a:t>Washington State Reviewer and led the State Department of Health to become nationally accredited in 2013</a:t>
            </a:r>
          </a:p>
          <a:p>
            <a:pPr marL="344488" indent="-344488">
              <a:spcBef>
                <a:spcPts val="600"/>
              </a:spcBef>
            </a:pPr>
            <a:r>
              <a:rPr lang="en-US" sz="1800" dirty="0"/>
              <a:t>Owner and Managing Consultant of Pearls of Wisdom Consulting, LLC based in Olympia, WA</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344" y="350883"/>
            <a:ext cx="710856" cy="1065906"/>
          </a:xfrm>
          <a:prstGeom prst="rect">
            <a:avLst/>
          </a:prstGeom>
        </p:spPr>
      </p:pic>
    </p:spTree>
    <p:extLst>
      <p:ext uri="{BB962C8B-B14F-4D97-AF65-F5344CB8AC3E}">
        <p14:creationId xmlns:p14="http://schemas.microsoft.com/office/powerpoint/2010/main" val="109879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3"/>
          <p:cNvSpPr>
            <a:spLocks noGrp="1"/>
          </p:cNvSpPr>
          <p:nvPr>
            <p:ph type="title"/>
          </p:nvPr>
        </p:nvSpPr>
        <p:spPr/>
        <p:txBody>
          <a:bodyPr>
            <a:normAutofit/>
          </a:bodyPr>
          <a:lstStyle/>
          <a:p>
            <a:r>
              <a:rPr lang="en-US" sz="4000" dirty="0"/>
              <a:t>Core Competency Assessment</a:t>
            </a:r>
          </a:p>
        </p:txBody>
      </p:sp>
      <p:sp>
        <p:nvSpPr>
          <p:cNvPr id="2" name="Slide Number Placeholder 1"/>
          <p:cNvSpPr>
            <a:spLocks noGrp="1"/>
          </p:cNvSpPr>
          <p:nvPr>
            <p:ph type="sldNum" sz="quarter" idx="12"/>
          </p:nvPr>
        </p:nvSpPr>
        <p:spPr/>
        <p:txBody>
          <a:bodyPr/>
          <a:lstStyle/>
          <a:p>
            <a:fld id="{026DCDB8-D464-45FB-AB2C-8244B3853C4E}" type="slidenum">
              <a:rPr lang="en-US" smtClean="0"/>
              <a:t>20</a:t>
            </a:fld>
            <a:endParaRPr lang="en-US"/>
          </a:p>
        </p:txBody>
      </p:sp>
      <p:sp>
        <p:nvSpPr>
          <p:cNvPr id="4" name="Rectangle 3"/>
          <p:cNvSpPr/>
          <p:nvPr/>
        </p:nvSpPr>
        <p:spPr>
          <a:xfrm>
            <a:off x="457200" y="1524000"/>
            <a:ext cx="8305800" cy="2677656"/>
          </a:xfrm>
          <a:prstGeom prst="rect">
            <a:avLst/>
          </a:prstGeom>
        </p:spPr>
        <p:txBody>
          <a:bodyPr wrap="square">
            <a:spAutoFit/>
          </a:bodyPr>
          <a:lstStyle/>
          <a:p>
            <a:pPr indent="-342900">
              <a:buFont typeface="Arial" panose="020B0604020202020204" pitchFamily="34" charset="0"/>
              <a:buChar char="•"/>
            </a:pPr>
            <a:r>
              <a:rPr lang="en-US" sz="2400" dirty="0"/>
              <a:t>Core Competency Assessment </a:t>
            </a:r>
          </a:p>
          <a:p>
            <a:pPr lvl="2" indent="-342900">
              <a:buFont typeface="Calibri" panose="020F0502020204030204" pitchFamily="34" charset="0"/>
              <a:buChar char="⁻"/>
            </a:pPr>
            <a:r>
              <a:rPr lang="en-US" sz="2400" dirty="0"/>
              <a:t>Developed and revised with input from staff, and faculty from the University of Arizona - College of Public Health</a:t>
            </a:r>
          </a:p>
          <a:p>
            <a:pPr lvl="2" indent="-342900">
              <a:buFont typeface="Calibri" panose="020F0502020204030204" pitchFamily="34" charset="0"/>
              <a:buChar char="⁻"/>
            </a:pPr>
            <a:r>
              <a:rPr lang="en-US" sz="2400" dirty="0"/>
              <a:t>Examples of core competency assessments developed by other jurisdictions were gathered </a:t>
            </a:r>
          </a:p>
          <a:p>
            <a:pPr lvl="2" indent="-342900">
              <a:buFont typeface="Calibri" panose="020F0502020204030204" pitchFamily="34" charset="0"/>
              <a:buChar char="⁻"/>
            </a:pPr>
            <a:r>
              <a:rPr lang="en-US" sz="2400" dirty="0"/>
              <a:t>Assessments were adapted for use in the Core Competency Assessment</a:t>
            </a:r>
          </a:p>
        </p:txBody>
      </p:sp>
    </p:spTree>
    <p:extLst>
      <p:ext uri="{BB962C8B-B14F-4D97-AF65-F5344CB8AC3E}">
        <p14:creationId xmlns:p14="http://schemas.microsoft.com/office/powerpoint/2010/main" val="126833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a:t>
            </a:r>
          </a:p>
        </p:txBody>
      </p:sp>
      <p:sp>
        <p:nvSpPr>
          <p:cNvPr id="3" name="Content Placeholder 2"/>
          <p:cNvSpPr>
            <a:spLocks noGrp="1"/>
          </p:cNvSpPr>
          <p:nvPr>
            <p:ph idx="1"/>
          </p:nvPr>
        </p:nvSpPr>
        <p:spPr/>
        <p:txBody>
          <a:bodyPr>
            <a:noAutofit/>
          </a:bodyPr>
          <a:lstStyle/>
          <a:p>
            <a:r>
              <a:rPr lang="en-US" sz="2400" dirty="0"/>
              <a:t>Preceding the department-wide release, a pilot test was conducted</a:t>
            </a:r>
          </a:p>
          <a:p>
            <a:r>
              <a:rPr lang="en-US" sz="2400" dirty="0"/>
              <a:t>A pre-identified group of MCDPH staff.   Program consisted of a program manager, two supervisors (one nurse and one social worker), eight frontline health workers and two administrative assistants</a:t>
            </a:r>
          </a:p>
          <a:p>
            <a:r>
              <a:rPr lang="en-US" sz="2400" dirty="0"/>
              <a:t>Recruitment for the pilot test was targeted based on the capacity of the respondents to provide a mix of answers by tier, competency and academic credentialing </a:t>
            </a:r>
          </a:p>
          <a:p>
            <a:r>
              <a:rPr lang="en-US" sz="2400" dirty="0"/>
              <a:t>13 staff members completed the pilot test. Feedback regarding completion time, questionnaire language and formatting was provided by the respondents via e-mail</a:t>
            </a:r>
          </a:p>
        </p:txBody>
      </p:sp>
      <p:sp>
        <p:nvSpPr>
          <p:cNvPr id="4" name="Slide Number Placeholder 3"/>
          <p:cNvSpPr>
            <a:spLocks noGrp="1"/>
          </p:cNvSpPr>
          <p:nvPr>
            <p:ph type="sldNum" sz="quarter" idx="12"/>
          </p:nvPr>
        </p:nvSpPr>
        <p:spPr/>
        <p:txBody>
          <a:bodyPr/>
          <a:lstStyle/>
          <a:p>
            <a:fld id="{DC155EC1-5823-4B75-A903-4ABB0FF55332}" type="slidenum">
              <a:rPr lang="en-US" smtClean="0"/>
              <a:t>21</a:t>
            </a:fld>
            <a:endParaRPr lang="en-US"/>
          </a:p>
        </p:txBody>
      </p:sp>
    </p:spTree>
    <p:extLst>
      <p:ext uri="{BB962C8B-B14F-4D97-AF65-F5344CB8AC3E}">
        <p14:creationId xmlns:p14="http://schemas.microsoft.com/office/powerpoint/2010/main" val="1077325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and Assessment Launch</a:t>
            </a:r>
          </a:p>
        </p:txBody>
      </p:sp>
      <p:sp>
        <p:nvSpPr>
          <p:cNvPr id="3" name="Content Placeholder 2"/>
          <p:cNvSpPr>
            <a:spLocks noGrp="1"/>
          </p:cNvSpPr>
          <p:nvPr>
            <p:ph idx="1"/>
          </p:nvPr>
        </p:nvSpPr>
        <p:spPr/>
        <p:txBody>
          <a:bodyPr/>
          <a:lstStyle/>
          <a:p>
            <a:r>
              <a:rPr lang="en-US" dirty="0"/>
              <a:t>The final department-wide version was distributed to approximately 600 employees on behalf of the MCDPH Director </a:t>
            </a:r>
          </a:p>
          <a:p>
            <a:r>
              <a:rPr lang="en-US" dirty="0"/>
              <a:t>Respondents were given three weeks to complete the Survey and Assessment </a:t>
            </a:r>
          </a:p>
          <a:p>
            <a:r>
              <a:rPr lang="en-US" dirty="0"/>
              <a:t>Respondent e-mail addresses were used as original identifiers, although answers were collated separately from e-mail addresses to ensure that individual survey respondents remained anonymous </a:t>
            </a:r>
          </a:p>
        </p:txBody>
      </p:sp>
      <p:sp>
        <p:nvSpPr>
          <p:cNvPr id="4" name="Slide Number Placeholder 3"/>
          <p:cNvSpPr>
            <a:spLocks noGrp="1"/>
          </p:cNvSpPr>
          <p:nvPr>
            <p:ph type="sldNum" sz="quarter" idx="12"/>
          </p:nvPr>
        </p:nvSpPr>
        <p:spPr/>
        <p:txBody>
          <a:bodyPr/>
          <a:lstStyle/>
          <a:p>
            <a:fld id="{DC155EC1-5823-4B75-A903-4ABB0FF55332}" type="slidenum">
              <a:rPr lang="en-US" smtClean="0"/>
              <a:t>22</a:t>
            </a:fld>
            <a:endParaRPr lang="en-US"/>
          </a:p>
        </p:txBody>
      </p:sp>
    </p:spTree>
    <p:extLst>
      <p:ext uri="{BB962C8B-B14F-4D97-AF65-F5344CB8AC3E}">
        <p14:creationId xmlns:p14="http://schemas.microsoft.com/office/powerpoint/2010/main" val="1783949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Participants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1521212"/>
            <a:ext cx="5557837" cy="463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C155EC1-5823-4B75-A903-4ABB0FF55332}" type="slidenum">
              <a:rPr lang="en-US" smtClean="0"/>
              <a:t>23</a:t>
            </a:fld>
            <a:endParaRPr lang="en-US"/>
          </a:p>
        </p:txBody>
      </p:sp>
    </p:spTree>
    <p:extLst>
      <p:ext uri="{BB962C8B-B14F-4D97-AF65-F5344CB8AC3E}">
        <p14:creationId xmlns:p14="http://schemas.microsoft.com/office/powerpoint/2010/main" val="271436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Competencies Overview</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010400" cy="398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C155EC1-5823-4B75-A903-4ABB0FF55332}" type="slidenum">
              <a:rPr lang="en-US" smtClean="0"/>
              <a:t>24</a:t>
            </a:fld>
            <a:endParaRPr lang="en-US"/>
          </a:p>
        </p:txBody>
      </p:sp>
    </p:spTree>
    <p:extLst>
      <p:ext uri="{BB962C8B-B14F-4D97-AF65-F5344CB8AC3E}">
        <p14:creationId xmlns:p14="http://schemas.microsoft.com/office/powerpoint/2010/main" val="2136698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Competency Overview</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086600" cy="422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C155EC1-5823-4B75-A903-4ABB0FF55332}" type="slidenum">
              <a:rPr lang="en-US" smtClean="0"/>
              <a:t>25</a:t>
            </a:fld>
            <a:endParaRPr lang="en-US"/>
          </a:p>
        </p:txBody>
      </p:sp>
    </p:spTree>
    <p:extLst>
      <p:ext uri="{BB962C8B-B14F-4D97-AF65-F5344CB8AC3E}">
        <p14:creationId xmlns:p14="http://schemas.microsoft.com/office/powerpoint/2010/main" val="94676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155EC1-5823-4B75-A903-4ABB0FF55332}" type="slidenum">
              <a:rPr lang="en-US" smtClean="0"/>
              <a:t>26</a:t>
            </a:fld>
            <a:endParaRPr lang="en-US"/>
          </a:p>
        </p:txBody>
      </p:sp>
      <p:sp>
        <p:nvSpPr>
          <p:cNvPr id="2" name="Title 1"/>
          <p:cNvSpPr>
            <a:spLocks noGrp="1"/>
          </p:cNvSpPr>
          <p:nvPr>
            <p:ph type="title"/>
          </p:nvPr>
        </p:nvSpPr>
        <p:spPr/>
        <p:txBody>
          <a:bodyPr>
            <a:normAutofit fontScale="90000"/>
          </a:bodyPr>
          <a:lstStyle/>
          <a:p>
            <a:r>
              <a:rPr lang="en-US" dirty="0"/>
              <a:t>Core Competency Results by Domain and Tier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07138"/>
            <a:ext cx="8458200" cy="521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407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155EC1-5823-4B75-A903-4ABB0FF55332}" type="slidenum">
              <a:rPr lang="en-US" smtClean="0"/>
              <a:t>27</a:t>
            </a:fld>
            <a:endParaRPr lang="en-US"/>
          </a:p>
        </p:txBody>
      </p:sp>
      <p:sp>
        <p:nvSpPr>
          <p:cNvPr id="2" name="Title 1"/>
          <p:cNvSpPr>
            <a:spLocks noGrp="1"/>
          </p:cNvSpPr>
          <p:nvPr>
            <p:ph type="title"/>
          </p:nvPr>
        </p:nvSpPr>
        <p:spPr/>
        <p:txBody>
          <a:bodyPr/>
          <a:lstStyle/>
          <a:p>
            <a:r>
              <a:rPr lang="en-US" dirty="0"/>
              <a:t>Domain Responses:  Tier 1</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225"/>
            <a:ext cx="8458200" cy="5197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047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155EC1-5823-4B75-A903-4ABB0FF55332}" type="slidenum">
              <a:rPr lang="en-US" smtClean="0"/>
              <a:t>28</a:t>
            </a:fld>
            <a:endParaRPr lang="en-US"/>
          </a:p>
        </p:txBody>
      </p:sp>
      <p:sp>
        <p:nvSpPr>
          <p:cNvPr id="2" name="Title 1"/>
          <p:cNvSpPr>
            <a:spLocks noGrp="1"/>
          </p:cNvSpPr>
          <p:nvPr>
            <p:ph type="title"/>
          </p:nvPr>
        </p:nvSpPr>
        <p:spPr/>
        <p:txBody>
          <a:bodyPr/>
          <a:lstStyle/>
          <a:p>
            <a:r>
              <a:rPr lang="en-US" dirty="0"/>
              <a:t>Domain Responses:  Tier 2</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571670"/>
            <a:ext cx="8458200" cy="514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155EC1-5823-4B75-A903-4ABB0FF55332}" type="slidenum">
              <a:rPr lang="en-US" smtClean="0"/>
              <a:t>29</a:t>
            </a:fld>
            <a:endParaRPr lang="en-US"/>
          </a:p>
        </p:txBody>
      </p:sp>
      <p:sp>
        <p:nvSpPr>
          <p:cNvPr id="2" name="Title 1"/>
          <p:cNvSpPr>
            <a:spLocks noGrp="1"/>
          </p:cNvSpPr>
          <p:nvPr>
            <p:ph type="title"/>
          </p:nvPr>
        </p:nvSpPr>
        <p:spPr/>
        <p:txBody>
          <a:bodyPr/>
          <a:lstStyle/>
          <a:p>
            <a:r>
              <a:rPr lang="en-US" dirty="0"/>
              <a:t>Top Training Topics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2358"/>
            <a:ext cx="8458200" cy="518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94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493E1C9-ADD2-4D30-8CA2-1D38E125BA0F}" type="slidenum">
              <a:rPr lang="en-US" smtClean="0">
                <a:solidFill>
                  <a:prstClr val="black">
                    <a:tint val="75000"/>
                  </a:prstClr>
                </a:solidFill>
              </a:rPr>
              <a:pPr/>
              <a:t>3</a:t>
            </a:fld>
            <a:endParaRPr lang="en-US" dirty="0">
              <a:solidFill>
                <a:prstClr val="black">
                  <a:tint val="75000"/>
                </a:prstClr>
              </a:solidFill>
            </a:endParaRPr>
          </a:p>
        </p:txBody>
      </p:sp>
      <p:sp>
        <p:nvSpPr>
          <p:cNvPr id="34818" name="Rectangle 2"/>
          <p:cNvSpPr>
            <a:spLocks noGrp="1"/>
          </p:cNvSpPr>
          <p:nvPr>
            <p:ph type="title"/>
          </p:nvPr>
        </p:nvSpPr>
        <p:spPr/>
        <p:txBody>
          <a:bodyPr rtlCol="0"/>
          <a:lstStyle/>
          <a:p>
            <a:pPr fontAlgn="auto">
              <a:spcAft>
                <a:spcPts val="0"/>
              </a:spcAft>
              <a:defRPr/>
            </a:pPr>
            <a:r>
              <a:rPr lang="en-US" dirty="0"/>
              <a:t>Marlene (Marni) Mason</a:t>
            </a:r>
          </a:p>
        </p:txBody>
      </p:sp>
      <p:grpSp>
        <p:nvGrpSpPr>
          <p:cNvPr id="8" name="Group 7"/>
          <p:cNvGrpSpPr/>
          <p:nvPr/>
        </p:nvGrpSpPr>
        <p:grpSpPr>
          <a:xfrm>
            <a:off x="138507" y="6351318"/>
            <a:ext cx="2922783" cy="309562"/>
            <a:chOff x="201706" y="6548438"/>
            <a:chExt cx="2922783" cy="309562"/>
          </a:xfrm>
        </p:grpSpPr>
        <p:sp>
          <p:nvSpPr>
            <p:cNvPr id="9" name="Footer Placeholder 6"/>
            <p:cNvSpPr txBox="1">
              <a:spLocks/>
            </p:cNvSpPr>
            <p:nvPr/>
          </p:nvSpPr>
          <p:spPr>
            <a:xfrm>
              <a:off x="560147" y="6616382"/>
              <a:ext cx="2564342" cy="210344"/>
            </a:xfrm>
            <a:prstGeom prst="rect">
              <a:avLst/>
            </a:prstGeom>
          </p:spPr>
          <p:txBody>
            <a:bodyPr/>
            <a:lstStyle/>
            <a:p>
              <a:pPr>
                <a:defRPr/>
              </a:pPr>
              <a:r>
                <a:rPr lang="en-US" sz="1400" dirty="0">
                  <a:solidFill>
                    <a:prstClr val="black"/>
                  </a:solidFill>
                </a:rPr>
                <a:t>MarMason Consulting</a:t>
              </a:r>
            </a:p>
          </p:txBody>
        </p:sp>
        <p:pic>
          <p:nvPicPr>
            <p:cNvPr id="10" name="Picture 9"/>
            <p:cNvPicPr/>
            <p:nvPr/>
          </p:nvPicPr>
          <p:blipFill>
            <a:blip r:embed="rId3" cstate="print"/>
            <a:srcRect/>
            <a:stretch>
              <a:fillRect/>
            </a:stretch>
          </p:blipFill>
          <p:spPr bwMode="auto">
            <a:xfrm>
              <a:off x="201706" y="6548438"/>
              <a:ext cx="403412" cy="309562"/>
            </a:xfrm>
            <a:prstGeom prst="rect">
              <a:avLst/>
            </a:prstGeom>
            <a:noFill/>
            <a:ln w="9525">
              <a:noFill/>
              <a:miter lim="800000"/>
              <a:headEnd/>
              <a:tailEnd/>
            </a:ln>
          </p:spPr>
        </p:pic>
      </p:grpSp>
      <p:sp>
        <p:nvSpPr>
          <p:cNvPr id="11" name="Content Placeholder 2"/>
          <p:cNvSpPr>
            <a:spLocks noGrp="1"/>
          </p:cNvSpPr>
          <p:nvPr>
            <p:ph idx="13"/>
          </p:nvPr>
        </p:nvSpPr>
        <p:spPr>
          <a:xfrm>
            <a:off x="457200" y="1600200"/>
            <a:ext cx="8229600" cy="4751118"/>
          </a:xfrm>
        </p:spPr>
        <p:txBody>
          <a:bodyPr>
            <a:noAutofit/>
          </a:bodyPr>
          <a:lstStyle/>
          <a:p>
            <a:pPr marL="344488" indent="-344488"/>
            <a:r>
              <a:rPr lang="en-US" sz="1700" dirty="0"/>
              <a:t>More than 30 years in private healthcare and public health as clinician, manager and national performance management/quality improvement consultant</a:t>
            </a:r>
          </a:p>
          <a:p>
            <a:pPr marL="344488" indent="-344488"/>
            <a:r>
              <a:rPr lang="en-US" sz="1700" dirty="0"/>
              <a:t>Consultant for Public Health performance standards and improvement since 2000; NACCHO CHA/CHIP project (2011-12), ASTHO QI Demonstration project (2012-13), NNPHI COPPHI QI Coach (Phase I &amp; II) and for all 3 Multistate Learning Collaboratives (2005-2011), including more than 80 QI teams</a:t>
            </a:r>
          </a:p>
          <a:p>
            <a:pPr lvl="0"/>
            <a:r>
              <a:rPr lang="en-US" sz="1700" dirty="0"/>
              <a:t>National trainer and presenter for QI and Accreditation in more than 20 states and for ASTHO, NACCHO, NIHB, NNPHI, and RWJF</a:t>
            </a:r>
          </a:p>
          <a:p>
            <a:r>
              <a:rPr lang="en-US" sz="1700" dirty="0"/>
              <a:t>Contributed to the Michigan QI Handbook, the 2009 ASQ Public Health QI Handbook, and authored numerous JPHMP articles including Jan/Feb 2012 </a:t>
            </a:r>
            <a:r>
              <a:rPr lang="en-US" sz="1700" b="1" i="1" dirty="0"/>
              <a:t>“</a:t>
            </a:r>
            <a:r>
              <a:rPr lang="en-US" sz="1700" i="1" dirty="0"/>
              <a:t>Understanding and Controlling Variation in Public Health”</a:t>
            </a:r>
            <a:endParaRPr lang="en-US" sz="1700" dirty="0"/>
          </a:p>
          <a:p>
            <a:pPr lvl="0"/>
            <a:r>
              <a:rPr lang="en-US" sz="1700" dirty="0"/>
              <a:t>Consultant for PHAB Standards Development and training of site reviewers (2008-2010).</a:t>
            </a:r>
          </a:p>
          <a:p>
            <a:pPr lvl="0"/>
            <a:r>
              <a:rPr lang="en-US" sz="1700" dirty="0"/>
              <a:t>Surveyor for National Committee for Quality Assurance-NCQA (17 years) and Senior Examiner for WA state Quality Award (Baldrige Criteria for Performance Excellence- late 1990s)</a:t>
            </a:r>
          </a:p>
          <a:p>
            <a:r>
              <a:rPr lang="en-US" sz="1700" dirty="0"/>
              <a:t>Owner and Managing Consultant of MarMason Consulting, LLC based in Seattle, WA</a:t>
            </a: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2557"/>
          <a:stretch/>
        </p:blipFill>
        <p:spPr bwMode="auto">
          <a:xfrm>
            <a:off x="382744" y="292398"/>
            <a:ext cx="988856"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1006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155EC1-5823-4B75-A903-4ABB0FF55332}" type="slidenum">
              <a:rPr lang="en-US" smtClean="0"/>
              <a:t>30</a:t>
            </a:fld>
            <a:endParaRPr lang="en-US"/>
          </a:p>
        </p:txBody>
      </p:sp>
      <p:sp>
        <p:nvSpPr>
          <p:cNvPr id="2" name="Title 1"/>
          <p:cNvSpPr>
            <a:spLocks noGrp="1"/>
          </p:cNvSpPr>
          <p:nvPr>
            <p:ph type="title"/>
          </p:nvPr>
        </p:nvSpPr>
        <p:spPr/>
        <p:txBody>
          <a:bodyPr/>
          <a:lstStyle/>
          <a:p>
            <a:r>
              <a:rPr lang="en-US" dirty="0"/>
              <a:t>Top Training Topics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83418"/>
            <a:ext cx="8458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843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155EC1-5823-4B75-A903-4ABB0FF55332}" type="slidenum">
              <a:rPr lang="en-US" smtClean="0"/>
              <a:t>31</a:t>
            </a:fld>
            <a:endParaRPr lang="en-US"/>
          </a:p>
        </p:txBody>
      </p:sp>
      <p:sp>
        <p:nvSpPr>
          <p:cNvPr id="2" name="Title 1"/>
          <p:cNvSpPr>
            <a:spLocks noGrp="1"/>
          </p:cNvSpPr>
          <p:nvPr>
            <p:ph type="title"/>
          </p:nvPr>
        </p:nvSpPr>
        <p:spPr/>
        <p:txBody>
          <a:bodyPr/>
          <a:lstStyle/>
          <a:p>
            <a:r>
              <a:rPr lang="en-US" dirty="0"/>
              <a:t>Top Training Topics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67" y="1510930"/>
            <a:ext cx="8442733" cy="522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144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155EC1-5823-4B75-A903-4ABB0FF55332}" type="slidenum">
              <a:rPr lang="en-US" smtClean="0"/>
              <a:t>32</a:t>
            </a:fld>
            <a:endParaRPr lang="en-US"/>
          </a:p>
        </p:txBody>
      </p:sp>
      <p:sp>
        <p:nvSpPr>
          <p:cNvPr id="2" name="Title 1"/>
          <p:cNvSpPr>
            <a:spLocks noGrp="1"/>
          </p:cNvSpPr>
          <p:nvPr>
            <p:ph type="title"/>
          </p:nvPr>
        </p:nvSpPr>
        <p:spPr/>
        <p:txBody>
          <a:bodyPr/>
          <a:lstStyle/>
          <a:p>
            <a:r>
              <a:rPr lang="en-US" dirty="0"/>
              <a:t>Top Training Topics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458200" cy="512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412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155EC1-5823-4B75-A903-4ABB0FF55332}" type="slidenum">
              <a:rPr lang="en-US" smtClean="0"/>
              <a:t>33</a:t>
            </a:fld>
            <a:endParaRPr lang="en-US"/>
          </a:p>
        </p:txBody>
      </p:sp>
      <p:sp>
        <p:nvSpPr>
          <p:cNvPr id="2" name="Title 1"/>
          <p:cNvSpPr>
            <a:spLocks noGrp="1"/>
          </p:cNvSpPr>
          <p:nvPr>
            <p:ph type="title"/>
          </p:nvPr>
        </p:nvSpPr>
        <p:spPr/>
        <p:txBody>
          <a:bodyPr/>
          <a:lstStyle/>
          <a:p>
            <a:r>
              <a:rPr lang="en-US" dirty="0"/>
              <a:t>Technology Training Topics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1" y="1430358"/>
            <a:ext cx="8436429" cy="523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804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155EC1-5823-4B75-A903-4ABB0FF55332}" type="slidenum">
              <a:rPr lang="en-US" smtClean="0"/>
              <a:t>34</a:t>
            </a:fld>
            <a:endParaRPr lang="en-US"/>
          </a:p>
        </p:txBody>
      </p:sp>
      <p:sp>
        <p:nvSpPr>
          <p:cNvPr id="2" name="Title 1"/>
          <p:cNvSpPr>
            <a:spLocks noGrp="1"/>
          </p:cNvSpPr>
          <p:nvPr>
            <p:ph type="title"/>
          </p:nvPr>
        </p:nvSpPr>
        <p:spPr/>
        <p:txBody>
          <a:bodyPr/>
          <a:lstStyle/>
          <a:p>
            <a:r>
              <a:rPr lang="en-US" dirty="0"/>
              <a:t>Training Preference Format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30358"/>
            <a:ext cx="8458200" cy="529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567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Exercise</a:t>
            </a:r>
          </a:p>
        </p:txBody>
      </p:sp>
      <p:sp>
        <p:nvSpPr>
          <p:cNvPr id="3" name="Content Placeholder 2"/>
          <p:cNvSpPr>
            <a:spLocks noGrp="1"/>
          </p:cNvSpPr>
          <p:nvPr>
            <p:ph idx="1"/>
          </p:nvPr>
        </p:nvSpPr>
        <p:spPr/>
        <p:txBody>
          <a:bodyPr/>
          <a:lstStyle/>
          <a:p>
            <a:pPr marL="627063" indent="-627063"/>
            <a:r>
              <a:rPr lang="en-US" dirty="0"/>
              <a:t>Work with your table partners to answer the needs assessment questions</a:t>
            </a:r>
          </a:p>
          <a:p>
            <a:pPr marL="1027113" lvl="1" indent="-400050"/>
            <a:r>
              <a:rPr lang="en-US" dirty="0"/>
              <a:t>15 minutes discussion</a:t>
            </a:r>
          </a:p>
          <a:p>
            <a:pPr marL="1027113" lvl="1" indent="-400050"/>
            <a:r>
              <a:rPr lang="en-US" dirty="0"/>
              <a:t>15 minutes report out</a:t>
            </a:r>
          </a:p>
        </p:txBody>
      </p:sp>
      <p:sp>
        <p:nvSpPr>
          <p:cNvPr id="4" name="Slide Number Placeholder 3"/>
          <p:cNvSpPr>
            <a:spLocks noGrp="1"/>
          </p:cNvSpPr>
          <p:nvPr>
            <p:ph type="sldNum" sz="quarter" idx="12"/>
          </p:nvPr>
        </p:nvSpPr>
        <p:spPr/>
        <p:txBody>
          <a:bodyPr/>
          <a:lstStyle/>
          <a:p>
            <a:fld id="{DC155EC1-5823-4B75-A903-4ABB0FF55332}" type="slidenum">
              <a:rPr lang="en-US" smtClean="0"/>
              <a:t>35</a:t>
            </a:fld>
            <a:endParaRPr lang="en-US"/>
          </a:p>
        </p:txBody>
      </p:sp>
    </p:spTree>
    <p:extLst>
      <p:ext uri="{BB962C8B-B14F-4D97-AF65-F5344CB8AC3E}">
        <p14:creationId xmlns:p14="http://schemas.microsoft.com/office/powerpoint/2010/main" val="486582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Lunch Break!</a:t>
            </a:r>
          </a:p>
        </p:txBody>
      </p:sp>
      <p:sp>
        <p:nvSpPr>
          <p:cNvPr id="2" name="Content Placeholder 1"/>
          <p:cNvSpPr>
            <a:spLocks noGrp="1"/>
          </p:cNvSpPr>
          <p:nvPr>
            <p:ph idx="1"/>
          </p:nvPr>
        </p:nvSpPr>
        <p:spPr/>
        <p:txBody>
          <a:bodyPr>
            <a:normAutofit/>
          </a:bodyPr>
          <a:lstStyle/>
          <a:p>
            <a:pPr marL="109728" indent="0">
              <a:buNone/>
            </a:pPr>
            <a:r>
              <a:rPr lang="en-US" sz="3600" dirty="0"/>
              <a:t>Be Back in 45 minutes, please!</a:t>
            </a:r>
          </a:p>
        </p:txBody>
      </p:sp>
      <p:sp>
        <p:nvSpPr>
          <p:cNvPr id="6" name="Slide Number Placeholder 5"/>
          <p:cNvSpPr>
            <a:spLocks noGrp="1"/>
          </p:cNvSpPr>
          <p:nvPr>
            <p:ph type="sldNum" sz="quarter" idx="12"/>
          </p:nvPr>
        </p:nvSpPr>
        <p:spPr/>
        <p:txBody>
          <a:bodyPr/>
          <a:lstStyle/>
          <a:p>
            <a:fld id="{557E57DA-B71B-4FC4-8D93-119D368D38D0}" type="slidenum">
              <a:rPr lang="en-US" smtClean="0"/>
              <a:pPr/>
              <a:t>36</a:t>
            </a:fld>
            <a:endParaRPr lang="en-US" dirty="0"/>
          </a:p>
        </p:txBody>
      </p:sp>
      <p:pic>
        <p:nvPicPr>
          <p:cNvPr id="5" name="Picture 5" descr="C:\Users\john.MCPP\AppData\Local\Microsoft\Windows\Temporary Internet Files\Content.IE5\KZ3CV281\MP900400699[1].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52600" y="2210782"/>
            <a:ext cx="5873070" cy="39153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51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95600" y="2130425"/>
            <a:ext cx="6248400" cy="1470025"/>
          </a:xfrm>
        </p:spPr>
        <p:txBody>
          <a:bodyPr/>
          <a:lstStyle/>
          <a:p>
            <a:r>
              <a:rPr lang="en-US" dirty="0"/>
              <a:t>Workforce </a:t>
            </a:r>
            <a:br>
              <a:rPr lang="en-US" dirty="0"/>
            </a:br>
            <a:r>
              <a:rPr lang="en-US" dirty="0"/>
              <a:t>Development Plan</a:t>
            </a:r>
          </a:p>
        </p:txBody>
      </p:sp>
    </p:spTree>
    <p:extLst>
      <p:ext uri="{BB962C8B-B14F-4D97-AF65-F5344CB8AC3E}">
        <p14:creationId xmlns:p14="http://schemas.microsoft.com/office/powerpoint/2010/main" val="124320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Big Picture</a:t>
            </a:r>
          </a:p>
        </p:txBody>
      </p:sp>
      <p:sp>
        <p:nvSpPr>
          <p:cNvPr id="2" name="Slide Number Placeholder 1"/>
          <p:cNvSpPr>
            <a:spLocks noGrp="1"/>
          </p:cNvSpPr>
          <p:nvPr>
            <p:ph type="sldNum" sz="quarter" idx="12"/>
          </p:nvPr>
        </p:nvSpPr>
        <p:spPr/>
        <p:txBody>
          <a:bodyPr/>
          <a:lstStyle/>
          <a:p>
            <a:fld id="{026DCDB8-D464-45FB-AB2C-8244B3853C4E}" type="slidenum">
              <a:rPr lang="en-US" smtClean="0">
                <a:solidFill>
                  <a:prstClr val="black">
                    <a:tint val="75000"/>
                  </a:prstClr>
                </a:solidFill>
              </a:rPr>
              <a:pPr/>
              <a:t>38</a:t>
            </a:fld>
            <a:endParaRPr lang="en-US">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85" y="1447800"/>
            <a:ext cx="882831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06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Components of a Workforce Development Plan</a:t>
            </a:r>
          </a:p>
        </p:txBody>
      </p:sp>
      <p:sp>
        <p:nvSpPr>
          <p:cNvPr id="3" name="Content Placeholder 2"/>
          <p:cNvSpPr>
            <a:spLocks noGrp="1"/>
          </p:cNvSpPr>
          <p:nvPr>
            <p:ph idx="1"/>
          </p:nvPr>
        </p:nvSpPr>
        <p:spPr/>
        <p:txBody>
          <a:bodyPr>
            <a:normAutofit fontScale="92500" lnSpcReduction="20000"/>
          </a:bodyPr>
          <a:lstStyle/>
          <a:p>
            <a:r>
              <a:rPr lang="en-US" dirty="0"/>
              <a:t>Goals </a:t>
            </a:r>
          </a:p>
          <a:p>
            <a:r>
              <a:rPr lang="en-US" dirty="0"/>
              <a:t>Description/Profile of Current Workforce </a:t>
            </a:r>
          </a:p>
          <a:p>
            <a:r>
              <a:rPr lang="en-US" dirty="0"/>
              <a:t>Job Descriptions </a:t>
            </a:r>
          </a:p>
          <a:p>
            <a:r>
              <a:rPr lang="en-US" dirty="0"/>
              <a:t>Core Competencies Gaps</a:t>
            </a:r>
          </a:p>
          <a:p>
            <a:r>
              <a:rPr lang="en-US" dirty="0"/>
              <a:t>Closing Core Competencies Gaps </a:t>
            </a:r>
          </a:p>
          <a:p>
            <a:r>
              <a:rPr lang="en-US" dirty="0"/>
              <a:t>Establish Relationships</a:t>
            </a:r>
          </a:p>
          <a:p>
            <a:r>
              <a:rPr lang="en-US" dirty="0"/>
              <a:t>Leadership and Management Development</a:t>
            </a:r>
          </a:p>
          <a:p>
            <a:r>
              <a:rPr lang="en-US" dirty="0"/>
              <a:t>Recruitment and Retention Strategies</a:t>
            </a:r>
          </a:p>
          <a:p>
            <a:r>
              <a:rPr lang="en-US" dirty="0"/>
              <a:t>Assistance to Local Health Departments and Tribes</a:t>
            </a:r>
          </a:p>
          <a:p>
            <a:r>
              <a:rPr lang="en-US" dirty="0"/>
              <a:t>IT to Support Goals</a:t>
            </a:r>
          </a:p>
          <a:p>
            <a:r>
              <a:rPr lang="en-US" dirty="0"/>
              <a:t>Other </a:t>
            </a:r>
          </a:p>
        </p:txBody>
      </p:sp>
      <p:sp>
        <p:nvSpPr>
          <p:cNvPr id="2" name="Slide Number Placeholder 1"/>
          <p:cNvSpPr>
            <a:spLocks noGrp="1"/>
          </p:cNvSpPr>
          <p:nvPr>
            <p:ph type="sldNum" sz="quarter" idx="12"/>
          </p:nvPr>
        </p:nvSpPr>
        <p:spPr/>
        <p:txBody>
          <a:bodyPr/>
          <a:lstStyle/>
          <a:p>
            <a:fld id="{026DCDB8-D464-45FB-AB2C-8244B3853C4E}"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3356651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Welcome and Introductions</a:t>
            </a:r>
          </a:p>
        </p:txBody>
      </p:sp>
      <p:sp>
        <p:nvSpPr>
          <p:cNvPr id="3" name="TextBox 2"/>
          <p:cNvSpPr txBox="1"/>
          <p:nvPr/>
        </p:nvSpPr>
        <p:spPr>
          <a:xfrm>
            <a:off x="457200" y="1524000"/>
            <a:ext cx="8307146" cy="1200329"/>
          </a:xfrm>
          <a:prstGeom prst="rect">
            <a:avLst/>
          </a:prstGeom>
          <a:noFill/>
        </p:spPr>
        <p:txBody>
          <a:bodyPr wrap="none" rtlCol="0">
            <a:spAutoFit/>
          </a:bodyPr>
          <a:lstStyle/>
          <a:p>
            <a:r>
              <a:rPr lang="en-US" sz="2400" dirty="0"/>
              <a:t>Introduce yourself , the agency you work with and your </a:t>
            </a:r>
          </a:p>
          <a:p>
            <a:r>
              <a:rPr lang="en-US" sz="2400" dirty="0"/>
              <a:t>experience developing and/or revising a Workforce Development</a:t>
            </a:r>
          </a:p>
          <a:p>
            <a:r>
              <a:rPr lang="en-US" sz="2400" dirty="0"/>
              <a:t>Assessment and/or Plan</a:t>
            </a:r>
          </a:p>
        </p:txBody>
      </p:sp>
      <p:pic>
        <p:nvPicPr>
          <p:cNvPr id="7171" name="Picture 3" descr="C:\Users\Susan\AppData\Local\Microsoft\Windows\INetCache\IE\R5O9E2GP\crowdsour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733038"/>
            <a:ext cx="4229878"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C155EC1-5823-4B75-A903-4ABB0FF55332}"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58258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457200" y="1066800"/>
            <a:ext cx="8229600" cy="4524315"/>
          </a:xfrm>
          <a:prstGeom prst="rect">
            <a:avLst/>
          </a:prstGeom>
          <a:noFill/>
          <a:ln w="9525">
            <a:noFill/>
            <a:miter lim="800000"/>
            <a:headEnd/>
            <a:tailEnd/>
          </a:ln>
        </p:spPr>
        <p:txBody>
          <a:bodyPr>
            <a:spAutoFit/>
          </a:bodyPr>
          <a:lstStyle/>
          <a:p>
            <a:pPr lvl="1" eaLnBrk="0" hangingPunct="0">
              <a:buFont typeface="Arial" pitchFamily="34" charset="0"/>
              <a:buChar char="•"/>
              <a:defRPr/>
            </a:pPr>
            <a:endParaRPr lang="en-US" dirty="0">
              <a:solidFill>
                <a:prstClr val="black"/>
              </a:solidFill>
              <a:latin typeface="Century Gothic" pitchFamily="34" charset="0"/>
            </a:endParaRPr>
          </a:p>
          <a:p>
            <a:pPr lvl="1" eaLnBrk="0" hangingPunct="0">
              <a:buFont typeface="Arial" pitchFamily="34" charset="0"/>
              <a:buChar char="•"/>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r>
              <a:rPr lang="en-US" dirty="0">
                <a:solidFill>
                  <a:prstClr val="black"/>
                </a:solidFill>
                <a:latin typeface="Times"/>
              </a:rPr>
              <a:t> </a:t>
            </a: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a:p>
            <a:pPr eaLnBrk="0" hangingPunct="0">
              <a:defRPr/>
            </a:pPr>
            <a:endParaRPr lang="en-US" dirty="0">
              <a:solidFill>
                <a:prstClr val="black"/>
              </a:solidFill>
              <a:latin typeface="Times"/>
            </a:endParaRPr>
          </a:p>
        </p:txBody>
      </p:sp>
      <p:sp>
        <p:nvSpPr>
          <p:cNvPr id="3" name="Title 2"/>
          <p:cNvSpPr>
            <a:spLocks noGrp="1"/>
          </p:cNvSpPr>
          <p:nvPr>
            <p:ph type="title"/>
          </p:nvPr>
        </p:nvSpPr>
        <p:spPr/>
        <p:txBody>
          <a:bodyPr>
            <a:normAutofit fontScale="90000"/>
          </a:bodyPr>
          <a:lstStyle/>
          <a:p>
            <a:r>
              <a:rPr lang="en-US" b="1" kern="0" dirty="0">
                <a:latin typeface="Century Gothic" pitchFamily="34" charset="0"/>
              </a:rPr>
              <a:t>Workforce Development Plan</a:t>
            </a:r>
            <a:endParaRPr lang="en-US" dirty="0"/>
          </a:p>
        </p:txBody>
      </p:sp>
      <p:sp>
        <p:nvSpPr>
          <p:cNvPr id="4" name="Content Placeholder 3"/>
          <p:cNvSpPr>
            <a:spLocks noGrp="1"/>
          </p:cNvSpPr>
          <p:nvPr>
            <p:ph idx="1"/>
          </p:nvPr>
        </p:nvSpPr>
        <p:spPr/>
        <p:txBody>
          <a:bodyPr>
            <a:noAutofit/>
          </a:bodyPr>
          <a:lstStyle/>
          <a:p>
            <a:pPr>
              <a:defRPr/>
            </a:pPr>
            <a:r>
              <a:rPr lang="en-US" sz="2600" dirty="0"/>
              <a:t>Utilize a competency-based needs assessment</a:t>
            </a:r>
          </a:p>
          <a:p>
            <a:pPr>
              <a:defRPr/>
            </a:pPr>
            <a:r>
              <a:rPr lang="en-US" sz="2600" dirty="0"/>
              <a:t>Ensure all levels of the organization are represented</a:t>
            </a:r>
          </a:p>
          <a:p>
            <a:pPr>
              <a:defRPr/>
            </a:pPr>
            <a:r>
              <a:rPr lang="en-US" sz="2600" dirty="0"/>
              <a:t>Link delivery of training to gaps identified by the needs assessment</a:t>
            </a:r>
          </a:p>
          <a:p>
            <a:pPr>
              <a:defRPr/>
            </a:pPr>
            <a:r>
              <a:rPr lang="en-US" sz="2600" dirty="0"/>
              <a:t>Ensure training curricula identify competencies addressed</a:t>
            </a:r>
          </a:p>
          <a:p>
            <a:pPr>
              <a:defRPr/>
            </a:pPr>
            <a:r>
              <a:rPr lang="en-US" sz="2600" dirty="0"/>
              <a:t>Include goals that link to agency strategic plan with action steps for completion</a:t>
            </a:r>
          </a:p>
          <a:p>
            <a:pPr>
              <a:defRPr/>
            </a:pPr>
            <a:r>
              <a:rPr lang="en-US" sz="2600" dirty="0"/>
              <a:t>Identify strategies, resources, performance measures, and evaluation method for each plan goal</a:t>
            </a:r>
          </a:p>
          <a:p>
            <a:endParaRPr lang="en-US" sz="2600" dirty="0"/>
          </a:p>
        </p:txBody>
      </p:sp>
      <p:sp>
        <p:nvSpPr>
          <p:cNvPr id="2" name="Slide Number Placeholder 1"/>
          <p:cNvSpPr>
            <a:spLocks noGrp="1"/>
          </p:cNvSpPr>
          <p:nvPr>
            <p:ph type="sldNum" sz="quarter" idx="12"/>
          </p:nvPr>
        </p:nvSpPr>
        <p:spPr/>
        <p:txBody>
          <a:bodyPr/>
          <a:lstStyle/>
          <a:p>
            <a:fld id="{DC155EC1-5823-4B75-A903-4ABB0FF55332}" type="slidenum">
              <a:rPr lang="en-US" smtClean="0"/>
              <a:t>40</a:t>
            </a:fld>
            <a:endParaRPr lang="en-US"/>
          </a:p>
        </p:txBody>
      </p:sp>
    </p:spTree>
    <p:extLst>
      <p:ext uri="{BB962C8B-B14F-4D97-AF65-F5344CB8AC3E}">
        <p14:creationId xmlns:p14="http://schemas.microsoft.com/office/powerpoint/2010/main" val="2081374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Group Exercise</a:t>
            </a:r>
          </a:p>
        </p:txBody>
      </p:sp>
      <p:sp>
        <p:nvSpPr>
          <p:cNvPr id="3" name="Content Placeholder 2"/>
          <p:cNvSpPr>
            <a:spLocks noGrp="1"/>
          </p:cNvSpPr>
          <p:nvPr>
            <p:ph idx="1"/>
          </p:nvPr>
        </p:nvSpPr>
        <p:spPr/>
        <p:txBody>
          <a:bodyPr>
            <a:normAutofit lnSpcReduction="10000"/>
          </a:bodyPr>
          <a:lstStyle/>
          <a:p>
            <a:pPr marL="0" indent="0">
              <a:buNone/>
            </a:pPr>
            <a:r>
              <a:rPr lang="en-US" dirty="0"/>
              <a:t>Determine What You Want to Achieve and  Where You Want to Be    </a:t>
            </a:r>
          </a:p>
          <a:p>
            <a:pPr marL="0" indent="0">
              <a:buNone/>
            </a:pPr>
            <a:endParaRPr lang="en-US" dirty="0"/>
          </a:p>
          <a:p>
            <a:r>
              <a:rPr lang="en-US" dirty="0"/>
              <a:t>What are the top three workforce development goals?  </a:t>
            </a:r>
          </a:p>
          <a:p>
            <a:pPr marL="0" indent="0">
              <a:buNone/>
            </a:pPr>
            <a:endParaRPr lang="en-US" dirty="0"/>
          </a:p>
          <a:p>
            <a:r>
              <a:rPr lang="en-US" dirty="0"/>
              <a:t>What are your top three current internal and external workforce challenges?</a:t>
            </a:r>
          </a:p>
          <a:p>
            <a:pPr lvl="1"/>
            <a:r>
              <a:rPr lang="en-US" dirty="0"/>
              <a:t>Internal:    </a:t>
            </a:r>
          </a:p>
          <a:p>
            <a:pPr marL="739775" lvl="1" indent="-274638"/>
            <a:r>
              <a:rPr lang="en-US" dirty="0"/>
              <a:t>External: </a:t>
            </a:r>
          </a:p>
        </p:txBody>
      </p:sp>
      <p:sp>
        <p:nvSpPr>
          <p:cNvPr id="2" name="Slide Number Placeholder 1"/>
          <p:cNvSpPr>
            <a:spLocks noGrp="1"/>
          </p:cNvSpPr>
          <p:nvPr>
            <p:ph type="sldNum" sz="quarter" idx="12"/>
          </p:nvPr>
        </p:nvSpPr>
        <p:spPr/>
        <p:txBody>
          <a:bodyPr/>
          <a:lstStyle/>
          <a:p>
            <a:fld id="{026DCDB8-D464-45FB-AB2C-8244B3853C4E}"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1693898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What Are Your Workforce Development Goals?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Some examples from Health Departments: </a:t>
            </a:r>
          </a:p>
          <a:p>
            <a:pPr marL="0" indent="0">
              <a:buNone/>
            </a:pPr>
            <a:r>
              <a:rPr lang="en-US" dirty="0"/>
              <a:t>  </a:t>
            </a:r>
          </a:p>
          <a:p>
            <a:pPr marL="0" indent="0">
              <a:buNone/>
            </a:pPr>
            <a:r>
              <a:rPr lang="en-US" dirty="0"/>
              <a:t>Recruit and Retain Qualified Personnel </a:t>
            </a:r>
          </a:p>
          <a:p>
            <a:pPr lvl="1"/>
            <a:r>
              <a:rPr lang="en-US" dirty="0"/>
              <a:t>Address training needs and Core Competencies for Public Health Professionals </a:t>
            </a:r>
          </a:p>
          <a:p>
            <a:pPr lvl="1"/>
            <a:r>
              <a:rPr lang="en-US" dirty="0"/>
              <a:t>Assure sufficient, competent staff to provide mandatory services </a:t>
            </a:r>
          </a:p>
          <a:p>
            <a:pPr lvl="1"/>
            <a:r>
              <a:rPr lang="en-US" dirty="0"/>
              <a:t>Address gaps in pay  </a:t>
            </a:r>
          </a:p>
          <a:p>
            <a:pPr marL="0" indent="0">
              <a:buNone/>
            </a:pPr>
            <a:r>
              <a:rPr lang="en-US" dirty="0"/>
              <a:t>Career Development</a:t>
            </a:r>
          </a:p>
          <a:p>
            <a:pPr lvl="1"/>
            <a:r>
              <a:rPr lang="en-US" dirty="0"/>
              <a:t>Succession planning</a:t>
            </a:r>
          </a:p>
          <a:p>
            <a:pPr lvl="1"/>
            <a:r>
              <a:rPr lang="en-US" dirty="0"/>
              <a:t>Establish formal working relationships with academic programs</a:t>
            </a:r>
          </a:p>
          <a:p>
            <a:pPr lvl="1"/>
            <a:r>
              <a:rPr lang="en-US" dirty="0"/>
              <a:t>Provide training  to help build staff skills and competence</a:t>
            </a:r>
          </a:p>
          <a:p>
            <a:pPr marL="57150" indent="0">
              <a:buNone/>
            </a:pPr>
            <a:endParaRPr lang="en-US" dirty="0"/>
          </a:p>
          <a:p>
            <a:pPr marL="57150" indent="0">
              <a:buNone/>
            </a:pPr>
            <a:r>
              <a:rPr lang="en-US" dirty="0"/>
              <a:t>Provide employees with flexible development opportunities </a:t>
            </a:r>
          </a:p>
        </p:txBody>
      </p:sp>
      <p:sp>
        <p:nvSpPr>
          <p:cNvPr id="2" name="Slide Number Placeholder 1"/>
          <p:cNvSpPr>
            <a:spLocks noGrp="1"/>
          </p:cNvSpPr>
          <p:nvPr>
            <p:ph type="sldNum" sz="quarter" idx="12"/>
          </p:nvPr>
        </p:nvSpPr>
        <p:spPr/>
        <p:txBody>
          <a:bodyPr/>
          <a:lstStyle/>
          <a:p>
            <a:fld id="{026DCDB8-D464-45FB-AB2C-8244B3853C4E}"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1525349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Process for Developing a Workforce Development Plan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 the beginning……..define goals </a:t>
            </a:r>
          </a:p>
          <a:p>
            <a:pPr marL="0" indent="0">
              <a:buNone/>
            </a:pPr>
            <a:r>
              <a:rPr lang="en-US" dirty="0"/>
              <a:t>Step 1: Determine current state using PHAB standards </a:t>
            </a:r>
          </a:p>
          <a:p>
            <a:pPr marL="0" indent="0" defTabSz="1031875">
              <a:buNone/>
              <a:tabLst>
                <a:tab pos="968375" algn="l"/>
              </a:tabLst>
            </a:pPr>
            <a:r>
              <a:rPr lang="en-US" dirty="0"/>
              <a:t>Step 2: For each PHAB standard determine: Purpose as it 	 relates to your health department. What you would 	 like to do to address the standard? How you plan to 	 address the standard? </a:t>
            </a:r>
          </a:p>
          <a:p>
            <a:pPr marL="0" indent="0">
              <a:buNone/>
            </a:pPr>
            <a:r>
              <a:rPr lang="en-US" dirty="0"/>
              <a:t>Step 3: Determine driving and restraining forces </a:t>
            </a:r>
          </a:p>
          <a:p>
            <a:pPr marL="0" indent="0">
              <a:buNone/>
              <a:tabLst>
                <a:tab pos="968375" algn="l"/>
              </a:tabLst>
            </a:pPr>
            <a:r>
              <a:rPr lang="en-US" dirty="0"/>
              <a:t>Step 4: Pause – Will this really work?!?!  What needs to 	 change?  Make changes</a:t>
            </a:r>
          </a:p>
          <a:p>
            <a:pPr marL="0" indent="0">
              <a:buNone/>
            </a:pPr>
            <a:r>
              <a:rPr lang="en-US" dirty="0"/>
              <a:t>Step 5: Develop work plan </a:t>
            </a:r>
          </a:p>
          <a:p>
            <a:pPr marL="0" indent="0">
              <a:buNone/>
            </a:pPr>
            <a:r>
              <a:rPr lang="en-US" dirty="0"/>
              <a:t>Step 6: Implement, sustain gains, and improve </a:t>
            </a:r>
          </a:p>
        </p:txBody>
      </p:sp>
      <p:sp>
        <p:nvSpPr>
          <p:cNvPr id="2" name="Slide Number Placeholder 1"/>
          <p:cNvSpPr>
            <a:spLocks noGrp="1"/>
          </p:cNvSpPr>
          <p:nvPr>
            <p:ph type="sldNum" sz="quarter" idx="12"/>
          </p:nvPr>
        </p:nvSpPr>
        <p:spPr/>
        <p:txBody>
          <a:bodyPr/>
          <a:lstStyle/>
          <a:p>
            <a:fld id="{026DCDB8-D464-45FB-AB2C-8244B3853C4E}"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2096007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200" y="274638"/>
            <a:ext cx="7623660" cy="868362"/>
          </a:xfrm>
        </p:spPr>
        <p:txBody>
          <a:bodyPr/>
          <a:lstStyle/>
          <a:p>
            <a:r>
              <a:rPr lang="en-US" dirty="0"/>
              <a:t>Workforce Development Model</a:t>
            </a:r>
          </a:p>
        </p:txBody>
      </p:sp>
    </p:spTree>
    <p:extLst>
      <p:ext uri="{BB962C8B-B14F-4D97-AF65-F5344CB8AC3E}">
        <p14:creationId xmlns:p14="http://schemas.microsoft.com/office/powerpoint/2010/main" val="93327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Discussion</a:t>
            </a:r>
          </a:p>
        </p:txBody>
      </p:sp>
      <p:sp>
        <p:nvSpPr>
          <p:cNvPr id="3" name="Content Placeholder 2"/>
          <p:cNvSpPr>
            <a:spLocks noGrp="1"/>
          </p:cNvSpPr>
          <p:nvPr>
            <p:ph idx="1"/>
          </p:nvPr>
        </p:nvSpPr>
        <p:spPr/>
        <p:txBody>
          <a:bodyPr/>
          <a:lstStyle/>
          <a:p>
            <a:r>
              <a:rPr lang="en-US" dirty="0"/>
              <a:t>Tatiana </a:t>
            </a:r>
            <a:r>
              <a:rPr lang="en-US" dirty="0" err="1"/>
              <a:t>Dierwechter</a:t>
            </a:r>
            <a:r>
              <a:rPr lang="en-US" dirty="0"/>
              <a:t>, Benton County Health Dept. </a:t>
            </a:r>
          </a:p>
          <a:p>
            <a:r>
              <a:rPr lang="en-US" dirty="0"/>
              <a:t>Rose Sherwood, Washington County Health Dept.</a:t>
            </a:r>
          </a:p>
        </p:txBody>
      </p:sp>
      <p:sp>
        <p:nvSpPr>
          <p:cNvPr id="4" name="Slide Number Placeholder 3"/>
          <p:cNvSpPr>
            <a:spLocks noGrp="1"/>
          </p:cNvSpPr>
          <p:nvPr>
            <p:ph type="sldNum" sz="quarter" idx="12"/>
          </p:nvPr>
        </p:nvSpPr>
        <p:spPr/>
        <p:txBody>
          <a:bodyPr/>
          <a:lstStyle/>
          <a:p>
            <a:fld id="{E7AD4576-2850-47C5-ACD2-6899B29A66E0}"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244657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Don’t Let the Perfect </a:t>
            </a:r>
            <a:br>
              <a:rPr lang="en-US" sz="4000" dirty="0"/>
            </a:br>
            <a:r>
              <a:rPr lang="en-US" sz="4000" dirty="0"/>
              <a:t>Be the Enemy of the Good</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Build a Workforce Development Plan for Your Employees, Agency, and Community </a:t>
            </a:r>
          </a:p>
          <a:p>
            <a:r>
              <a:rPr lang="en-US" dirty="0"/>
              <a:t>I don’t have: </a:t>
            </a:r>
          </a:p>
          <a:p>
            <a:pPr lvl="1"/>
            <a:r>
              <a:rPr lang="en-US" dirty="0"/>
              <a:t>A completed competency assessment </a:t>
            </a:r>
          </a:p>
          <a:p>
            <a:pPr lvl="1"/>
            <a:r>
              <a:rPr lang="en-US" dirty="0"/>
              <a:t>Implemented professional development plans</a:t>
            </a:r>
          </a:p>
          <a:p>
            <a:pPr lvl="1"/>
            <a:r>
              <a:rPr lang="en-US" dirty="0"/>
              <a:t>Competency-based job descriptions </a:t>
            </a:r>
          </a:p>
          <a:p>
            <a:pPr lvl="1"/>
            <a:r>
              <a:rPr lang="en-US" dirty="0"/>
              <a:t>A health department “climate” survey </a:t>
            </a:r>
          </a:p>
          <a:p>
            <a:pPr lvl="1"/>
            <a:r>
              <a:rPr lang="en-US" dirty="0" err="1"/>
              <a:t>Etc</a:t>
            </a:r>
            <a:r>
              <a:rPr lang="en-US" dirty="0"/>
              <a:t>……. </a:t>
            </a:r>
          </a:p>
          <a:p>
            <a:r>
              <a:rPr lang="en-US" dirty="0"/>
              <a:t>Templates can help provide guidance, but……….. </a:t>
            </a:r>
          </a:p>
          <a:p>
            <a:r>
              <a:rPr lang="en-US" dirty="0"/>
              <a:t>It’s the PROCESS that really matters!!!!!!!! </a:t>
            </a:r>
          </a:p>
          <a:p>
            <a:r>
              <a:rPr lang="en-US" dirty="0"/>
              <a:t>Now I have: </a:t>
            </a:r>
          </a:p>
          <a:p>
            <a:pPr lvl="1"/>
            <a:r>
              <a:rPr lang="en-US" dirty="0"/>
              <a:t>Goals and responsibilities for my agency’s plan </a:t>
            </a:r>
          </a:p>
          <a:p>
            <a:pPr lvl="1"/>
            <a:r>
              <a:rPr lang="en-US" dirty="0"/>
              <a:t>Specific plans and timelines for assessing competencies, developing training plans, implementing training……. </a:t>
            </a:r>
          </a:p>
          <a:p>
            <a:pPr lvl="1"/>
            <a:r>
              <a:rPr lang="en-US" dirty="0"/>
              <a:t>Engaged managers and staff to implement a plan </a:t>
            </a:r>
          </a:p>
        </p:txBody>
      </p:sp>
      <p:sp>
        <p:nvSpPr>
          <p:cNvPr id="2" name="Slide Number Placeholder 1"/>
          <p:cNvSpPr>
            <a:spLocks noGrp="1"/>
          </p:cNvSpPr>
          <p:nvPr>
            <p:ph type="sldNum" sz="quarter" idx="12"/>
          </p:nvPr>
        </p:nvSpPr>
        <p:spPr/>
        <p:txBody>
          <a:bodyPr/>
          <a:lstStyle/>
          <a:p>
            <a:fld id="{026DCDB8-D464-45FB-AB2C-8244B3853C4E}"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736365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 Closing</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Determine what you want to achieve and where you want to be </a:t>
            </a:r>
          </a:p>
          <a:p>
            <a:pPr marL="514350" indent="-514350">
              <a:buFont typeface="+mj-lt"/>
              <a:buAutoNum type="arabicPeriod"/>
            </a:pPr>
            <a:r>
              <a:rPr lang="en-US" dirty="0"/>
              <a:t>Understand what skills and competencies you currently have and what you wish to build </a:t>
            </a:r>
          </a:p>
          <a:p>
            <a:pPr marL="514350" indent="-514350">
              <a:buFont typeface="+mj-lt"/>
              <a:buAutoNum type="arabicPeriod"/>
            </a:pPr>
            <a:r>
              <a:rPr lang="en-US" dirty="0"/>
              <a:t>Commit to filling gaps in skills and competencies --- and begin to fill them </a:t>
            </a:r>
          </a:p>
          <a:p>
            <a:pPr marL="514350" indent="-514350">
              <a:buFont typeface="+mj-lt"/>
              <a:buAutoNum type="arabicPeriod"/>
            </a:pPr>
            <a:r>
              <a:rPr lang="en-US" dirty="0"/>
              <a:t>You’re not alone --- reach out to potential partners, other health departments, community members………. </a:t>
            </a:r>
          </a:p>
          <a:p>
            <a:pPr marL="514350" indent="-514350">
              <a:buFont typeface="+mj-lt"/>
              <a:buAutoNum type="arabicPeriod"/>
            </a:pPr>
            <a:r>
              <a:rPr lang="en-US" dirty="0"/>
              <a:t>Don’t let the perfect be the enemy of the good --- build a workforce development plan for your employees, agency, and community </a:t>
            </a:r>
          </a:p>
        </p:txBody>
      </p:sp>
      <p:sp>
        <p:nvSpPr>
          <p:cNvPr id="2" name="Slide Number Placeholder 1"/>
          <p:cNvSpPr>
            <a:spLocks noGrp="1"/>
          </p:cNvSpPr>
          <p:nvPr>
            <p:ph type="sldNum" sz="quarter" idx="12"/>
          </p:nvPr>
        </p:nvSpPr>
        <p:spPr/>
        <p:txBody>
          <a:bodyPr/>
          <a:lstStyle/>
          <a:p>
            <a:fld id="{026DCDB8-D464-45FB-AB2C-8244B3853C4E}"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3546996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Workforce Development Plans</a:t>
            </a:r>
          </a:p>
        </p:txBody>
      </p:sp>
      <p:sp>
        <p:nvSpPr>
          <p:cNvPr id="3" name="Content Placeholder 2"/>
          <p:cNvSpPr>
            <a:spLocks noGrp="1"/>
          </p:cNvSpPr>
          <p:nvPr>
            <p:ph idx="1"/>
          </p:nvPr>
        </p:nvSpPr>
        <p:spPr/>
        <p:txBody>
          <a:bodyPr>
            <a:normAutofit fontScale="62500" lnSpcReduction="20000"/>
          </a:bodyPr>
          <a:lstStyle/>
          <a:p>
            <a:r>
              <a:rPr lang="en-US" dirty="0">
                <a:hlinkClick r:id="rId2" action="ppaction://hlinkfile"/>
              </a:rPr>
              <a:t>2012 – 2017 Workforce Development Plan</a:t>
            </a:r>
            <a:r>
              <a:rPr lang="en-US" dirty="0"/>
              <a:t> – Florida Department of Health*</a:t>
            </a:r>
          </a:p>
          <a:p>
            <a:r>
              <a:rPr lang="en-US" dirty="0">
                <a:hlinkClick r:id="rId3" action="ppaction://hlinkfile"/>
              </a:rPr>
              <a:t>2012 Workforce Development Plan</a:t>
            </a:r>
            <a:r>
              <a:rPr lang="en-US" dirty="0"/>
              <a:t> – Sedgwick County Health Department (KS)*</a:t>
            </a:r>
          </a:p>
          <a:p>
            <a:r>
              <a:rPr lang="en-US" dirty="0">
                <a:hlinkClick r:id="rId4" action="ppaction://hlinkfile"/>
              </a:rPr>
              <a:t>Workforce Development Plan</a:t>
            </a:r>
            <a:r>
              <a:rPr lang="en-US" dirty="0"/>
              <a:t> – Chicago Department of Public Health (IL)*</a:t>
            </a:r>
          </a:p>
          <a:p>
            <a:r>
              <a:rPr lang="en-US" dirty="0">
                <a:hlinkClick r:id="rId5" action="ppaction://hlinkfile"/>
              </a:rPr>
              <a:t>Workforce Development Plan</a:t>
            </a:r>
            <a:r>
              <a:rPr lang="en-US" dirty="0"/>
              <a:t> – City of Long Beach Department of Health and Human Services (CA)</a:t>
            </a:r>
          </a:p>
          <a:p>
            <a:r>
              <a:rPr lang="en-US" dirty="0">
                <a:hlinkClick r:id="rId6" action="ppaction://hlinkfile"/>
              </a:rPr>
              <a:t>Workforce Development Plan</a:t>
            </a:r>
            <a:r>
              <a:rPr lang="en-US" dirty="0"/>
              <a:t> and </a:t>
            </a:r>
            <a:r>
              <a:rPr lang="en-US" dirty="0">
                <a:hlinkClick r:id="rId7" action="ppaction://hlinkfile"/>
              </a:rPr>
              <a:t>2013 Training Curriculum Plan​</a:t>
            </a:r>
            <a:r>
              <a:rPr lang="en-US" dirty="0"/>
              <a:t> – Columbus Public Health (OH)*</a:t>
            </a:r>
          </a:p>
          <a:p>
            <a:r>
              <a:rPr lang="en-US" dirty="0">
                <a:hlinkClick r:id="rId8" action="ppaction://hlinkfile"/>
              </a:rPr>
              <a:t>Workforce Development Plan</a:t>
            </a:r>
            <a:r>
              <a:rPr lang="en-US" dirty="0"/>
              <a:t> – Denver Public Health (CO)</a:t>
            </a:r>
          </a:p>
          <a:p>
            <a:r>
              <a:rPr lang="en-US" dirty="0">
                <a:hlinkClick r:id="rId9" action="ppaction://hlinkfile"/>
              </a:rPr>
              <a:t>Workforce Development Plan</a:t>
            </a:r>
            <a:r>
              <a:rPr lang="en-US" dirty="0"/>
              <a:t> – District Health Department #10 (MI)*</a:t>
            </a:r>
          </a:p>
          <a:p>
            <a:r>
              <a:rPr lang="en-US" dirty="0">
                <a:hlinkClick r:id="rId10" action="ppaction://hlinkfile"/>
              </a:rPr>
              <a:t>Workforce Development Plan</a:t>
            </a:r>
            <a:r>
              <a:rPr lang="en-US" dirty="0"/>
              <a:t> – Forest County Potawatomi Community Health Department </a:t>
            </a:r>
          </a:p>
          <a:p>
            <a:r>
              <a:rPr lang="en-US" dirty="0">
                <a:hlinkClick r:id="rId11" action="ppaction://hlinkfile"/>
              </a:rPr>
              <a:t>Workforce Development Plan</a:t>
            </a:r>
            <a:r>
              <a:rPr lang="en-US" dirty="0"/>
              <a:t> – Oklahoma City-County Health Department (OK)*</a:t>
            </a:r>
          </a:p>
          <a:p>
            <a:r>
              <a:rPr lang="en-US" dirty="0">
                <a:hlinkClick r:id="rId12" action="ppaction://hlinkfile"/>
              </a:rPr>
              <a:t>Workforce Development Plan for Individual Competency, Agency Effectiveness, and Public Health Outcomes</a:t>
            </a:r>
            <a:r>
              <a:rPr lang="en-US" dirty="0"/>
              <a:t> – Three Rivers District Health Department (KY)*</a:t>
            </a:r>
          </a:p>
          <a:p>
            <a:endParaRPr lang="en-US" dirty="0"/>
          </a:p>
        </p:txBody>
      </p:sp>
      <p:sp>
        <p:nvSpPr>
          <p:cNvPr id="2" name="Slide Number Placeholder 1"/>
          <p:cNvSpPr>
            <a:spLocks noGrp="1"/>
          </p:cNvSpPr>
          <p:nvPr>
            <p:ph type="sldNum" sz="quarter" idx="12"/>
          </p:nvPr>
        </p:nvSpPr>
        <p:spPr/>
        <p:txBody>
          <a:bodyPr/>
          <a:lstStyle/>
          <a:p>
            <a:fld id="{026DCDB8-D464-45FB-AB2C-8244B3853C4E}"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3895860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Resources</a:t>
            </a:r>
          </a:p>
        </p:txBody>
      </p:sp>
      <p:sp>
        <p:nvSpPr>
          <p:cNvPr id="2" name="Slide Number Placeholder 1"/>
          <p:cNvSpPr>
            <a:spLocks noGrp="1"/>
          </p:cNvSpPr>
          <p:nvPr>
            <p:ph type="sldNum" sz="quarter" idx="12"/>
          </p:nvPr>
        </p:nvSpPr>
        <p:spPr/>
        <p:txBody>
          <a:bodyPr/>
          <a:lstStyle/>
          <a:p>
            <a:fld id="{026DCDB8-D464-45FB-AB2C-8244B3853C4E}" type="slidenum">
              <a:rPr lang="en-US" smtClean="0"/>
              <a:t>49</a:t>
            </a:fld>
            <a:endParaRPr lang="en-US"/>
          </a:p>
        </p:txBody>
      </p:sp>
      <p:sp>
        <p:nvSpPr>
          <p:cNvPr id="5" name="TextBox 4"/>
          <p:cNvSpPr txBox="1"/>
          <p:nvPr/>
        </p:nvSpPr>
        <p:spPr>
          <a:xfrm>
            <a:off x="561551" y="1524000"/>
            <a:ext cx="8201449" cy="4801314"/>
          </a:xfrm>
          <a:prstGeom prst="rect">
            <a:avLst/>
          </a:prstGeom>
          <a:noFill/>
        </p:spPr>
        <p:txBody>
          <a:bodyPr wrap="square" rtlCol="0">
            <a:spAutoFit/>
          </a:bodyPr>
          <a:lstStyle/>
          <a:p>
            <a:pPr marL="344488" indent="-344488">
              <a:buFont typeface="Arial" panose="020B0604020202020204" pitchFamily="34" charset="0"/>
              <a:buChar char="•"/>
            </a:pPr>
            <a:r>
              <a:rPr lang="en-US" dirty="0"/>
              <a:t>Center for Public Health Practice OSU College of Public Health </a:t>
            </a:r>
            <a:r>
              <a:rPr lang="en-US" dirty="0">
                <a:hlinkClick r:id="rId2"/>
              </a:rPr>
              <a:t>http://cph.osu.edu/practice/workforce-development-plan-template</a:t>
            </a:r>
            <a:endParaRPr lang="en-US" dirty="0"/>
          </a:p>
          <a:p>
            <a:pPr marL="344488" indent="-344488">
              <a:buFont typeface="Arial" panose="020B0604020202020204" pitchFamily="34" charset="0"/>
              <a:buChar char="•"/>
            </a:pPr>
            <a:r>
              <a:rPr lang="en-US" dirty="0"/>
              <a:t>NACCHO Workforce Development and Training Website Explore the Workforce Resource Center. </a:t>
            </a:r>
            <a:r>
              <a:rPr lang="en-US" dirty="0">
                <a:hlinkClick r:id="rId3"/>
              </a:rPr>
              <a:t>www.naccho.org/topics/workforce</a:t>
            </a:r>
            <a:endParaRPr lang="en-US" dirty="0"/>
          </a:p>
          <a:p>
            <a:pPr marL="344488" indent="-344488">
              <a:buFont typeface="Arial" panose="020B0604020202020204" pitchFamily="34" charset="0"/>
              <a:buChar char="•"/>
            </a:pPr>
            <a:r>
              <a:rPr lang="en-US" dirty="0"/>
              <a:t>NACCHO University Access courses to help LHD staff develop knowledge and competencies. </a:t>
            </a:r>
            <a:r>
              <a:rPr lang="en-US" dirty="0">
                <a:hlinkClick r:id="rId4"/>
              </a:rPr>
              <a:t>www.naccho.org/university</a:t>
            </a:r>
            <a:endParaRPr lang="en-US" dirty="0"/>
          </a:p>
          <a:p>
            <a:pPr marL="344488" indent="-344488">
              <a:buFont typeface="Arial" panose="020B0604020202020204" pitchFamily="34" charset="0"/>
              <a:buChar char="•"/>
            </a:pPr>
            <a:r>
              <a:rPr lang="en-US" dirty="0"/>
              <a:t>NACCHO Accreditation Preparation and Quality Improvement Website Find tools, resources, and training opportunities to assist with accreditation preparation. </a:t>
            </a:r>
            <a:r>
              <a:rPr lang="en-US" dirty="0">
                <a:hlinkClick r:id="rId5"/>
              </a:rPr>
              <a:t>www.naccho.org/topics/infrastructure/accreditation</a:t>
            </a:r>
            <a:endParaRPr lang="en-US" dirty="0"/>
          </a:p>
          <a:p>
            <a:pPr marL="344488" indent="-344488">
              <a:buFont typeface="Arial" panose="020B0604020202020204" pitchFamily="34" charset="0"/>
              <a:buChar char="•"/>
            </a:pPr>
            <a:r>
              <a:rPr lang="en-US" dirty="0"/>
              <a:t>Academic Health Department Learning Community </a:t>
            </a:r>
            <a:r>
              <a:rPr lang="en-US" dirty="0">
                <a:hlinkClick r:id="rId6"/>
              </a:rPr>
              <a:t>www.phf.org/councilonlinkages</a:t>
            </a:r>
            <a:endParaRPr lang="en-US" dirty="0"/>
          </a:p>
          <a:p>
            <a:pPr marL="344488" lvl="1"/>
            <a:r>
              <a:rPr lang="en-US" dirty="0">
                <a:hlinkClick r:id="rId7"/>
              </a:rPr>
              <a:t>www.phf.org/corecompetencies</a:t>
            </a:r>
            <a:endParaRPr lang="en-US" dirty="0"/>
          </a:p>
          <a:p>
            <a:pPr marL="344488" indent="-344488">
              <a:buFont typeface="Arial" panose="020B0604020202020204" pitchFamily="34" charset="0"/>
              <a:buChar char="•"/>
            </a:pPr>
            <a:r>
              <a:rPr lang="en-US" dirty="0"/>
              <a:t>PHF technical assistance and training</a:t>
            </a:r>
          </a:p>
          <a:p>
            <a:pPr marL="344488"/>
            <a:r>
              <a:rPr lang="en-US" dirty="0">
                <a:hlinkClick r:id="rId8"/>
              </a:rPr>
              <a:t>www.phf.org/qiservices</a:t>
            </a:r>
            <a:endParaRPr lang="en-US" dirty="0"/>
          </a:p>
          <a:p>
            <a:pPr marL="344488"/>
            <a:r>
              <a:rPr lang="en-US" dirty="0">
                <a:hlinkClick r:id="rId9"/>
              </a:rPr>
              <a:t>www.phf.org/resourcestools</a:t>
            </a:r>
            <a:endParaRPr lang="en-US" dirty="0"/>
          </a:p>
          <a:p>
            <a:pPr lvl="1"/>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4634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3660" cy="1143000"/>
          </a:xfrm>
          <a:solidFill>
            <a:schemeClr val="tx2">
              <a:lumMod val="75000"/>
            </a:schemeClr>
          </a:solidFill>
        </p:spPr>
        <p:txBody>
          <a:bodyPr/>
          <a:lstStyle/>
          <a:p>
            <a:r>
              <a:rPr lang="en-US" dirty="0">
                <a:solidFill>
                  <a:schemeClr val="bg1"/>
                </a:solidFill>
              </a:rPr>
              <a:t>Workshop Objectives</a:t>
            </a:r>
            <a:endParaRPr lang="en-US" b="1" i="1" dirty="0">
              <a:solidFill>
                <a:schemeClr val="bg1"/>
              </a:solidFill>
            </a:endParaRPr>
          </a:p>
        </p:txBody>
      </p:sp>
      <p:pic>
        <p:nvPicPr>
          <p:cNvPr id="5" name="Picture 2" descr="C:\Documents and Settings\HP_Administrator\Local Settings\Temporary Internet Files\Content.IE5\PUHQTSKP\MP9004223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762000" y="1447800"/>
            <a:ext cx="7467600" cy="48736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t>Review of the requirements for PHAB measure 8.2.1 – Workforce Development Plan</a:t>
            </a:r>
          </a:p>
          <a:p>
            <a:r>
              <a:rPr lang="en-US" altLang="en-US" dirty="0"/>
              <a:t>Identify elements needed in your Workforce Development Assessment</a:t>
            </a:r>
          </a:p>
          <a:p>
            <a:r>
              <a:rPr lang="en-US" altLang="en-US" dirty="0"/>
              <a:t>Identify gaps to develop a Workforce Development Plan</a:t>
            </a:r>
          </a:p>
          <a:p>
            <a:r>
              <a:rPr lang="en-US" altLang="en-US" dirty="0"/>
              <a:t>Implementing, Monitoring and Improving Your Workforce Development Plan</a:t>
            </a:r>
          </a:p>
          <a:p>
            <a:r>
              <a:rPr lang="en-US" altLang="en-US" dirty="0"/>
              <a:t>Workforce Development Resources</a:t>
            </a:r>
          </a:p>
          <a:p>
            <a:pPr lvl="1"/>
            <a:endParaRPr lang="en-US" altLang="en-US" dirty="0"/>
          </a:p>
          <a:p>
            <a:pPr lvl="1"/>
            <a:endParaRPr lang="en-US" altLang="en-US" dirty="0"/>
          </a:p>
        </p:txBody>
      </p:sp>
      <p:sp>
        <p:nvSpPr>
          <p:cNvPr id="3" name="Slide Number Placeholder 2"/>
          <p:cNvSpPr>
            <a:spLocks noGrp="1"/>
          </p:cNvSpPr>
          <p:nvPr>
            <p:ph type="sldNum" sz="quarter" idx="12"/>
          </p:nvPr>
        </p:nvSpPr>
        <p:spPr/>
        <p:txBody>
          <a:bodyPr/>
          <a:lstStyle/>
          <a:p>
            <a:fld id="{DC155EC1-5823-4B75-A903-4ABB0FF5533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693320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US" dirty="0">
                <a:solidFill>
                  <a:schemeClr val="bg1"/>
                </a:solidFill>
              </a:rPr>
              <a:t>Thank You – Questions?</a:t>
            </a:r>
            <a:endParaRPr lang="en-US" b="1" i="1" dirty="0">
              <a:solidFill>
                <a:schemeClr val="bg1"/>
              </a:solidFill>
            </a:endParaRPr>
          </a:p>
        </p:txBody>
      </p:sp>
      <p:sp>
        <p:nvSpPr>
          <p:cNvPr id="8" name="Slide Number Placeholder 7"/>
          <p:cNvSpPr>
            <a:spLocks noGrp="1"/>
          </p:cNvSpPr>
          <p:nvPr>
            <p:ph type="sldNum" sz="quarter" idx="12"/>
          </p:nvPr>
        </p:nvSpPr>
        <p:spPr/>
        <p:txBody>
          <a:bodyPr/>
          <a:lstStyle/>
          <a:p>
            <a:fld id="{DC155EC1-5823-4B75-A903-4ABB0FF55332}" type="slidenum">
              <a:rPr lang="en-US" smtClean="0"/>
              <a:t>50</a:t>
            </a:fld>
            <a:endParaRPr lang="en-US"/>
          </a:p>
        </p:txBody>
      </p:sp>
      <p:pic>
        <p:nvPicPr>
          <p:cNvPr id="5" name="Picture 2" descr="C:\Documents and Settings\HP_Administrator\Local Settings\Temporary Internet Files\Content.IE5\PUHQTSKP\MP9004223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0860" y="274638"/>
            <a:ext cx="696103"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600200"/>
            <a:ext cx="4800600" cy="2677656"/>
          </a:xfrm>
          <a:prstGeom prst="rect">
            <a:avLst/>
          </a:prstGeom>
          <a:noFill/>
        </p:spPr>
        <p:txBody>
          <a:bodyPr wrap="square" rtlCol="0">
            <a:spAutoFit/>
          </a:bodyPr>
          <a:lstStyle/>
          <a:p>
            <a:r>
              <a:rPr lang="en-US" sz="2800" dirty="0">
                <a:solidFill>
                  <a:prstClr val="black"/>
                </a:solidFill>
              </a:rPr>
              <a:t>Contact Information:</a:t>
            </a:r>
          </a:p>
          <a:p>
            <a:pPr algn="ctr"/>
            <a:endParaRPr lang="en-US" sz="2800" dirty="0">
              <a:solidFill>
                <a:prstClr val="black"/>
              </a:solidFill>
            </a:endParaRPr>
          </a:p>
          <a:p>
            <a:pPr lvl="1">
              <a:tabLst>
                <a:tab pos="796925" algn="l"/>
              </a:tabLst>
            </a:pPr>
            <a:r>
              <a:rPr lang="en-US" sz="2800" dirty="0">
                <a:solidFill>
                  <a:prstClr val="black"/>
                </a:solidFill>
              </a:rPr>
              <a:t>Susan Ramsey</a:t>
            </a:r>
          </a:p>
          <a:p>
            <a:pPr lvl="1">
              <a:tabLst>
                <a:tab pos="796925" algn="l"/>
              </a:tabLst>
            </a:pPr>
            <a:r>
              <a:rPr lang="en-US" sz="2800" dirty="0">
                <a:solidFill>
                  <a:prstClr val="black"/>
                </a:solidFill>
              </a:rPr>
              <a:t>253-606-0956</a:t>
            </a:r>
          </a:p>
          <a:p>
            <a:pPr lvl="1">
              <a:tabLst>
                <a:tab pos="796925" algn="l"/>
              </a:tabLst>
            </a:pPr>
            <a:r>
              <a:rPr lang="en-US" sz="2800" dirty="0">
                <a:solidFill>
                  <a:prstClr val="black"/>
                </a:solidFill>
                <a:hlinkClick r:id="rId3"/>
              </a:rPr>
              <a:t>sramsey_1@comcast.net</a:t>
            </a:r>
            <a:endParaRPr lang="en-US" sz="2800" dirty="0">
              <a:solidFill>
                <a:prstClr val="black"/>
              </a:solidFill>
            </a:endParaRPr>
          </a:p>
          <a:p>
            <a:pPr algn="ctr"/>
            <a:endParaRPr lang="en-US" sz="2800" dirty="0">
              <a:solidFill>
                <a:prstClr val="black"/>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056913"/>
            <a:ext cx="1372412" cy="2057887"/>
          </a:xfrm>
          <a:prstGeom prst="rect">
            <a:avLst/>
          </a:prstGeom>
        </p:spPr>
      </p:pic>
      <p:sp>
        <p:nvSpPr>
          <p:cNvPr id="3" name="Rectangle 2"/>
          <p:cNvSpPr/>
          <p:nvPr/>
        </p:nvSpPr>
        <p:spPr>
          <a:xfrm>
            <a:off x="1066800" y="4114800"/>
            <a:ext cx="3962400" cy="1384995"/>
          </a:xfrm>
          <a:prstGeom prst="rect">
            <a:avLst/>
          </a:prstGeom>
        </p:spPr>
        <p:txBody>
          <a:bodyPr wrap="square">
            <a:spAutoFit/>
          </a:bodyPr>
          <a:lstStyle/>
          <a:p>
            <a:r>
              <a:rPr lang="en-US" sz="2800" dirty="0">
                <a:solidFill>
                  <a:prstClr val="black"/>
                </a:solidFill>
              </a:rPr>
              <a:t>Marni Mason</a:t>
            </a:r>
          </a:p>
          <a:p>
            <a:r>
              <a:rPr lang="en-US" sz="2800" dirty="0">
                <a:solidFill>
                  <a:prstClr val="black"/>
                </a:solidFill>
              </a:rPr>
              <a:t>425-466-7965</a:t>
            </a:r>
          </a:p>
          <a:p>
            <a:r>
              <a:rPr lang="en-US" sz="2800" dirty="0">
                <a:solidFill>
                  <a:prstClr val="black"/>
                </a:solidFill>
                <a:hlinkClick r:id="rId5"/>
              </a:rPr>
              <a:t>marni@marmason.com</a:t>
            </a:r>
            <a:endParaRPr lang="en-US" sz="2800" dirty="0">
              <a:solidFill>
                <a:prstClr val="black"/>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3116" y="4419600"/>
            <a:ext cx="2443305" cy="171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19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0086"/>
            <a:ext cx="7623660" cy="1143000"/>
          </a:xfrm>
        </p:spPr>
        <p:txBody>
          <a:bodyPr>
            <a:normAutofit/>
          </a:bodyPr>
          <a:lstStyle/>
          <a:p>
            <a:r>
              <a:rPr lang="en-US" sz="3600" dirty="0"/>
              <a:t>PHAB Measure 8.2.1</a:t>
            </a:r>
          </a:p>
        </p:txBody>
      </p:sp>
      <p:sp>
        <p:nvSpPr>
          <p:cNvPr id="2" name="Slide Number Placeholder 1"/>
          <p:cNvSpPr>
            <a:spLocks noGrp="1"/>
          </p:cNvSpPr>
          <p:nvPr>
            <p:ph type="sldNum" sz="quarter" idx="12"/>
          </p:nvPr>
        </p:nvSpPr>
        <p:spPr/>
        <p:txBody>
          <a:bodyPr/>
          <a:lstStyle/>
          <a:p>
            <a:fld id="{026DCDB8-D464-45FB-AB2C-8244B3853C4E}" type="slidenum">
              <a:rPr lang="en-US" smtClean="0"/>
              <a:t>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228600"/>
            <a:ext cx="8437563"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676400" y="1219200"/>
            <a:ext cx="2894806" cy="1295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057400" y="1953984"/>
            <a:ext cx="990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42344" y="1953984"/>
            <a:ext cx="990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38286" y="2120898"/>
            <a:ext cx="990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00335" y="2286000"/>
            <a:ext cx="719065"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585427" y="3219450"/>
            <a:ext cx="1414745" cy="514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V="1">
            <a:off x="2209800" y="3733800"/>
            <a:ext cx="2361406"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V="1">
            <a:off x="4572000" y="3733800"/>
            <a:ext cx="2361406"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V="1">
            <a:off x="5036259" y="4154714"/>
            <a:ext cx="1473399"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V="1">
            <a:off x="2311300" y="4345214"/>
            <a:ext cx="1981499" cy="342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flipV="1">
            <a:off x="2238828" y="4922154"/>
            <a:ext cx="2409371"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flipV="1">
            <a:off x="7899499" y="2895600"/>
            <a:ext cx="558701"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V="1">
            <a:off x="2177142" y="5379354"/>
            <a:ext cx="4299858" cy="6404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47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2284" y="304800"/>
            <a:ext cx="7624916" cy="1143000"/>
          </a:xfrm>
        </p:spPr>
        <p:txBody>
          <a:bodyPr>
            <a:normAutofit/>
          </a:bodyPr>
          <a:lstStyle/>
          <a:p>
            <a:r>
              <a:rPr lang="en-US" sz="3600" dirty="0"/>
              <a:t>PHAB Measure 8.2.1 (cont.)</a:t>
            </a:r>
          </a:p>
        </p:txBody>
      </p:sp>
      <p:sp>
        <p:nvSpPr>
          <p:cNvPr id="5" name="Slide Number Placeholder 3"/>
          <p:cNvSpPr txBox="1">
            <a:spLocks/>
          </p:cNvSpPr>
          <p:nvPr/>
        </p:nvSpPr>
        <p:spPr>
          <a:xfrm>
            <a:off x="8686800" y="6493042"/>
            <a:ext cx="457200" cy="381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3651FB-D5E1-4997-96AC-3E7678BD5B22}" type="slidenum">
              <a:rPr lang="en-US" smtClean="0"/>
              <a:pPr/>
              <a:t>7</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9" y="1676400"/>
            <a:ext cx="8418513"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flipV="1">
            <a:off x="2438401" y="1843312"/>
            <a:ext cx="4495800" cy="5331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2438400" y="2209800"/>
            <a:ext cx="4495800" cy="8379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C155EC1-5823-4B75-A903-4ABB0FF55332}" type="slidenum">
              <a:rPr lang="en-US" smtClean="0"/>
              <a:t>7</a:t>
            </a:fld>
            <a:endParaRPr lang="en-US"/>
          </a:p>
        </p:txBody>
      </p:sp>
    </p:spTree>
    <p:extLst>
      <p:ext uri="{BB962C8B-B14F-4D97-AF65-F5344CB8AC3E}">
        <p14:creationId xmlns:p14="http://schemas.microsoft.com/office/powerpoint/2010/main" val="51454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Phases of Building a Workforce Development Plan</a:t>
            </a:r>
          </a:p>
        </p:txBody>
      </p:sp>
      <p:sp>
        <p:nvSpPr>
          <p:cNvPr id="3" name="Content Placeholder 2"/>
          <p:cNvSpPr>
            <a:spLocks noGrp="1"/>
          </p:cNvSpPr>
          <p:nvPr>
            <p:ph idx="1"/>
          </p:nvPr>
        </p:nvSpPr>
        <p:spPr/>
        <p:txBody>
          <a:bodyPr/>
          <a:lstStyle/>
          <a:p>
            <a:r>
              <a:rPr lang="en-US" dirty="0"/>
              <a:t>Assessing</a:t>
            </a:r>
          </a:p>
          <a:p>
            <a:r>
              <a:rPr lang="en-US" dirty="0"/>
              <a:t>Planning</a:t>
            </a:r>
          </a:p>
          <a:p>
            <a:r>
              <a:rPr lang="en-US" dirty="0"/>
              <a:t>Implementing</a:t>
            </a:r>
          </a:p>
          <a:p>
            <a:r>
              <a:rPr lang="en-US" dirty="0"/>
              <a:t>Monitoring</a:t>
            </a:r>
          </a:p>
          <a:p>
            <a:r>
              <a:rPr lang="en-US" dirty="0"/>
              <a:t>Improving</a:t>
            </a:r>
          </a:p>
        </p:txBody>
      </p:sp>
      <p:sp>
        <p:nvSpPr>
          <p:cNvPr id="7" name="Oval 6"/>
          <p:cNvSpPr/>
          <p:nvPr/>
        </p:nvSpPr>
        <p:spPr>
          <a:xfrm>
            <a:off x="228600" y="1524000"/>
            <a:ext cx="2514600" cy="1143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C155EC1-5823-4B75-A903-4ABB0FF55332}"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6135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95600" y="2057400"/>
            <a:ext cx="6248400" cy="1470025"/>
          </a:xfrm>
        </p:spPr>
        <p:txBody>
          <a:bodyPr>
            <a:noAutofit/>
          </a:bodyPr>
          <a:lstStyle/>
          <a:p>
            <a:r>
              <a:rPr lang="en-US" sz="5400" dirty="0"/>
              <a:t>Workforce Development Assessment</a:t>
            </a:r>
          </a:p>
        </p:txBody>
      </p:sp>
      <p:sp>
        <p:nvSpPr>
          <p:cNvPr id="5" name="Slide Number Placeholder 3"/>
          <p:cNvSpPr txBox="1">
            <a:spLocks/>
          </p:cNvSpPr>
          <p:nvPr/>
        </p:nvSpPr>
        <p:spPr>
          <a:xfrm>
            <a:off x="8686800" y="6493042"/>
            <a:ext cx="457200" cy="381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3651FB-D5E1-4997-96AC-3E7678BD5B22}" type="slidenum">
              <a:rPr lang="en-US" smtClean="0"/>
              <a:pPr/>
              <a:t>9</a:t>
            </a:fld>
            <a:endParaRPr lang="en-US" dirty="0"/>
          </a:p>
        </p:txBody>
      </p:sp>
    </p:spTree>
    <p:extLst>
      <p:ext uri="{BB962C8B-B14F-4D97-AF65-F5344CB8AC3E}">
        <p14:creationId xmlns:p14="http://schemas.microsoft.com/office/powerpoint/2010/main" val="2005908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JqWZe64ghWw7eSXawPdFP7"/>
</p:tagLst>
</file>

<file path=ppt/tags/tag10.xml><?xml version="1.0" encoding="utf-8"?>
<p:tagLst xmlns:a="http://schemas.openxmlformats.org/drawingml/2006/main" xmlns:r="http://schemas.openxmlformats.org/officeDocument/2006/relationships" xmlns:p="http://schemas.openxmlformats.org/presentationml/2006/main">
  <p:tag name="DVSHAPEID" val="LJlh4ijkavKwUvyQqoAx4u"/>
</p:tagLst>
</file>

<file path=ppt/tags/tag11.xml><?xml version="1.0" encoding="utf-8"?>
<p:tagLst xmlns:a="http://schemas.openxmlformats.org/drawingml/2006/main" xmlns:r="http://schemas.openxmlformats.org/officeDocument/2006/relationships" xmlns:p="http://schemas.openxmlformats.org/presentationml/2006/main">
  <p:tag name="DVSECTIONID" val="f5XDQumls0YI3CdlhNgDkM"/>
</p:tagLst>
</file>

<file path=ppt/tags/tag12.xml><?xml version="1.0" encoding="utf-8"?>
<p:tagLst xmlns:a="http://schemas.openxmlformats.org/drawingml/2006/main" xmlns:r="http://schemas.openxmlformats.org/officeDocument/2006/relationships" xmlns:p="http://schemas.openxmlformats.org/presentationml/2006/main">
  <p:tag name="DVSHAPEID" val="LJlh4ijkavKwUvyQqoAx4u"/>
</p:tagLst>
</file>

<file path=ppt/tags/tag13.xml><?xml version="1.0" encoding="utf-8"?>
<p:tagLst xmlns:a="http://schemas.openxmlformats.org/drawingml/2006/main" xmlns:r="http://schemas.openxmlformats.org/officeDocument/2006/relationships" xmlns:p="http://schemas.openxmlformats.org/presentationml/2006/main">
  <p:tag name="DVSHAPEID" val="3F9dwRTCpoNkxfRfxxNkLG"/>
</p:tagLst>
</file>

<file path=ppt/tags/tag14.xml><?xml version="1.0" encoding="utf-8"?>
<p:tagLst xmlns:a="http://schemas.openxmlformats.org/drawingml/2006/main" xmlns:r="http://schemas.openxmlformats.org/officeDocument/2006/relationships" xmlns:p="http://schemas.openxmlformats.org/presentationml/2006/main">
  <p:tag name="DVSHAPEID" val="EWnFCgv1F1JgGF8QMrqx6l"/>
</p:tagLst>
</file>

<file path=ppt/tags/tag2.xml><?xml version="1.0" encoding="utf-8"?>
<p:tagLst xmlns:a="http://schemas.openxmlformats.org/drawingml/2006/main" xmlns:r="http://schemas.openxmlformats.org/officeDocument/2006/relationships" xmlns:p="http://schemas.openxmlformats.org/presentationml/2006/main">
  <p:tag name="DVSHAPEID" val="3WuYZl9j14V6h34BNFO1Js"/>
</p:tagLst>
</file>

<file path=ppt/tags/tag3.xml><?xml version="1.0" encoding="utf-8"?>
<p:tagLst xmlns:a="http://schemas.openxmlformats.org/drawingml/2006/main" xmlns:r="http://schemas.openxmlformats.org/officeDocument/2006/relationships" xmlns:p="http://schemas.openxmlformats.org/presentationml/2006/main">
  <p:tag name="DVSHAPEID" val="JqWZe64ghWw7eSXawPdFP7"/>
</p:tagLst>
</file>

<file path=ppt/tags/tag4.xml><?xml version="1.0" encoding="utf-8"?>
<p:tagLst xmlns:a="http://schemas.openxmlformats.org/drawingml/2006/main" xmlns:r="http://schemas.openxmlformats.org/officeDocument/2006/relationships" xmlns:p="http://schemas.openxmlformats.org/presentationml/2006/main">
  <p:tag name="DVSHAPEID" val="3WuYZl9j14V6h34BNFO1Js"/>
</p:tagLst>
</file>

<file path=ppt/tags/tag5.xml><?xml version="1.0" encoding="utf-8"?>
<p:tagLst xmlns:a="http://schemas.openxmlformats.org/drawingml/2006/main" xmlns:r="http://schemas.openxmlformats.org/officeDocument/2006/relationships" xmlns:p="http://schemas.openxmlformats.org/presentationml/2006/main">
  <p:tag name="DVSHAPEID" val="JqWZe64ghWw7eSXawPdFP7"/>
</p:tagLst>
</file>

<file path=ppt/tags/tag6.xml><?xml version="1.0" encoding="utf-8"?>
<p:tagLst xmlns:a="http://schemas.openxmlformats.org/drawingml/2006/main" xmlns:r="http://schemas.openxmlformats.org/officeDocument/2006/relationships" xmlns:p="http://schemas.openxmlformats.org/presentationml/2006/main">
  <p:tag name="DVSHAPEID" val="3WuYZl9j14V6h34BNFO1Js"/>
</p:tagLst>
</file>

<file path=ppt/tags/tag7.xml><?xml version="1.0" encoding="utf-8"?>
<p:tagLst xmlns:a="http://schemas.openxmlformats.org/drawingml/2006/main" xmlns:r="http://schemas.openxmlformats.org/officeDocument/2006/relationships" xmlns:p="http://schemas.openxmlformats.org/presentationml/2006/main">
  <p:tag name="DVSHAPEID" val="JqWZe64ghWw7eSXawPdFP7"/>
</p:tagLst>
</file>

<file path=ppt/tags/tag8.xml><?xml version="1.0" encoding="utf-8"?>
<p:tagLst xmlns:a="http://schemas.openxmlformats.org/drawingml/2006/main" xmlns:r="http://schemas.openxmlformats.org/officeDocument/2006/relationships" xmlns:p="http://schemas.openxmlformats.org/presentationml/2006/main">
  <p:tag name="DVSHAPEID" val="3WuYZl9j14V6h34BNFO1Js"/>
</p:tagLst>
</file>

<file path=ppt/tags/tag9.xml><?xml version="1.0" encoding="utf-8"?>
<p:tagLst xmlns:a="http://schemas.openxmlformats.org/drawingml/2006/main" xmlns:r="http://schemas.openxmlformats.org/officeDocument/2006/relationships" xmlns:p="http://schemas.openxmlformats.org/presentationml/2006/main">
  <p:tag name="DVSECTIONID" val="f5XDQumls0YI3CdlhNgDk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1921</Words>
  <Application>Microsoft Office PowerPoint</Application>
  <PresentationFormat>On-screen Show (4:3)</PresentationFormat>
  <Paragraphs>342</Paragraphs>
  <Slides>50</Slides>
  <Notes>15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50</vt:i4>
      </vt:variant>
    </vt:vector>
  </HeadingPairs>
  <TitlesOfParts>
    <vt:vector size="64" baseType="lpstr">
      <vt:lpstr>Arial</vt:lpstr>
      <vt:lpstr>Calibri</vt:lpstr>
      <vt:lpstr>Calibri Light</vt:lpstr>
      <vt:lpstr>Century Gothic</vt:lpstr>
      <vt:lpstr>Imprint MT Shadow</vt:lpstr>
      <vt:lpstr>Times</vt:lpstr>
      <vt:lpstr>Times New Roman</vt:lpstr>
      <vt:lpstr>Trebuchet MS</vt:lpstr>
      <vt:lpstr>Office Theme</vt:lpstr>
      <vt:lpstr>Custom Design</vt:lpstr>
      <vt:lpstr>Theme1</vt:lpstr>
      <vt:lpstr>1_Theme1</vt:lpstr>
      <vt:lpstr>2_Theme1</vt:lpstr>
      <vt:lpstr>2_Office Theme</vt:lpstr>
      <vt:lpstr>Building a Workforce Development Plan: - Assessing  - Planning  - Implementing  - Monitoring  - Improving  April 2016</vt:lpstr>
      <vt:lpstr>Susan Ramsey</vt:lpstr>
      <vt:lpstr>Marlene (Marni) Mason</vt:lpstr>
      <vt:lpstr>Welcome and Introductions</vt:lpstr>
      <vt:lpstr>Workshop Objectives</vt:lpstr>
      <vt:lpstr>PHAB Measure 8.2.1</vt:lpstr>
      <vt:lpstr>PHAB Measure 8.2.1 (cont.)</vt:lpstr>
      <vt:lpstr>Phases of Building a Workforce Development Plan</vt:lpstr>
      <vt:lpstr>Workforce Development Assessment</vt:lpstr>
      <vt:lpstr>Where Do We Start?</vt:lpstr>
      <vt:lpstr>Understand What Skills and Competencies You Currently Have and What You Wish to Build</vt:lpstr>
      <vt:lpstr>Understand What Skills and Competencies You Currently Have and What You Wish to Build</vt:lpstr>
      <vt:lpstr>What Are We Missing?</vt:lpstr>
      <vt:lpstr>Additional Elements to Consider</vt:lpstr>
      <vt:lpstr>Short Break – Be Back in 15 min.</vt:lpstr>
      <vt:lpstr>Sample Workforce Development Assessments</vt:lpstr>
      <vt:lpstr>Mississippi State  Department of Health’s Assessment</vt:lpstr>
      <vt:lpstr>Maricopa County  Department of Public Health</vt:lpstr>
      <vt:lpstr>Training Preference Survey</vt:lpstr>
      <vt:lpstr>Core Competency Assessment</vt:lpstr>
      <vt:lpstr>Pilot</vt:lpstr>
      <vt:lpstr>Survey and Assessment Launch</vt:lpstr>
      <vt:lpstr>Survey Participants</vt:lpstr>
      <vt:lpstr>Core Competencies Overview</vt:lpstr>
      <vt:lpstr>Core Competency Overview</vt:lpstr>
      <vt:lpstr>Core Competency Results by Domain and Tier</vt:lpstr>
      <vt:lpstr>Domain Responses:  Tier 1</vt:lpstr>
      <vt:lpstr>Domain Responses:  Tier 2</vt:lpstr>
      <vt:lpstr>Top Training Topics</vt:lpstr>
      <vt:lpstr>Top Training Topics</vt:lpstr>
      <vt:lpstr>Top Training Topics</vt:lpstr>
      <vt:lpstr>Top Training Topics</vt:lpstr>
      <vt:lpstr>Technology Training Topics</vt:lpstr>
      <vt:lpstr>Training Preference Format</vt:lpstr>
      <vt:lpstr>Group Exercise</vt:lpstr>
      <vt:lpstr>Lunch Break!</vt:lpstr>
      <vt:lpstr>Workforce  Development Plan</vt:lpstr>
      <vt:lpstr>The Big Picture</vt:lpstr>
      <vt:lpstr>Components of a Workforce Development Plan</vt:lpstr>
      <vt:lpstr>Workforce Development Plan</vt:lpstr>
      <vt:lpstr>Group Exercise</vt:lpstr>
      <vt:lpstr>What Are Your Workforce Development Goals?</vt:lpstr>
      <vt:lpstr>Process for Developing a Workforce Development Plan</vt:lpstr>
      <vt:lpstr>Workforce Development Model</vt:lpstr>
      <vt:lpstr>Panel Discussion</vt:lpstr>
      <vt:lpstr>Don’t Let the Perfect  Be the Enemy of the Good</vt:lpstr>
      <vt:lpstr>In Closing</vt:lpstr>
      <vt:lpstr>Workforce Development Plans</vt:lpstr>
      <vt:lpstr>Additional Resources</vt:lpstr>
      <vt:lpstr>Thank You – Questions?</vt:lpstr>
    </vt:vector>
  </TitlesOfParts>
  <Company>Washington State Patrol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Pearls of Wisdom</dc:title>
  <dc:creator>kand225</dc:creator>
  <cp:lastModifiedBy>OPHA</cp:lastModifiedBy>
  <cp:revision>126</cp:revision>
  <cp:lastPrinted>2016-04-04T21:12:09Z</cp:lastPrinted>
  <dcterms:created xsi:type="dcterms:W3CDTF">2014-04-18T21:51:11Z</dcterms:created>
  <dcterms:modified xsi:type="dcterms:W3CDTF">2016-07-01T21:17:16Z</dcterms:modified>
</cp:coreProperties>
</file>