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60" r:id="rId5"/>
    <p:sldId id="261" r:id="rId6"/>
    <p:sldId id="263" r:id="rId7"/>
    <p:sldId id="265" r:id="rId8"/>
    <p:sldId id="266" r:id="rId9"/>
    <p:sldId id="267" r:id="rId10"/>
    <p:sldId id="268" r:id="rId11"/>
    <p:sldId id="270" r:id="rId12"/>
    <p:sldId id="271" r:id="rId13"/>
    <p:sldId id="269" r:id="rId14"/>
    <p:sldId id="259" r:id="rId15"/>
    <p:sldId id="264" r:id="rId16"/>
    <p:sldId id="272" r:id="rId1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yn Wheeler" initials="C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71382"/>
  </p:normalViewPr>
  <p:slideViewPr>
    <p:cSldViewPr snapToGrid="0" snapToObjects="1">
      <p:cViewPr varScale="1">
        <p:scale>
          <a:sx n="62" d="100"/>
          <a:sy n="62" d="100"/>
        </p:scale>
        <p:origin x="19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1T15:02:03.545" idx="1">
    <p:pos x="3364" y="1126"/>
    <p:text>Are these numbers still correct?</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D3E8B-4D44-554B-AFE7-2DDDA21A8690}"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18023-5E9A-FC41-9341-2F8583B01684}" type="slidenum">
              <a:rPr lang="en-US" smtClean="0"/>
              <a:t>‹#›</a:t>
            </a:fld>
            <a:endParaRPr lang="en-US"/>
          </a:p>
        </p:txBody>
      </p:sp>
    </p:spTree>
    <p:extLst>
      <p:ext uri="{BB962C8B-B14F-4D97-AF65-F5344CB8AC3E}">
        <p14:creationId xmlns:p14="http://schemas.microsoft.com/office/powerpoint/2010/main" val="102781946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Crater Lake National</a:t>
            </a:r>
            <a:r>
              <a:rPr lang="en-US" baseline="0" dirty="0"/>
              <a:t> Park</a:t>
            </a:r>
            <a:endParaRPr lang="en-US" dirty="0"/>
          </a:p>
        </p:txBody>
      </p:sp>
      <p:sp>
        <p:nvSpPr>
          <p:cNvPr id="4" name="Slide Number Placeholder 3"/>
          <p:cNvSpPr>
            <a:spLocks noGrp="1"/>
          </p:cNvSpPr>
          <p:nvPr>
            <p:ph type="sldNum" sz="quarter" idx="10"/>
          </p:nvPr>
        </p:nvSpPr>
        <p:spPr/>
        <p:txBody>
          <a:bodyPr/>
          <a:lstStyle/>
          <a:p>
            <a:fld id="{8BF18023-5E9A-FC41-9341-2F8583B01684}" type="slidenum">
              <a:rPr lang="en-US" smtClean="0"/>
              <a:t>1</a:t>
            </a:fld>
            <a:endParaRPr lang="en-US"/>
          </a:p>
        </p:txBody>
      </p:sp>
    </p:spTree>
    <p:extLst>
      <p:ext uri="{BB962C8B-B14F-4D97-AF65-F5344CB8AC3E}">
        <p14:creationId xmlns:p14="http://schemas.microsoft.com/office/powerpoint/2010/main" val="20324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Oregon is very engaged in public health accreditation. For a relatively small</a:t>
            </a:r>
            <a:r>
              <a:rPr lang="en-US" sz="1200" kern="1200" baseline="0" dirty="0">
                <a:solidFill>
                  <a:schemeClr val="tx1"/>
                </a:solidFill>
                <a:effectLst/>
                <a:latin typeface="+mn-lt"/>
                <a:ea typeface="+mn-ea"/>
                <a:cs typeface="+mn-cs"/>
              </a:rPr>
              <a:t> (in population)</a:t>
            </a:r>
            <a:r>
              <a:rPr lang="en-US" sz="1200" kern="1200" dirty="0">
                <a:solidFill>
                  <a:schemeClr val="tx1"/>
                </a:solidFill>
                <a:effectLst/>
                <a:latin typeface="+mn-lt"/>
                <a:ea typeface="+mn-ea"/>
                <a:cs typeface="+mn-cs"/>
              </a:rPr>
              <a:t> state we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already have multiple local health departments who have achieved accreditation and more working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toward that end. The Oregon Health Improvement Plan includes state and local accreditation as a strategy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improving the population’s health. The State of Oregon recently received accreditation, 9 counties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accredited and 5 have had a site visit. Currently, approximately 49% of Oregon residents are served by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accredited health department.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Oregon now has two schools of public health: Oregon State University and the joint Oregon Health &amp;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Science University / Portland State University School of Public Health. Leaders from both schools serve 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board of directors. We work together to educate and support the incoming public health workforce.</a:t>
            </a:r>
          </a:p>
        </p:txBody>
      </p:sp>
      <p:sp>
        <p:nvSpPr>
          <p:cNvPr id="4" name="Slide Number Placeholder 3"/>
          <p:cNvSpPr>
            <a:spLocks noGrp="1"/>
          </p:cNvSpPr>
          <p:nvPr>
            <p:ph type="sldNum" sz="quarter" idx="10"/>
          </p:nvPr>
        </p:nvSpPr>
        <p:spPr/>
        <p:txBody>
          <a:bodyPr/>
          <a:lstStyle/>
          <a:p>
            <a:fld id="{8BF18023-5E9A-FC41-9341-2F8583B01684}" type="slidenum">
              <a:rPr lang="en-US" smtClean="0"/>
              <a:t>14</a:t>
            </a:fld>
            <a:endParaRPr lang="en-US"/>
          </a:p>
        </p:txBody>
      </p:sp>
    </p:spTree>
    <p:extLst>
      <p:ext uri="{BB962C8B-B14F-4D97-AF65-F5344CB8AC3E}">
        <p14:creationId xmlns:p14="http://schemas.microsoft.com/office/powerpoint/2010/main" val="106924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OPHA was founded in 1944 by a coalition committed to the promotion of public health in Oregon and was incorporated as a 501(c)3 charitable nonprofit association in 2000.</a:t>
            </a:r>
            <a:endParaRPr lang="en-US" dirty="0"/>
          </a:p>
        </p:txBody>
      </p:sp>
      <p:sp>
        <p:nvSpPr>
          <p:cNvPr id="4" name="Slide Number Placeholder 3"/>
          <p:cNvSpPr>
            <a:spLocks noGrp="1"/>
          </p:cNvSpPr>
          <p:nvPr>
            <p:ph type="sldNum" sz="quarter" idx="10"/>
          </p:nvPr>
        </p:nvSpPr>
        <p:spPr/>
        <p:txBody>
          <a:bodyPr/>
          <a:lstStyle/>
          <a:p>
            <a:fld id="{8BF18023-5E9A-FC41-9341-2F8583B01684}" type="slidenum">
              <a:rPr lang="en-US" smtClean="0"/>
              <a:t>3</a:t>
            </a:fld>
            <a:endParaRPr lang="en-US"/>
          </a:p>
        </p:txBody>
      </p:sp>
    </p:spTree>
    <p:extLst>
      <p:ext uri="{BB962C8B-B14F-4D97-AF65-F5344CB8AC3E}">
        <p14:creationId xmlns:p14="http://schemas.microsoft.com/office/powerpoint/2010/main" val="25803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OPHA has received accreditation</a:t>
            </a:r>
            <a:r>
              <a:rPr lang="en-US" baseline="0" dirty="0"/>
              <a:t> funding from APHA in 2012, 2013, 2015, and 2016. </a:t>
            </a:r>
          </a:p>
          <a:p>
            <a:endParaRPr lang="en-US" baseline="0" dirty="0"/>
          </a:p>
          <a:p>
            <a:r>
              <a:rPr lang="en-US" sz="1200" kern="1200" dirty="0">
                <a:solidFill>
                  <a:schemeClr val="tx1"/>
                </a:solidFill>
                <a:effectLst/>
                <a:latin typeface="+mn-lt"/>
                <a:ea typeface="+mn-ea"/>
                <a:cs typeface="+mn-cs"/>
              </a:rPr>
              <a:t>Overall 70% of Oregon’s local health departments are actively doing quality improvement projects. The outcomes are much higher for counties that participated in previous accreditation trainings: 86% of them are actively doing quality improvement projects, and 36% have a formal QI plan. Health departments who attended our trainings also report much more progress in the prerequisites and performance management activities. Overall, 79% of Oregon local health departments are working on or have completed their prerequisites and 26% have a written Performance Management Plan and another 15% are in the process of developing their plans.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Over half (52%) of Oregon’s local health departments have either completed or are working on a workforce development plan. Additionally, 100% of the local health departments that attended the workforce development plan workshop are in the process of updating or finalizing their workforce development plan.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Oregon has four health departments that have already received 5 year PHAB accreditation; all of these counties, Clackamas, Crook, Deschutes, and Marion, participated in the APHA grant funded activities. The state Public Health Division received accreditation in spring 2016. </a:t>
            </a:r>
          </a:p>
          <a:p>
            <a:endParaRPr lang="en-US" sz="1200" kern="1200" dirty="0">
              <a:solidFill>
                <a:schemeClr val="tx1"/>
              </a:solidFill>
              <a:effectLst/>
              <a:latin typeface="+mn-lt"/>
              <a:ea typeface="+mn-ea"/>
              <a:cs typeface="+mn-cs"/>
            </a:endParaRPr>
          </a:p>
          <a:p>
            <a:pPr marL="0" marR="0" indent="0" algn="l" defTabSz="91437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brief survey was completed in anticipation of this RFP indicated that although we have conducted workshops covering aspects of Domains 5, 8, and 9, they remained the areas where external assistance and training were most needed. Oregon has also been working at the state and local level for the last several years to modernize our public health system (i.e., move to a foundational public health services model). This RFP presented an opportunity for us to help local public health departments understand the relationships between these Domains as well as modernization. </a:t>
            </a:r>
          </a:p>
          <a:p>
            <a:pPr marL="0" marR="0" indent="0" algn="l" defTabSz="914377"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377" rtl="0" eaLnBrk="1" fontAlgn="auto" latinLnBrk="0" hangingPunct="1">
              <a:lnSpc>
                <a:spcPct val="100000"/>
              </a:lnSpc>
              <a:spcBef>
                <a:spcPts val="0"/>
              </a:spcBef>
              <a:spcAft>
                <a:spcPts val="0"/>
              </a:spcAft>
              <a:buClrTx/>
              <a:buSzTx/>
              <a:buFontTx/>
              <a:buNone/>
              <a:tabLst/>
              <a:defRPr/>
            </a:pPr>
            <a:r>
              <a:rPr lang="en-US" baseline="0" dirty="0"/>
              <a:t>Funding in 2017 helped continue momentum built in previous years.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F18023-5E9A-FC41-9341-2F8583B01684}" type="slidenum">
              <a:rPr lang="en-US" smtClean="0"/>
              <a:t>4</a:t>
            </a:fld>
            <a:endParaRPr lang="en-US"/>
          </a:p>
        </p:txBody>
      </p:sp>
    </p:spTree>
    <p:extLst>
      <p:ext uri="{BB962C8B-B14F-4D97-AF65-F5344CB8AC3E}">
        <p14:creationId xmlns:p14="http://schemas.microsoft.com/office/powerpoint/2010/main" val="10100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a:t>In Spring 2013, the Public Health Leadership Forum, with funding from RWJF and facilitated by RESOLVE, convened to explore a recommendation from the Institute of Medicine report, For the Public’s Health:  Investing in a Healthier Future, to create a “minimum package of services,” the suite of skills, programs, and activities that must be available in state and local health departments everywhere for the health system to work anywhere, and for which costs could be estimated.  The result was a conceptual framework describing both the foundation and programs that no health department should be without.</a:t>
            </a:r>
          </a:p>
          <a:p>
            <a:pPr marL="0" marR="0" indent="0" algn="l" defTabSz="914377"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As part of this effort Oregon piloted the new framework beginning</a:t>
            </a:r>
            <a:r>
              <a:rPr lang="en-US" baseline="0" dirty="0"/>
              <a:t> in </a:t>
            </a:r>
            <a:r>
              <a:rPr lang="en-US" dirty="0"/>
              <a:t>2013. Oregon began working to modernize its governmental public health system so that a common set of core public health capabilities and programs are present in all communities in the state. The goals of a modern public health system include: 1. Achieving sustainable and measurable improvements in population health; 2. Protecting individuals from injury and disease; and 3. Being fully prepared to respond to any public health threats that may occur. In July 2015, the Oregon legislature passed House Bill 3100. This bill set forth a clear path to modernize Oregon’s governmental public health system so that it can meet the essential health needs of all people in Oregon. </a:t>
            </a:r>
          </a:p>
          <a:p>
            <a:pPr marL="0" marR="0" indent="0" algn="l" defTabSz="914377"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37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RFP presented an opportunity for us to help local public health departments understand the relationships between these Domains as well as modernization. </a:t>
            </a:r>
          </a:p>
          <a:p>
            <a:endParaRPr lang="en-US" dirty="0"/>
          </a:p>
          <a:p>
            <a:endParaRPr lang="en-US" dirty="0"/>
          </a:p>
        </p:txBody>
      </p:sp>
      <p:sp>
        <p:nvSpPr>
          <p:cNvPr id="4" name="Slide Number Placeholder 3"/>
          <p:cNvSpPr>
            <a:spLocks noGrp="1"/>
          </p:cNvSpPr>
          <p:nvPr>
            <p:ph type="sldNum" sz="quarter" idx="10"/>
          </p:nvPr>
        </p:nvSpPr>
        <p:spPr/>
        <p:txBody>
          <a:bodyPr/>
          <a:lstStyle/>
          <a:p>
            <a:fld id="{8BF18023-5E9A-FC41-9341-2F8583B01684}" type="slidenum">
              <a:rPr lang="en-US" smtClean="0"/>
              <a:t>5</a:t>
            </a:fld>
            <a:endParaRPr lang="en-US"/>
          </a:p>
        </p:txBody>
      </p:sp>
    </p:spTree>
    <p:extLst>
      <p:ext uri="{BB962C8B-B14F-4D97-AF65-F5344CB8AC3E}">
        <p14:creationId xmlns:p14="http://schemas.microsoft.com/office/powerpoint/2010/main" val="209825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a:t>
            </a:r>
            <a:r>
              <a:rPr lang="en-US" baseline="0" dirty="0"/>
              <a:t> was a full day</a:t>
            </a:r>
          </a:p>
          <a:p>
            <a:endParaRPr lang="en-US" baseline="0" dirty="0"/>
          </a:p>
          <a:p>
            <a:r>
              <a:rPr lang="en-US" sz="1200" kern="1200" dirty="0">
                <a:solidFill>
                  <a:schemeClr val="tx1"/>
                </a:solidFill>
                <a:effectLst/>
                <a:latin typeface="+mn-lt"/>
                <a:ea typeface="+mn-ea"/>
                <a:cs typeface="+mn-cs"/>
              </a:rPr>
              <a:t>Attendees represented counties that are in the pre-application, document selection, accredited,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reaccredited stages of the accreditation process. </a:t>
            </a:r>
          </a:p>
          <a:p>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8BF18023-5E9A-FC41-9341-2F8583B01684}" type="slidenum">
              <a:rPr lang="en-US" smtClean="0"/>
              <a:t>9</a:t>
            </a:fld>
            <a:endParaRPr lang="en-US"/>
          </a:p>
        </p:txBody>
      </p:sp>
    </p:spTree>
    <p:extLst>
      <p:ext uri="{BB962C8B-B14F-4D97-AF65-F5344CB8AC3E}">
        <p14:creationId xmlns:p14="http://schemas.microsoft.com/office/powerpoint/2010/main" val="153510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Consultants Marni Mason and Susan Ramsey presented on Domains 5, 8, and 9,</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they relate to modernization, and how accreditation and modernization align and complement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another. As planned, the workshop was interactive with the purpose of addressing challenges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questions health departments face as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implement this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split up into small groups at the end of the day and then shared their thoughts and results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the large group. All participants shared their experiences and asked questions of one another.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workshop included a panel composed of public health professionals from three different counties.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panelists described specific work they had done to address components of Domains 5, 8, and 9.</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was a good discussion with nearly all workshop attendees asking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Technical assistance sessions were conducted after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workshop on a first come, first served basis. Six sessions were conducted with Lincoln, Benton,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Jackson, Klamath, Lane and Crook counties.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F18023-5E9A-FC41-9341-2F8583B01684}" type="slidenum">
              <a:rPr lang="en-US" smtClean="0"/>
              <a:t>10</a:t>
            </a:fld>
            <a:endParaRPr lang="en-US"/>
          </a:p>
        </p:txBody>
      </p:sp>
    </p:spTree>
    <p:extLst>
      <p:ext uri="{BB962C8B-B14F-4D97-AF65-F5344CB8AC3E}">
        <p14:creationId xmlns:p14="http://schemas.microsoft.com/office/powerpoint/2010/main" val="194694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Post-workshop survey. Most questions used a three tier, multiple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choice answer (definitely helpful, helpful, not at all helpful).</a:t>
            </a:r>
          </a:p>
          <a:p>
            <a:endParaRPr lang="en-US" sz="1200" kern="1200" dirty="0">
              <a:solidFill>
                <a:schemeClr val="tx1"/>
              </a:solidFill>
              <a:effectLst/>
              <a:latin typeface="+mn-lt"/>
              <a:ea typeface="+mn-ea"/>
              <a:cs typeface="+mn-cs"/>
            </a:endParaRPr>
          </a:p>
          <a:p>
            <a:pPr marL="0" marR="0" indent="0" algn="l" defTabSz="91437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survey respondents indicated</a:t>
            </a:r>
            <a:r>
              <a:rPr lang="en-US" sz="1200" kern="1200" baseline="0" dirty="0">
                <a:solidFill>
                  <a:schemeClr val="tx1"/>
                </a:solidFill>
                <a:effectLst/>
                <a:latin typeface="+mn-lt"/>
                <a:ea typeface="+mn-ea"/>
                <a:cs typeface="+mn-cs"/>
              </a:rPr>
              <a:t> that the workshop </a:t>
            </a:r>
            <a:r>
              <a:rPr lang="en-US" sz="1200" kern="1200" dirty="0">
                <a:solidFill>
                  <a:schemeClr val="tx1"/>
                </a:solidFill>
                <a:effectLst/>
                <a:latin typeface="+mn-lt"/>
                <a:ea typeface="+mn-ea"/>
                <a:cs typeface="+mn-cs"/>
              </a:rPr>
              <a:t>definitely helped them gain a better understanding of the alignment between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modernization efforts and accreditation requirements, </a:t>
            </a:r>
          </a:p>
          <a:p>
            <a:r>
              <a:rPr lang="en-US" sz="1200" kern="1200" dirty="0">
                <a:solidFill>
                  <a:schemeClr val="tx1"/>
                </a:solidFill>
                <a:effectLst/>
                <a:latin typeface="+mn-lt"/>
                <a:ea typeface="+mn-ea"/>
                <a:cs typeface="+mn-cs"/>
              </a:rPr>
              <a:t>All survey respondents said the panel was helpful and that connecting with their colleagues to share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lessons learned and support each other’s efforts was definitely helpful.</a:t>
            </a:r>
          </a:p>
          <a:p>
            <a:endParaRPr lang="en-US" dirty="0"/>
          </a:p>
          <a:p>
            <a:r>
              <a:rPr lang="en-US" dirty="0"/>
              <a:t>5</a:t>
            </a:r>
            <a:r>
              <a:rPr lang="en-US" baseline="0" dirty="0"/>
              <a:t> people responded to the post workshop evaluation. (23% response rate)</a:t>
            </a:r>
            <a:endParaRPr lang="en-US" dirty="0"/>
          </a:p>
        </p:txBody>
      </p:sp>
      <p:sp>
        <p:nvSpPr>
          <p:cNvPr id="4" name="Slide Number Placeholder 3"/>
          <p:cNvSpPr>
            <a:spLocks noGrp="1"/>
          </p:cNvSpPr>
          <p:nvPr>
            <p:ph type="sldNum" sz="quarter" idx="10"/>
          </p:nvPr>
        </p:nvSpPr>
        <p:spPr/>
        <p:txBody>
          <a:bodyPr/>
          <a:lstStyle/>
          <a:p>
            <a:fld id="{8BF18023-5E9A-FC41-9341-2F8583B01684}" type="slidenum">
              <a:rPr lang="en-US" smtClean="0"/>
              <a:t>11</a:t>
            </a:fld>
            <a:endParaRPr lang="en-US"/>
          </a:p>
        </p:txBody>
      </p:sp>
    </p:spTree>
    <p:extLst>
      <p:ext uri="{BB962C8B-B14F-4D97-AF65-F5344CB8AC3E}">
        <p14:creationId xmlns:p14="http://schemas.microsoft.com/office/powerpoint/2010/main" val="200037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respondents indicated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workshop definitely helped them understand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components of public health modernization, and helped identify strategies they might implement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move accreditation and modernization goals forward.</a:t>
            </a:r>
          </a:p>
          <a:p>
            <a:endParaRPr lang="en-US" dirty="0"/>
          </a:p>
        </p:txBody>
      </p:sp>
      <p:sp>
        <p:nvSpPr>
          <p:cNvPr id="4" name="Slide Number Placeholder 3"/>
          <p:cNvSpPr>
            <a:spLocks noGrp="1"/>
          </p:cNvSpPr>
          <p:nvPr>
            <p:ph type="sldNum" sz="quarter" idx="10"/>
          </p:nvPr>
        </p:nvSpPr>
        <p:spPr/>
        <p:txBody>
          <a:bodyPr/>
          <a:lstStyle/>
          <a:p>
            <a:fld id="{8BF18023-5E9A-FC41-9341-2F8583B01684}" type="slidenum">
              <a:rPr lang="en-US" smtClean="0"/>
              <a:t>12</a:t>
            </a:fld>
            <a:endParaRPr lang="en-US"/>
          </a:p>
        </p:txBody>
      </p:sp>
    </p:spTree>
    <p:extLst>
      <p:ext uri="{BB962C8B-B14F-4D97-AF65-F5344CB8AC3E}">
        <p14:creationId xmlns:p14="http://schemas.microsoft.com/office/powerpoint/2010/main" val="208320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CLHO staff work with local health departments on many issues, but accreditation in particular. Their knowledge of local needs as well as tracking progress at the county level is something that OPHA staff does not have. These grants have helped solidify that partnership.</a:t>
            </a:r>
          </a:p>
          <a:p>
            <a:endParaRPr lang="en-US" dirty="0"/>
          </a:p>
          <a:p>
            <a:pPr marL="0" marR="0" indent="0" algn="l" defTabSz="91437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workshop attendees were supportive of each other and happy to share tools they’ve used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successfully. Seeing and hearing directly from colleagues was well received.</a:t>
            </a:r>
          </a:p>
          <a:p>
            <a:endParaRPr lang="en-US" dirty="0"/>
          </a:p>
          <a:p>
            <a:r>
              <a:rPr lang="en-US" sz="1200" kern="1200" dirty="0">
                <a:solidFill>
                  <a:schemeClr val="tx1"/>
                </a:solidFill>
                <a:effectLst/>
                <a:latin typeface="+mn-lt"/>
                <a:ea typeface="+mn-ea"/>
                <a:cs typeface="+mn-cs"/>
              </a:rPr>
              <a:t>We did stream the workshop online and had a few people sign up. However, because of technical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difficulties, it was challenging to communicate back and forth. Remote participants could see and hear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 but could not speak to us. They were able to ask questions using the chat feature instead but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 less interactive. We recorded the workshop but when we were downloading the file,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computer crashed and we lost the file.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Health departments that received one-on-one technical assistance rated them very highly. 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consultants reviewed documents and gave specific feedback in addition to spending 30-45 minutes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answering questions and giving guidance.</a:t>
            </a:r>
          </a:p>
          <a:p>
            <a:endParaRPr lang="en-US" dirty="0"/>
          </a:p>
        </p:txBody>
      </p:sp>
      <p:sp>
        <p:nvSpPr>
          <p:cNvPr id="4" name="Slide Number Placeholder 3"/>
          <p:cNvSpPr>
            <a:spLocks noGrp="1"/>
          </p:cNvSpPr>
          <p:nvPr>
            <p:ph type="sldNum" sz="quarter" idx="10"/>
          </p:nvPr>
        </p:nvSpPr>
        <p:spPr/>
        <p:txBody>
          <a:bodyPr/>
          <a:lstStyle/>
          <a:p>
            <a:fld id="{8BF18023-5E9A-FC41-9341-2F8583B01684}" type="slidenum">
              <a:rPr lang="en-US" smtClean="0"/>
              <a:t>13</a:t>
            </a:fld>
            <a:endParaRPr lang="en-US"/>
          </a:p>
        </p:txBody>
      </p:sp>
    </p:spTree>
    <p:extLst>
      <p:ext uri="{BB962C8B-B14F-4D97-AF65-F5344CB8AC3E}">
        <p14:creationId xmlns:p14="http://schemas.microsoft.com/office/powerpoint/2010/main" val="175063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9B65D9-B929-964C-9567-8B903DD81F7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E505E-65A1-0944-AA56-27600BE1F04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65D9-B929-964C-9567-8B903DD81F7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E505E-65A1-0944-AA56-27600BE1F04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29733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65D9-B929-964C-9567-8B903DD81F7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E505E-65A1-0944-AA56-27600BE1F04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7691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38200" y="1825625"/>
            <a:ext cx="10515600" cy="4255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E505E-65A1-0944-AA56-27600BE1F04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B65D9-B929-964C-9567-8B903DD81F7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E505E-65A1-0944-AA56-27600BE1F04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9B65D9-B929-964C-9567-8B903DD81F7F}"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E505E-65A1-0944-AA56-27600BE1F04A}"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9B65D9-B929-964C-9567-8B903DD81F7F}"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E505E-65A1-0944-AA56-27600BE1F04A}"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5B9B65D9-B929-964C-9567-8B903DD81F7F}"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E505E-65A1-0944-AA56-27600BE1F04A}"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B65D9-B929-964C-9567-8B903DD81F7F}"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E505E-65A1-0944-AA56-27600BE1F04A}"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B65D9-B929-964C-9567-8B903DD81F7F}"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E505E-65A1-0944-AA56-27600BE1F04A}"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B65D9-B929-964C-9567-8B903DD81F7F}"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E505E-65A1-0944-AA56-27600BE1F04A}"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5847" y="5675553"/>
            <a:ext cx="933692" cy="914400"/>
          </a:xfrm>
          <a:prstGeom prst="rect">
            <a:avLst/>
          </a:prstGeom>
        </p:spPr>
      </p:pic>
    </p:spTree>
    <p:extLst>
      <p:ext uri="{BB962C8B-B14F-4D97-AF65-F5344CB8AC3E}">
        <p14:creationId xmlns:p14="http://schemas.microsoft.com/office/powerpoint/2010/main" val="110934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B65D9-B929-964C-9567-8B903DD81F7F}" type="datetimeFigureOut">
              <a:rPr lang="en-US" smtClean="0"/>
              <a:t>11/3/2017</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E505E-65A1-0944-AA56-27600BE1F04A}" type="slidenum">
              <a:rPr lang="en-US" smtClean="0"/>
              <a:t>‹#›</a:t>
            </a:fld>
            <a:endParaRPr lang="en-US"/>
          </a:p>
        </p:txBody>
      </p:sp>
    </p:spTree>
    <p:extLst>
      <p:ext uri="{BB962C8B-B14F-4D97-AF65-F5344CB8AC3E}">
        <p14:creationId xmlns:p14="http://schemas.microsoft.com/office/powerpoint/2010/main" val="46727920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mailto:marni@marmason.com" TargetMode="External"/><Relationship Id="rId5" Type="http://schemas.openxmlformats.org/officeDocument/2006/relationships/hyperlink" Target="mailto:sramsey_1@comcast.net"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regonpublichealth.org/resources" TargetMode="External"/><Relationship Id="rId2" Type="http://schemas.openxmlformats.org/officeDocument/2006/relationships/hyperlink" Target="http://www.oregon.gov/oha/ph/About/TaskForce/Documents/PHModernizationFullDetailedRepor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aryn.Wheeler@oregonstate.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353" r="18010"/>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oAutofit/>
          </a:bodyPr>
          <a:lstStyle/>
          <a:p>
            <a:pPr>
              <a:lnSpc>
                <a:spcPct val="114000"/>
              </a:lnSpc>
            </a:pPr>
            <a:r>
              <a:rPr lang="en-US" sz="3800" b="1" dirty="0">
                <a:latin typeface="+mn-lt"/>
              </a:rPr>
              <a:t>Maximizing Public Health Capacity and Outcomes: </a:t>
            </a:r>
            <a:br>
              <a:rPr lang="en-US" sz="3800" b="1" dirty="0">
                <a:latin typeface="+mn-lt"/>
              </a:rPr>
            </a:br>
            <a:r>
              <a:rPr lang="en-US" sz="2800" b="1" i="1" dirty="0">
                <a:latin typeface="+mn-lt"/>
              </a:rPr>
              <a:t>Leveraging the Public Health Accreditation Board (PHAB) Standards to Optimize Oregon’s Public Health Modernization Initiative</a:t>
            </a:r>
          </a:p>
        </p:txBody>
      </p:sp>
      <p:sp>
        <p:nvSpPr>
          <p:cNvPr id="3" name="Subtitle 2"/>
          <p:cNvSpPr>
            <a:spLocks noGrp="1"/>
          </p:cNvSpPr>
          <p:nvPr>
            <p:ph type="subTitle" idx="1"/>
          </p:nvPr>
        </p:nvSpPr>
        <p:spPr>
          <a:xfrm>
            <a:off x="1524000" y="4887311"/>
            <a:ext cx="9601200" cy="1008992"/>
          </a:xfrm>
        </p:spPr>
        <p:txBody>
          <a:bodyPr anchor="b">
            <a:noAutofit/>
          </a:bodyPr>
          <a:lstStyle/>
          <a:p>
            <a:pPr algn="r">
              <a:lnSpc>
                <a:spcPct val="100000"/>
              </a:lnSpc>
              <a:spcBef>
                <a:spcPts val="0"/>
              </a:spcBef>
            </a:pPr>
            <a:r>
              <a:rPr lang="en-US" sz="2800" b="1" dirty="0"/>
              <a:t>Caryn Wheeler, MPH</a:t>
            </a:r>
          </a:p>
          <a:p>
            <a:pPr algn="r">
              <a:lnSpc>
                <a:spcPct val="100000"/>
              </a:lnSpc>
              <a:spcBef>
                <a:spcPts val="0"/>
              </a:spcBef>
            </a:pPr>
            <a:r>
              <a:rPr lang="en-US" sz="2800" b="1" dirty="0"/>
              <a:t>Oregon Public Health Association</a:t>
            </a:r>
          </a:p>
          <a:p>
            <a:pPr algn="r">
              <a:lnSpc>
                <a:spcPct val="100000"/>
              </a:lnSpc>
              <a:spcBef>
                <a:spcPts val="0"/>
              </a:spcBef>
            </a:pPr>
            <a:r>
              <a:rPr lang="en-US" sz="2800" b="1" dirty="0"/>
              <a:t>Board Member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4887311"/>
            <a:ext cx="1587276" cy="1554480"/>
          </a:xfrm>
          <a:prstGeom prst="rect">
            <a:avLst/>
          </a:prstGeom>
        </p:spPr>
      </p:pic>
    </p:spTree>
    <p:extLst>
      <p:ext uri="{BB962C8B-B14F-4D97-AF65-F5344CB8AC3E}">
        <p14:creationId xmlns:p14="http://schemas.microsoft.com/office/powerpoint/2010/main" val="206619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Consultants</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80908" y="1725998"/>
            <a:ext cx="1075997" cy="1600200"/>
          </a:xfrm>
        </p:spPr>
      </p:pic>
      <p:pic>
        <p:nvPicPr>
          <p:cNvPr id="7" name="Content Placeholder 6"/>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41559"/>
          <a:stretch/>
        </p:blipFill>
        <p:spPr>
          <a:xfrm>
            <a:off x="8019763" y="1725998"/>
            <a:ext cx="1334534" cy="1600200"/>
          </a:xfrm>
        </p:spPr>
      </p:pic>
      <p:sp>
        <p:nvSpPr>
          <p:cNvPr id="8" name="TextBox 7"/>
          <p:cNvSpPr txBox="1"/>
          <p:nvPr/>
        </p:nvSpPr>
        <p:spPr>
          <a:xfrm>
            <a:off x="838200" y="3361509"/>
            <a:ext cx="4937760" cy="2615184"/>
          </a:xfrm>
          <a:prstGeom prst="rect">
            <a:avLst/>
          </a:prstGeom>
          <a:noFill/>
        </p:spPr>
        <p:txBody>
          <a:bodyPr wrap="square" rtlCol="0">
            <a:spAutoFit/>
          </a:bodyPr>
          <a:lstStyle/>
          <a:p>
            <a:pPr>
              <a:spcAft>
                <a:spcPts val="1200"/>
              </a:spcAft>
            </a:pPr>
            <a:r>
              <a:rPr lang="en-US" b="1" spc="20" dirty="0"/>
              <a:t>Susan Ramsey, Pearls of Wisdom Consulting LLC</a:t>
            </a:r>
          </a:p>
          <a:p>
            <a:pPr>
              <a:spcAft>
                <a:spcPts val="600"/>
              </a:spcAft>
            </a:pPr>
            <a:r>
              <a:rPr lang="en-US" dirty="0"/>
              <a:t>National trainer and presenter for performance management, quality planning and improvement and accreditation in more than 10 states and for ASTHO, PHAB, NNPHI, and RWJF</a:t>
            </a:r>
          </a:p>
          <a:p>
            <a:pPr>
              <a:spcAft>
                <a:spcPts val="600"/>
              </a:spcAft>
            </a:pPr>
            <a:r>
              <a:rPr lang="en-US" dirty="0"/>
              <a:t>More than 25 years in public service</a:t>
            </a:r>
          </a:p>
          <a:p>
            <a:r>
              <a:rPr lang="tr-TR" dirty="0">
                <a:hlinkClick r:id="rId5"/>
              </a:rPr>
              <a:t>sramsey_1@comcast.net</a:t>
            </a:r>
            <a:r>
              <a:rPr lang="tr-TR" dirty="0"/>
              <a:t> </a:t>
            </a:r>
          </a:p>
          <a:p>
            <a:endParaRPr lang="en-US" dirty="0"/>
          </a:p>
        </p:txBody>
      </p:sp>
      <p:sp>
        <p:nvSpPr>
          <p:cNvPr id="9" name="TextBox 8"/>
          <p:cNvSpPr txBox="1"/>
          <p:nvPr/>
        </p:nvSpPr>
        <p:spPr>
          <a:xfrm>
            <a:off x="6416040" y="3361509"/>
            <a:ext cx="4937760" cy="2340864"/>
          </a:xfrm>
          <a:prstGeom prst="rect">
            <a:avLst/>
          </a:prstGeom>
          <a:noFill/>
        </p:spPr>
        <p:txBody>
          <a:bodyPr wrap="square" rtlCol="0">
            <a:spAutoFit/>
          </a:bodyPr>
          <a:lstStyle/>
          <a:p>
            <a:pPr>
              <a:spcAft>
                <a:spcPts val="1200"/>
              </a:spcAft>
            </a:pPr>
            <a:r>
              <a:rPr lang="en-US" b="1" spc="20" dirty="0"/>
              <a:t>Marlene (Marni) Mason, </a:t>
            </a:r>
            <a:r>
              <a:rPr lang="en-US" b="1" spc="20" dirty="0" err="1"/>
              <a:t>MarMason</a:t>
            </a:r>
            <a:r>
              <a:rPr lang="en-US" b="1" spc="20" dirty="0"/>
              <a:t> Consulting</a:t>
            </a:r>
          </a:p>
          <a:p>
            <a:pPr lvl="0">
              <a:spcAft>
                <a:spcPts val="600"/>
              </a:spcAft>
            </a:pPr>
            <a:r>
              <a:rPr lang="en-US" dirty="0"/>
              <a:t>National trainer and presenter for QI and Accreditation in more than 20 states and for ASTHO, NACCHO, NIHB, NNPHI, and RWJF</a:t>
            </a:r>
          </a:p>
          <a:p>
            <a:pPr lvl="0">
              <a:spcAft>
                <a:spcPts val="600"/>
              </a:spcAft>
            </a:pPr>
            <a:r>
              <a:rPr lang="en-US" dirty="0"/>
              <a:t>More than 30 years in private healthcare and public health</a:t>
            </a:r>
          </a:p>
          <a:p>
            <a:r>
              <a:rPr lang="en-US" dirty="0">
                <a:solidFill>
                  <a:prstClr val="black"/>
                </a:solidFill>
                <a:hlinkClick r:id="rId6"/>
              </a:rPr>
              <a:t>marni@marmason.com</a:t>
            </a:r>
            <a:endParaRPr lang="en-US" dirty="0">
              <a:solidFill>
                <a:prstClr val="black"/>
              </a:solidFill>
            </a:endParaRPr>
          </a:p>
        </p:txBody>
      </p:sp>
    </p:spTree>
    <p:extLst>
      <p:ext uri="{BB962C8B-B14F-4D97-AF65-F5344CB8AC3E}">
        <p14:creationId xmlns:p14="http://schemas.microsoft.com/office/powerpoint/2010/main" val="1357126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Goals/Post Workshop Evaluation</a:t>
            </a:r>
          </a:p>
        </p:txBody>
      </p:sp>
      <p:sp>
        <p:nvSpPr>
          <p:cNvPr id="3" name="Content Placeholder 2"/>
          <p:cNvSpPr>
            <a:spLocks noGrp="1"/>
          </p:cNvSpPr>
          <p:nvPr>
            <p:ph idx="1"/>
          </p:nvPr>
        </p:nvSpPr>
        <p:spPr/>
        <p:txBody>
          <a:bodyPr>
            <a:normAutofit/>
          </a:bodyPr>
          <a:lstStyle/>
          <a:p>
            <a:pPr marL="342900" indent="-328613">
              <a:spcAft>
                <a:spcPts val="600"/>
              </a:spcAft>
              <a:buFont typeface="Wingdings" charset="2"/>
              <a:buChar char="ü"/>
            </a:pPr>
            <a:r>
              <a:rPr lang="en-US" dirty="0"/>
              <a:t>Goal 1: Give Oregon’s local health departments the tools they need to align and implement their performance management (domain 9), strategic (domain 5), and workforce development plans (domain 8) </a:t>
            </a:r>
          </a:p>
          <a:p>
            <a:pPr marL="342900" indent="-328613">
              <a:spcAft>
                <a:spcPts val="600"/>
              </a:spcAft>
              <a:buFont typeface="Wingdings" charset="2"/>
              <a:buChar char="ü"/>
            </a:pPr>
            <a:r>
              <a:rPr lang="en-US" dirty="0"/>
              <a:t>Goal 2: Support the work of Oregon’s health departments in aligning accreditation efforts with Public Health Modernization</a:t>
            </a:r>
          </a:p>
          <a:p>
            <a:pPr marL="342900" indent="-328613">
              <a:buFont typeface="Wingdings" charset="2"/>
              <a:buChar char="ü"/>
            </a:pPr>
            <a:r>
              <a:rPr lang="en-US" dirty="0"/>
              <a:t>Goal 3: Connect public health professionals from local health departments in varying stages of the accreditation process so they can support each other’s unique efforts towards national accreditation</a:t>
            </a:r>
          </a:p>
        </p:txBody>
      </p:sp>
    </p:spTree>
    <p:extLst>
      <p:ext uri="{BB962C8B-B14F-4D97-AF65-F5344CB8AC3E}">
        <p14:creationId xmlns:p14="http://schemas.microsoft.com/office/powerpoint/2010/main" val="179502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Objectives/Post Workshop Evaluation</a:t>
            </a:r>
          </a:p>
        </p:txBody>
      </p:sp>
      <p:sp>
        <p:nvSpPr>
          <p:cNvPr id="3" name="Content Placeholder 2"/>
          <p:cNvSpPr>
            <a:spLocks noGrp="1"/>
          </p:cNvSpPr>
          <p:nvPr>
            <p:ph idx="1"/>
          </p:nvPr>
        </p:nvSpPr>
        <p:spPr/>
        <p:txBody>
          <a:bodyPr>
            <a:normAutofit/>
          </a:bodyPr>
          <a:lstStyle/>
          <a:p>
            <a:pPr marL="342900" indent="-328613">
              <a:spcAft>
                <a:spcPts val="600"/>
              </a:spcAft>
              <a:buFont typeface="Wingdings" charset="2"/>
              <a:buChar char="ü"/>
            </a:pPr>
            <a:r>
              <a:rPr lang="en-US" dirty="0"/>
              <a:t>Objective 1: At least 20 people from local health departments participate in the workshop</a:t>
            </a:r>
          </a:p>
          <a:p>
            <a:pPr marL="342900" indent="-328613">
              <a:buFont typeface="Wingdings" charset="2"/>
              <a:buChar char="ü"/>
            </a:pPr>
            <a:r>
              <a:rPr lang="en-US" dirty="0"/>
              <a:t>Objective 2: 75% of participants will increase their understanding of the relationship between Domains 5, 8, and 9 and the foundational public health services</a:t>
            </a:r>
          </a:p>
        </p:txBody>
      </p:sp>
    </p:spTree>
    <p:extLst>
      <p:ext uri="{BB962C8B-B14F-4D97-AF65-F5344CB8AC3E}">
        <p14:creationId xmlns:p14="http://schemas.microsoft.com/office/powerpoint/2010/main" val="106059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Lessons Learned</a:t>
            </a:r>
          </a:p>
        </p:txBody>
      </p:sp>
      <p:sp>
        <p:nvSpPr>
          <p:cNvPr id="6" name="Content Placeholder 5"/>
          <p:cNvSpPr>
            <a:spLocks noGrp="1"/>
          </p:cNvSpPr>
          <p:nvPr>
            <p:ph idx="1"/>
          </p:nvPr>
        </p:nvSpPr>
        <p:spPr/>
        <p:txBody>
          <a:bodyPr>
            <a:normAutofit/>
          </a:bodyPr>
          <a:lstStyle/>
          <a:p>
            <a:r>
              <a:rPr lang="en-US" dirty="0"/>
              <a:t>Partnering with the Coalition of Local Health Officials (CLHO) has been extremely helpful</a:t>
            </a:r>
          </a:p>
          <a:p>
            <a:r>
              <a:rPr lang="en-US" dirty="0"/>
              <a:t>Working with a local health department to secure a workshop venue was also key to putting on the event</a:t>
            </a:r>
          </a:p>
          <a:p>
            <a:r>
              <a:rPr lang="en-US" dirty="0"/>
              <a:t>This free space allowed us to use grant funds more effectively, enabling us to hire expert consultants</a:t>
            </a:r>
          </a:p>
          <a:p>
            <a:r>
              <a:rPr lang="en-US" dirty="0"/>
              <a:t>Web participation was challenging</a:t>
            </a:r>
          </a:p>
          <a:p>
            <a:r>
              <a:rPr lang="en-US" dirty="0"/>
              <a:t>Additional technical assistance is greatly appreciated by health departments</a:t>
            </a:r>
          </a:p>
          <a:p>
            <a:endParaRPr lang="en-US" dirty="0"/>
          </a:p>
          <a:p>
            <a:endParaRPr lang="en-US" dirty="0"/>
          </a:p>
        </p:txBody>
      </p:sp>
    </p:spTree>
    <p:extLst>
      <p:ext uri="{BB962C8B-B14F-4D97-AF65-F5344CB8AC3E}">
        <p14:creationId xmlns:p14="http://schemas.microsoft.com/office/powerpoint/2010/main" val="31604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059" y="0"/>
            <a:ext cx="9144000" cy="6858000"/>
          </a:xfrm>
          <a:prstGeom prst="rect">
            <a:avLst/>
          </a:prstGeom>
        </p:spPr>
      </p:pic>
    </p:spTree>
    <p:extLst>
      <p:ext uri="{BB962C8B-B14F-4D97-AF65-F5344CB8AC3E}">
        <p14:creationId xmlns:p14="http://schemas.microsoft.com/office/powerpoint/2010/main" val="48521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normAutofit/>
          </a:bodyPr>
          <a:lstStyle/>
          <a:p>
            <a:r>
              <a:rPr lang="en-US" sz="3200" dirty="0"/>
              <a:t>State of Oregon Public Health Modernization Assessment Report, June 2016 </a:t>
            </a:r>
            <a:r>
              <a:rPr lang="en-US" sz="3200" dirty="0">
                <a:solidFill>
                  <a:srgbClr val="00B0F0"/>
                </a:solidFill>
                <a:hlinkClick r:id="rId2"/>
              </a:rPr>
              <a:t>http://www.oregon.gov/oha/ph/About/TaskForce/Documents/PHModernizationFullDetailedReport.pdf</a:t>
            </a:r>
            <a:r>
              <a:rPr lang="en-US" sz="3200" dirty="0">
                <a:solidFill>
                  <a:srgbClr val="00B0F0"/>
                </a:solidFill>
              </a:rPr>
              <a:t> </a:t>
            </a:r>
            <a:r>
              <a:rPr lang="en-US" sz="3200" dirty="0"/>
              <a:t> </a:t>
            </a:r>
          </a:p>
          <a:p>
            <a:r>
              <a:rPr lang="en-US" sz="3200" dirty="0"/>
              <a:t>Oregon Public Health Association </a:t>
            </a:r>
            <a:r>
              <a:rPr lang="en-US" sz="3200" dirty="0">
                <a:hlinkClick r:id="rId3"/>
              </a:rPr>
              <a:t>http://www.oregonpublichealth.org/resources</a:t>
            </a:r>
            <a:r>
              <a:rPr lang="en-US" sz="3200" dirty="0"/>
              <a:t> </a:t>
            </a:r>
          </a:p>
        </p:txBody>
      </p:sp>
    </p:spTree>
    <p:extLst>
      <p:ext uri="{BB962C8B-B14F-4D97-AF65-F5344CB8AC3E}">
        <p14:creationId xmlns:p14="http://schemas.microsoft.com/office/powerpoint/2010/main" val="130364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Text Placeholder 2"/>
          <p:cNvSpPr>
            <a:spLocks noGrp="1"/>
          </p:cNvSpPr>
          <p:nvPr>
            <p:ph type="body" idx="1"/>
          </p:nvPr>
        </p:nvSpPr>
        <p:spPr/>
        <p:txBody>
          <a:bodyPr/>
          <a:lstStyle/>
          <a:p>
            <a:pPr algn="ctr"/>
            <a:r>
              <a:rPr lang="en-US" dirty="0"/>
              <a:t>Caryn Wheeler, MPH</a:t>
            </a:r>
          </a:p>
          <a:p>
            <a:pPr algn="ctr"/>
            <a:r>
              <a:rPr lang="en-US" dirty="0">
                <a:hlinkClick r:id="rId2"/>
              </a:rPr>
              <a:t>Caryn.Wheeler@oregonstate.edu</a:t>
            </a:r>
            <a:endParaRPr lang="en-US" dirty="0"/>
          </a:p>
          <a:p>
            <a:pPr algn="ctr"/>
            <a:r>
              <a:rPr lang="en-US" dirty="0"/>
              <a:t>541-776-7371</a:t>
            </a:r>
          </a:p>
        </p:txBody>
      </p:sp>
    </p:spTree>
    <p:extLst>
      <p:ext uri="{BB962C8B-B14F-4D97-AF65-F5344CB8AC3E}">
        <p14:creationId xmlns:p14="http://schemas.microsoft.com/office/powerpoint/2010/main" val="173144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Oregon Public Health Association</a:t>
            </a:r>
          </a:p>
        </p:txBody>
      </p:sp>
      <p:sp>
        <p:nvSpPr>
          <p:cNvPr id="3" name="Content Placeholder 2"/>
          <p:cNvSpPr>
            <a:spLocks noGrp="1"/>
          </p:cNvSpPr>
          <p:nvPr>
            <p:ph idx="1"/>
          </p:nvPr>
        </p:nvSpPr>
        <p:spPr>
          <a:xfrm>
            <a:off x="838200" y="1825625"/>
            <a:ext cx="10515600" cy="4255771"/>
          </a:xfrm>
        </p:spPr>
        <p:txBody>
          <a:bodyPr>
            <a:noAutofit/>
          </a:bodyPr>
          <a:lstStyle/>
          <a:p>
            <a:r>
              <a:rPr lang="en-US" sz="3200" dirty="0"/>
              <a:t>Founded in 1944</a:t>
            </a:r>
          </a:p>
          <a:p>
            <a:r>
              <a:rPr lang="en-US" sz="3200" dirty="0"/>
              <a:t>Over </a:t>
            </a:r>
            <a:r>
              <a:rPr lang="en-US" sz="3200" dirty="0">
                <a:solidFill>
                  <a:srgbClr val="FF0000"/>
                </a:solidFill>
              </a:rPr>
              <a:t>500</a:t>
            </a:r>
            <a:r>
              <a:rPr lang="en-US" sz="3200" dirty="0"/>
              <a:t> members strong</a:t>
            </a:r>
          </a:p>
          <a:p>
            <a:r>
              <a:rPr lang="en-US" sz="3200" dirty="0"/>
              <a:t>Represent all of public health</a:t>
            </a:r>
          </a:p>
          <a:p>
            <a:pPr lvl="1"/>
            <a:r>
              <a:rPr lang="en-US" sz="3200" dirty="0"/>
              <a:t>Providers, students, researchers, administrators, leaders and policy makers, community health workers, and others!</a:t>
            </a:r>
          </a:p>
          <a:p>
            <a:r>
              <a:rPr lang="en-US" sz="3200" dirty="0"/>
              <a:t>Represent all 36 Oregon counties</a:t>
            </a:r>
          </a:p>
          <a:p>
            <a:r>
              <a:rPr lang="en-US" sz="3200" dirty="0"/>
              <a:t>Two part-time staff, </a:t>
            </a:r>
            <a:r>
              <a:rPr lang="en-US" sz="3200" dirty="0">
                <a:solidFill>
                  <a:srgbClr val="FF0000"/>
                </a:solidFill>
              </a:rPr>
              <a:t>1.25</a:t>
            </a:r>
            <a:r>
              <a:rPr lang="en-US" sz="3200" dirty="0"/>
              <a:t> FTE</a:t>
            </a:r>
          </a:p>
        </p:txBody>
      </p:sp>
    </p:spTree>
    <p:extLst>
      <p:ext uri="{BB962C8B-B14F-4D97-AF65-F5344CB8AC3E}">
        <p14:creationId xmlns:p14="http://schemas.microsoft.com/office/powerpoint/2010/main" val="160674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501</a:t>
            </a:r>
            <a:r>
              <a:rPr lang="de-DE" dirty="0"/>
              <a:t>(c)(3) + Mission</a:t>
            </a:r>
            <a:endParaRPr lang="en-US" dirty="0"/>
          </a:p>
        </p:txBody>
      </p:sp>
      <p:sp>
        <p:nvSpPr>
          <p:cNvPr id="3" name="Content Placeholder 2"/>
          <p:cNvSpPr>
            <a:spLocks noGrp="1"/>
          </p:cNvSpPr>
          <p:nvPr>
            <p:ph idx="1"/>
          </p:nvPr>
        </p:nvSpPr>
        <p:spPr/>
        <p:txBody>
          <a:bodyPr>
            <a:normAutofit/>
          </a:bodyPr>
          <a:lstStyle/>
          <a:p>
            <a:r>
              <a:rPr lang="en-US" sz="3200" dirty="0"/>
              <a:t>To provide learning opportunities for public health professionals and the broader community </a:t>
            </a:r>
          </a:p>
          <a:p>
            <a:r>
              <a:rPr lang="en-US" sz="3200" dirty="0"/>
              <a:t>To advocate for policies that protect and promote the health of all Oregonians</a:t>
            </a:r>
          </a:p>
        </p:txBody>
      </p:sp>
    </p:spTree>
    <p:extLst>
      <p:ext uri="{BB962C8B-B14F-4D97-AF65-F5344CB8AC3E}">
        <p14:creationId xmlns:p14="http://schemas.microsoft.com/office/powerpoint/2010/main" val="84453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Oregon Context</a:t>
            </a:r>
          </a:p>
        </p:txBody>
      </p:sp>
      <p:sp>
        <p:nvSpPr>
          <p:cNvPr id="3" name="Content Placeholder 2"/>
          <p:cNvSpPr>
            <a:spLocks noGrp="1"/>
          </p:cNvSpPr>
          <p:nvPr>
            <p:ph idx="1"/>
          </p:nvPr>
        </p:nvSpPr>
        <p:spPr/>
        <p:txBody>
          <a:bodyPr>
            <a:normAutofit/>
          </a:bodyPr>
          <a:lstStyle/>
          <a:p>
            <a:r>
              <a:rPr lang="en-US" dirty="0"/>
              <a:t>34 local health departments (HD) serving rural, suburban, and urban communities</a:t>
            </a:r>
          </a:p>
          <a:p>
            <a:r>
              <a:rPr lang="en-US" dirty="0"/>
              <a:t>70% of HDs are doing QI projects (statewide)</a:t>
            </a:r>
          </a:p>
          <a:p>
            <a:pPr lvl="1"/>
            <a:r>
              <a:rPr lang="en-US" dirty="0"/>
              <a:t>86% of HDs that participated in OPHA trainings supported by APHA funding</a:t>
            </a:r>
          </a:p>
          <a:p>
            <a:r>
              <a:rPr lang="en-US" dirty="0"/>
              <a:t>100% of HDs that attended the workforce development plan workshop were in the process of updating or finalizing their workforce development plan</a:t>
            </a:r>
          </a:p>
          <a:p>
            <a:r>
              <a:rPr lang="en-US" dirty="0"/>
              <a:t>HDs continued to request external assistance and training in Domains 5, 8, and 9</a:t>
            </a:r>
          </a:p>
        </p:txBody>
      </p:sp>
    </p:spTree>
    <p:extLst>
      <p:ext uri="{BB962C8B-B14F-4D97-AF65-F5344CB8AC3E}">
        <p14:creationId xmlns:p14="http://schemas.microsoft.com/office/powerpoint/2010/main" val="97250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524" y="365125"/>
            <a:ext cx="5494276" cy="1325563"/>
          </a:xfrm>
        </p:spPr>
        <p:txBody>
          <a:bodyPr/>
          <a:lstStyle/>
          <a:p>
            <a:pPr algn="r"/>
            <a:r>
              <a:rPr lang="en-US" dirty="0"/>
              <a:t>Public Health Modernization</a:t>
            </a:r>
          </a:p>
        </p:txBody>
      </p:sp>
      <p:sp>
        <p:nvSpPr>
          <p:cNvPr id="5" name="TextBox 4"/>
          <p:cNvSpPr txBox="1"/>
          <p:nvPr/>
        </p:nvSpPr>
        <p:spPr>
          <a:xfrm>
            <a:off x="7893934" y="1778209"/>
            <a:ext cx="3831034" cy="4293483"/>
          </a:xfrm>
          <a:prstGeom prst="rect">
            <a:avLst/>
          </a:prstGeom>
          <a:noFill/>
        </p:spPr>
        <p:txBody>
          <a:bodyPr wrap="square" rtlCol="0">
            <a:spAutoFit/>
          </a:bodyPr>
          <a:lstStyle/>
          <a:p>
            <a:pPr>
              <a:spcAft>
                <a:spcPts val="600"/>
              </a:spcAft>
            </a:pPr>
            <a:r>
              <a:rPr lang="en-US" sz="2800" b="1" dirty="0"/>
              <a:t>GOALS</a:t>
            </a:r>
          </a:p>
          <a:p>
            <a:pPr marL="342900" indent="-342900">
              <a:buFont typeface="+mj-lt"/>
              <a:buAutoNum type="arabicPeriod"/>
            </a:pPr>
            <a:r>
              <a:rPr lang="en-US" sz="2400" dirty="0"/>
              <a:t>Achieve sustainable and measurable improvements to population health;</a:t>
            </a:r>
          </a:p>
          <a:p>
            <a:pPr marL="342900" indent="-342900">
              <a:buFont typeface="+mj-lt"/>
              <a:buAutoNum type="arabicPeriod"/>
            </a:pPr>
            <a:r>
              <a:rPr lang="en-US" sz="2400" dirty="0"/>
              <a:t>Protect individuals from injury and disease; and </a:t>
            </a:r>
          </a:p>
          <a:p>
            <a:pPr marL="342900" indent="-342900">
              <a:buFont typeface="+mj-lt"/>
              <a:buAutoNum type="arabicPeriod"/>
            </a:pPr>
            <a:r>
              <a:rPr lang="en-US" sz="2400" dirty="0"/>
              <a:t>Be fully prepared to respond to any public health threats that may occur.</a:t>
            </a:r>
          </a:p>
        </p:txBody>
      </p:sp>
      <p:sp>
        <p:nvSpPr>
          <p:cNvPr id="6" name="Footer Placeholder 5"/>
          <p:cNvSpPr>
            <a:spLocks noGrp="1"/>
          </p:cNvSpPr>
          <p:nvPr>
            <p:ph type="ftr" sz="quarter" idx="11"/>
          </p:nvPr>
        </p:nvSpPr>
        <p:spPr>
          <a:xfrm>
            <a:off x="502532" y="6352463"/>
            <a:ext cx="7650868" cy="365125"/>
          </a:xfrm>
        </p:spPr>
        <p:txBody>
          <a:bodyPr/>
          <a:lstStyle/>
          <a:p>
            <a:pPr algn="l"/>
            <a:r>
              <a:rPr lang="en-US"/>
              <a:t>SOURCE: Public Health Modernization Assessment, Full Report, June 2016</a:t>
            </a:r>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39663" t="32881" r="6018" b="9449"/>
          <a:stretch/>
        </p:blipFill>
        <p:spPr>
          <a:xfrm>
            <a:off x="502532" y="521532"/>
            <a:ext cx="7107636" cy="5830931"/>
          </a:xfrm>
        </p:spPr>
      </p:pic>
    </p:spTree>
    <p:extLst>
      <p:ext uri="{BB962C8B-B14F-4D97-AF65-F5344CB8AC3E}">
        <p14:creationId xmlns:p14="http://schemas.microsoft.com/office/powerpoint/2010/main" val="133280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0"/>
            <a:ext cx="8875059" cy="6858000"/>
          </a:xfrm>
          <a:prstGeom prst="rect">
            <a:avLst/>
          </a:prstGeom>
        </p:spPr>
      </p:pic>
    </p:spTree>
    <p:extLst>
      <p:ext uri="{BB962C8B-B14F-4D97-AF65-F5344CB8AC3E}">
        <p14:creationId xmlns:p14="http://schemas.microsoft.com/office/powerpoint/2010/main" val="104878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Goals</a:t>
            </a:r>
          </a:p>
        </p:txBody>
      </p:sp>
      <p:sp>
        <p:nvSpPr>
          <p:cNvPr id="3" name="Content Placeholder 2"/>
          <p:cNvSpPr>
            <a:spLocks noGrp="1"/>
          </p:cNvSpPr>
          <p:nvPr>
            <p:ph idx="1"/>
          </p:nvPr>
        </p:nvSpPr>
        <p:spPr/>
        <p:txBody>
          <a:bodyPr>
            <a:normAutofit/>
          </a:bodyPr>
          <a:lstStyle/>
          <a:p>
            <a:r>
              <a:rPr lang="en-US" dirty="0"/>
              <a:t>Goal 1: Give Oregon’s local health departments the tools they need to align and implement their performance management (domain 9), strategic (domain 5), and workforce development plans (domain 8). </a:t>
            </a:r>
          </a:p>
          <a:p>
            <a:r>
              <a:rPr lang="en-US" dirty="0"/>
              <a:t>Goal 2: Support the work of Oregon’s health departments in aligning accreditation efforts with Public Health Modernization</a:t>
            </a:r>
          </a:p>
          <a:p>
            <a:r>
              <a:rPr lang="en-US" dirty="0"/>
              <a:t>Goal 3: Connect public health professionals from local health departments in varying stages of the accreditation process so they can support each other’s unique efforts towards national accreditation. </a:t>
            </a:r>
          </a:p>
        </p:txBody>
      </p:sp>
    </p:spTree>
    <p:extLst>
      <p:ext uri="{BB962C8B-B14F-4D97-AF65-F5344CB8AC3E}">
        <p14:creationId xmlns:p14="http://schemas.microsoft.com/office/powerpoint/2010/main" val="72044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Objectives</a:t>
            </a:r>
          </a:p>
        </p:txBody>
      </p:sp>
      <p:sp>
        <p:nvSpPr>
          <p:cNvPr id="3" name="Content Placeholder 2"/>
          <p:cNvSpPr>
            <a:spLocks noGrp="1"/>
          </p:cNvSpPr>
          <p:nvPr>
            <p:ph idx="1"/>
          </p:nvPr>
        </p:nvSpPr>
        <p:spPr/>
        <p:txBody>
          <a:bodyPr/>
          <a:lstStyle/>
          <a:p>
            <a:r>
              <a:rPr lang="en-US" dirty="0"/>
              <a:t>Objective 1: At least 20 people from local health departments participate in the workshop. </a:t>
            </a:r>
          </a:p>
          <a:p>
            <a:r>
              <a:rPr lang="en-US" dirty="0"/>
              <a:t>Objective 2: 75% of participants will increase their understanding of the relationship between Domains 5, 8, and 9 and the foundational public health services. This will be measured by an online post-workshop evaluation </a:t>
            </a:r>
          </a:p>
        </p:txBody>
      </p:sp>
    </p:spTree>
    <p:extLst>
      <p:ext uri="{BB962C8B-B14F-4D97-AF65-F5344CB8AC3E}">
        <p14:creationId xmlns:p14="http://schemas.microsoft.com/office/powerpoint/2010/main" val="140290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a:t>
            </a:r>
          </a:p>
        </p:txBody>
      </p:sp>
      <p:sp>
        <p:nvSpPr>
          <p:cNvPr id="3" name="Content Placeholder 2"/>
          <p:cNvSpPr>
            <a:spLocks noGrp="1"/>
          </p:cNvSpPr>
          <p:nvPr>
            <p:ph idx="1"/>
          </p:nvPr>
        </p:nvSpPr>
        <p:spPr/>
        <p:txBody>
          <a:bodyPr/>
          <a:lstStyle/>
          <a:p>
            <a:r>
              <a:rPr lang="en-US" dirty="0"/>
              <a:t>Held on May 8</a:t>
            </a:r>
            <a:r>
              <a:rPr lang="en-US" baseline="30000" dirty="0"/>
              <a:t>th</a:t>
            </a:r>
            <a:r>
              <a:rPr lang="en-US" dirty="0"/>
              <a:t>, 2017 in Salem</a:t>
            </a:r>
          </a:p>
          <a:p>
            <a:r>
              <a:rPr lang="en-US" dirty="0"/>
              <a:t>19 people attended the workshop in person and 2 participated via the web</a:t>
            </a:r>
          </a:p>
          <a:p>
            <a:r>
              <a:rPr lang="en-US" dirty="0"/>
              <a:t>Attendees represented 15 of Oregon’s 34 counties and the state public health division</a:t>
            </a:r>
          </a:p>
          <a:p>
            <a:pPr lvl="1"/>
            <a:r>
              <a:rPr lang="en-US" dirty="0"/>
              <a:t>Benton, Clackamas, Columbia, Crook, Deschutes, Jackson, Josephine, Klamath, Lane, Lincoln, Marion, Multnomah, Umatilla, Washington, and Yamhill</a:t>
            </a:r>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64879590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F64F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28468</TotalTime>
  <Words>1743</Words>
  <Application>Microsoft Office PowerPoint</Application>
  <PresentationFormat>Widescreen</PresentationFormat>
  <Paragraphs>118</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Maximizing Public Health Capacity and Outcomes:  Leveraging the Public Health Accreditation Board (PHAB) Standards to Optimize Oregon’s Public Health Modernization Initiative</vt:lpstr>
      <vt:lpstr>Oregon Public Health Association</vt:lpstr>
      <vt:lpstr>501(c)(3) + Mission</vt:lpstr>
      <vt:lpstr>Oregon Context</vt:lpstr>
      <vt:lpstr>Public Health Modernization</vt:lpstr>
      <vt:lpstr>PowerPoint Presentation</vt:lpstr>
      <vt:lpstr>Grant Goals</vt:lpstr>
      <vt:lpstr>Grant Objectives</vt:lpstr>
      <vt:lpstr>Workshop</vt:lpstr>
      <vt:lpstr>Consultants</vt:lpstr>
      <vt:lpstr>Grant Goals/Post Workshop Evaluation</vt:lpstr>
      <vt:lpstr>Grant Objectives/Post Workshop Evaluation</vt:lpstr>
      <vt:lpstr>Lessons Learned</vt:lpstr>
      <vt:lpstr>PowerPoint Presentation</vt:lpstr>
      <vt:lpstr>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Maximize Public Health Capacity and Outcomes: Leveraging the Public Health Accreditation Board (PHAB) Standards to Optimize Oregon’s Public Health Modernization Initiative</dc:title>
  <dc:creator>Caryn Wheeler</dc:creator>
  <cp:lastModifiedBy>jessica</cp:lastModifiedBy>
  <cp:revision>40</cp:revision>
  <dcterms:created xsi:type="dcterms:W3CDTF">2017-09-21T21:20:01Z</dcterms:created>
  <dcterms:modified xsi:type="dcterms:W3CDTF">2017-11-06T05:05:29Z</dcterms:modified>
</cp:coreProperties>
</file>