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1.xml" ContentType="application/vnd.openxmlformats-officedocument.drawingml.chart+xml"/>
  <Override PartName="/ppt/notesSlides/notesSlide51.xml" ContentType="application/vnd.openxmlformats-officedocument.presentationml.notesSlide+xml"/>
  <Override PartName="/ppt/charts/chart2.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embeddings/oleObject1.bin" ContentType="application/vnd.openxmlformats-officedocument.oleObject"/>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1.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60" r:id="rId3"/>
    <p:sldMasterId id="2147483664" r:id="rId4"/>
  </p:sldMasterIdLst>
  <p:notesMasterIdLst>
    <p:notesMasterId r:id="rId122"/>
  </p:notesMasterIdLst>
  <p:handoutMasterIdLst>
    <p:handoutMasterId r:id="rId123"/>
  </p:handoutMasterIdLst>
  <p:sldIdLst>
    <p:sldId id="268" r:id="rId5"/>
    <p:sldId id="269" r:id="rId6"/>
    <p:sldId id="350" r:id="rId7"/>
    <p:sldId id="351" r:id="rId8"/>
    <p:sldId id="323" r:id="rId9"/>
    <p:sldId id="352" r:id="rId10"/>
    <p:sldId id="324" r:id="rId11"/>
    <p:sldId id="325" r:id="rId12"/>
    <p:sldId id="326" r:id="rId13"/>
    <p:sldId id="327" r:id="rId14"/>
    <p:sldId id="274" r:id="rId15"/>
    <p:sldId id="357" r:id="rId16"/>
    <p:sldId id="358" r:id="rId17"/>
    <p:sldId id="275" r:id="rId18"/>
    <p:sldId id="328" r:id="rId19"/>
    <p:sldId id="329" r:id="rId20"/>
    <p:sldId id="331" r:id="rId21"/>
    <p:sldId id="332" r:id="rId22"/>
    <p:sldId id="333" r:id="rId23"/>
    <p:sldId id="334" r:id="rId24"/>
    <p:sldId id="335" r:id="rId25"/>
    <p:sldId id="336" r:id="rId26"/>
    <p:sldId id="284" r:id="rId27"/>
    <p:sldId id="337" r:id="rId28"/>
    <p:sldId id="338" r:id="rId29"/>
    <p:sldId id="454" r:id="rId30"/>
    <p:sldId id="346" r:id="rId31"/>
    <p:sldId id="339" r:id="rId32"/>
    <p:sldId id="340" r:id="rId33"/>
    <p:sldId id="290" r:id="rId34"/>
    <p:sldId id="348" r:id="rId35"/>
    <p:sldId id="341" r:id="rId36"/>
    <p:sldId id="294" r:id="rId37"/>
    <p:sldId id="342" r:id="rId38"/>
    <p:sldId id="343" r:id="rId39"/>
    <p:sldId id="310" r:id="rId40"/>
    <p:sldId id="344" r:id="rId41"/>
    <p:sldId id="349" r:id="rId42"/>
    <p:sldId id="315" r:id="rId43"/>
    <p:sldId id="456" r:id="rId44"/>
    <p:sldId id="345" r:id="rId45"/>
    <p:sldId id="319" r:id="rId46"/>
    <p:sldId id="317" r:id="rId47"/>
    <p:sldId id="457" r:id="rId48"/>
    <p:sldId id="360" r:id="rId49"/>
    <p:sldId id="361" r:id="rId50"/>
    <p:sldId id="363" r:id="rId51"/>
    <p:sldId id="364" r:id="rId52"/>
    <p:sldId id="365" r:id="rId53"/>
    <p:sldId id="366" r:id="rId54"/>
    <p:sldId id="367" r:id="rId55"/>
    <p:sldId id="368" r:id="rId56"/>
    <p:sldId id="362" r:id="rId57"/>
    <p:sldId id="369" r:id="rId58"/>
    <p:sldId id="370" r:id="rId59"/>
    <p:sldId id="371" r:id="rId60"/>
    <p:sldId id="372" r:id="rId61"/>
    <p:sldId id="373" r:id="rId62"/>
    <p:sldId id="374" r:id="rId63"/>
    <p:sldId id="375" r:id="rId64"/>
    <p:sldId id="376" r:id="rId65"/>
    <p:sldId id="377" r:id="rId66"/>
    <p:sldId id="378" r:id="rId67"/>
    <p:sldId id="379" r:id="rId68"/>
    <p:sldId id="380" r:id="rId69"/>
    <p:sldId id="381" r:id="rId70"/>
    <p:sldId id="382" r:id="rId71"/>
    <p:sldId id="383" r:id="rId72"/>
    <p:sldId id="384" r:id="rId73"/>
    <p:sldId id="385" r:id="rId74"/>
    <p:sldId id="386" r:id="rId75"/>
    <p:sldId id="387" r:id="rId76"/>
    <p:sldId id="388" r:id="rId77"/>
    <p:sldId id="389" r:id="rId78"/>
    <p:sldId id="390" r:id="rId79"/>
    <p:sldId id="391" r:id="rId80"/>
    <p:sldId id="392" r:id="rId81"/>
    <p:sldId id="393" r:id="rId82"/>
    <p:sldId id="394" r:id="rId83"/>
    <p:sldId id="395" r:id="rId84"/>
    <p:sldId id="397" r:id="rId85"/>
    <p:sldId id="398" r:id="rId86"/>
    <p:sldId id="399" r:id="rId87"/>
    <p:sldId id="400" r:id="rId88"/>
    <p:sldId id="401" r:id="rId89"/>
    <p:sldId id="403" r:id="rId90"/>
    <p:sldId id="356" r:id="rId91"/>
    <p:sldId id="355" r:id="rId92"/>
    <p:sldId id="428" r:id="rId93"/>
    <p:sldId id="651" r:id="rId94"/>
    <p:sldId id="632" r:id="rId95"/>
    <p:sldId id="643" r:id="rId96"/>
    <p:sldId id="644" r:id="rId97"/>
    <p:sldId id="646" r:id="rId98"/>
    <p:sldId id="647" r:id="rId99"/>
    <p:sldId id="648" r:id="rId100"/>
    <p:sldId id="649" r:id="rId101"/>
    <p:sldId id="654" r:id="rId102"/>
    <p:sldId id="440" r:id="rId103"/>
    <p:sldId id="452" r:id="rId104"/>
    <p:sldId id="430" r:id="rId105"/>
    <p:sldId id="438" r:id="rId106"/>
    <p:sldId id="431" r:id="rId107"/>
    <p:sldId id="432" r:id="rId108"/>
    <p:sldId id="443" r:id="rId109"/>
    <p:sldId id="451" r:id="rId110"/>
    <p:sldId id="453" r:id="rId111"/>
    <p:sldId id="445" r:id="rId112"/>
    <p:sldId id="446" r:id="rId113"/>
    <p:sldId id="447" r:id="rId114"/>
    <p:sldId id="448" r:id="rId115"/>
    <p:sldId id="449" r:id="rId116"/>
    <p:sldId id="450" r:id="rId117"/>
    <p:sldId id="655" r:id="rId118"/>
    <p:sldId id="656" r:id="rId119"/>
    <p:sldId id="359" r:id="rId120"/>
    <p:sldId id="404"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6" autoAdjust="0"/>
    <p:restoredTop sz="67762" autoAdjust="0"/>
  </p:normalViewPr>
  <p:slideViewPr>
    <p:cSldViewPr>
      <p:cViewPr varScale="1">
        <p:scale>
          <a:sx n="47" d="100"/>
          <a:sy n="47" d="100"/>
        </p:scale>
        <p:origin x="-2496" y="-10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0" d="100"/>
          <a:sy n="80" d="100"/>
        </p:scale>
        <p:origin x="-197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notesMaster" Target="notesMasters/notesMaster1.xml"/><Relationship Id="rId123" Type="http://schemas.openxmlformats.org/officeDocument/2006/relationships/handoutMaster" Target="handoutMasters/handoutMaster1.xml"/><Relationship Id="rId124" Type="http://schemas.openxmlformats.org/officeDocument/2006/relationships/printerSettings" Target="printerSettings/printerSettings1.bin"/><Relationship Id="rId125" Type="http://schemas.openxmlformats.org/officeDocument/2006/relationships/presProps" Target="presProps.xml"/><Relationship Id="rId126" Type="http://schemas.openxmlformats.org/officeDocument/2006/relationships/viewProps" Target="viewProps.xml"/><Relationship Id="rId127" Type="http://schemas.openxmlformats.org/officeDocument/2006/relationships/theme" Target="theme/theme1.xml"/><Relationship Id="rId128"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00" Type="http://schemas.openxmlformats.org/officeDocument/2006/relationships/slide" Target="slides/slide96.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charts/_rels/chart1.xml.rels><?xml version="1.0" encoding="UTF-8" standalone="yes"?>
<Relationships xmlns="http://schemas.openxmlformats.org/package/2006/relationships"><Relationship Id="rId1" Type="http://schemas.openxmlformats.org/officeDocument/2006/relationships/oleObject" Target="file:///\\Filer\libhome\SCDAVIS\Scott%20Davis\QI%20Methods%20&amp;%20Tools\QI%20&amp;%20QP%20Method%20Descriptions\Generic%20Variation%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iler\libhome\SCDAVIS\Scott%20Davis\QI%20Methods%20&amp;%20Tools\QI%20&amp;%20QP%20Method%20Descriptions\Generic%20Variation%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Days to Complete Request</a:t>
            </a:r>
          </a:p>
        </c:rich>
      </c:tx>
      <c:overlay val="0"/>
    </c:title>
    <c:autoTitleDeleted val="0"/>
    <c:plotArea>
      <c:layout/>
      <c:lineChart>
        <c:grouping val="standard"/>
        <c:varyColors val="0"/>
        <c:ser>
          <c:idx val="0"/>
          <c:order val="0"/>
          <c:spPr>
            <a:ln>
              <a:solidFill>
                <a:srgbClr val="000000"/>
              </a:solidFill>
            </a:ln>
          </c:spPr>
          <c:marker>
            <c:spPr>
              <a:solidFill>
                <a:srgbClr val="FF0000"/>
              </a:solidFill>
            </c:spPr>
          </c:marker>
          <c:cat>
            <c:strRef>
              <c:f>Sheet1!$B$55:$B$67</c:f>
              <c:strCache>
                <c:ptCount val="13"/>
                <c:pt idx="0">
                  <c:v>Jan</c:v>
                </c:pt>
                <c:pt idx="1">
                  <c:v>Feb</c:v>
                </c:pt>
                <c:pt idx="2">
                  <c:v>Mar</c:v>
                </c:pt>
                <c:pt idx="3">
                  <c:v>Apr</c:v>
                </c:pt>
                <c:pt idx="4">
                  <c:v>May</c:v>
                </c:pt>
                <c:pt idx="5">
                  <c:v>Jun</c:v>
                </c:pt>
                <c:pt idx="6">
                  <c:v>Jul</c:v>
                </c:pt>
                <c:pt idx="7">
                  <c:v>Aug</c:v>
                </c:pt>
                <c:pt idx="8">
                  <c:v>Sep</c:v>
                </c:pt>
                <c:pt idx="9">
                  <c:v>Oct</c:v>
                </c:pt>
                <c:pt idx="10">
                  <c:v>Nov</c:v>
                </c:pt>
                <c:pt idx="11">
                  <c:v>Dec</c:v>
                </c:pt>
                <c:pt idx="12">
                  <c:v>Jan</c:v>
                </c:pt>
              </c:strCache>
            </c:strRef>
          </c:cat>
          <c:val>
            <c:numRef>
              <c:f>Sheet1!$C$55:$C$67</c:f>
              <c:numCache>
                <c:formatCode>General</c:formatCode>
                <c:ptCount val="13"/>
                <c:pt idx="0">
                  <c:v>43.0</c:v>
                </c:pt>
                <c:pt idx="1">
                  <c:v>35.0</c:v>
                </c:pt>
                <c:pt idx="2">
                  <c:v>51.0</c:v>
                </c:pt>
                <c:pt idx="3">
                  <c:v>42.0</c:v>
                </c:pt>
                <c:pt idx="4">
                  <c:v>43.0</c:v>
                </c:pt>
                <c:pt idx="5">
                  <c:v>37.0</c:v>
                </c:pt>
                <c:pt idx="6">
                  <c:v>50.0</c:v>
                </c:pt>
                <c:pt idx="7">
                  <c:v>48.0</c:v>
                </c:pt>
                <c:pt idx="8">
                  <c:v>36.0</c:v>
                </c:pt>
                <c:pt idx="9">
                  <c:v>40.0</c:v>
                </c:pt>
                <c:pt idx="10">
                  <c:v>49.0</c:v>
                </c:pt>
                <c:pt idx="11">
                  <c:v>47.0</c:v>
                </c:pt>
                <c:pt idx="12">
                  <c:v>40.0</c:v>
                </c:pt>
              </c:numCache>
            </c:numRef>
          </c:val>
          <c:smooth val="0"/>
          <c:extLst xmlns:c16r2="http://schemas.microsoft.com/office/drawing/2015/06/chart">
            <c:ext xmlns:c16="http://schemas.microsoft.com/office/drawing/2014/chart" uri="{C3380CC4-5D6E-409C-BE32-E72D297353CC}">
              <c16:uniqueId val="{00000000-D8E9-41FA-B173-EC792A86572B}"/>
            </c:ext>
          </c:extLst>
        </c:ser>
        <c:dLbls>
          <c:showLegendKey val="0"/>
          <c:showVal val="0"/>
          <c:showCatName val="0"/>
          <c:showSerName val="0"/>
          <c:showPercent val="0"/>
          <c:showBubbleSize val="0"/>
        </c:dLbls>
        <c:marker val="1"/>
        <c:smooth val="0"/>
        <c:axId val="2114230168"/>
        <c:axId val="2112519560"/>
      </c:lineChart>
      <c:catAx>
        <c:axId val="2114230168"/>
        <c:scaling>
          <c:orientation val="minMax"/>
        </c:scaling>
        <c:delete val="0"/>
        <c:axPos val="b"/>
        <c:numFmt formatCode="General" sourceLinked="0"/>
        <c:majorTickMark val="out"/>
        <c:minorTickMark val="none"/>
        <c:tickLblPos val="nextTo"/>
        <c:crossAx val="2112519560"/>
        <c:crosses val="autoZero"/>
        <c:auto val="1"/>
        <c:lblAlgn val="ctr"/>
        <c:lblOffset val="100"/>
        <c:noMultiLvlLbl val="0"/>
      </c:catAx>
      <c:valAx>
        <c:axId val="2112519560"/>
        <c:scaling>
          <c:orientation val="minMax"/>
        </c:scaling>
        <c:delete val="0"/>
        <c:axPos val="l"/>
        <c:majorGridlines/>
        <c:numFmt formatCode="General" sourceLinked="1"/>
        <c:majorTickMark val="out"/>
        <c:minorTickMark val="none"/>
        <c:tickLblPos val="nextTo"/>
        <c:crossAx val="211423016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Incidences per Month</a:t>
            </a:r>
          </a:p>
        </c:rich>
      </c:tx>
      <c:overlay val="0"/>
    </c:title>
    <c:autoTitleDeleted val="0"/>
    <c:plotArea>
      <c:layout/>
      <c:lineChart>
        <c:grouping val="standard"/>
        <c:varyColors val="0"/>
        <c:ser>
          <c:idx val="0"/>
          <c:order val="0"/>
          <c:spPr>
            <a:ln>
              <a:solidFill>
                <a:srgbClr val="000000"/>
              </a:solidFill>
            </a:ln>
          </c:spPr>
          <c:marker>
            <c:spPr>
              <a:solidFill>
                <a:srgbClr val="FF0000"/>
              </a:solidFill>
              <a:ln>
                <a:solidFill>
                  <a:srgbClr val="000000"/>
                </a:solidFill>
              </a:ln>
            </c:spPr>
          </c:marker>
          <c:cat>
            <c:strRef>
              <c:f>Sheet1!$B$4:$B$16</c:f>
              <c:strCache>
                <c:ptCount val="13"/>
                <c:pt idx="0">
                  <c:v>Jan</c:v>
                </c:pt>
                <c:pt idx="1">
                  <c:v>Feb</c:v>
                </c:pt>
                <c:pt idx="2">
                  <c:v>Mar</c:v>
                </c:pt>
                <c:pt idx="3">
                  <c:v>Apr</c:v>
                </c:pt>
                <c:pt idx="4">
                  <c:v>May</c:v>
                </c:pt>
                <c:pt idx="5">
                  <c:v>Jun</c:v>
                </c:pt>
                <c:pt idx="6">
                  <c:v>Jul</c:v>
                </c:pt>
                <c:pt idx="7">
                  <c:v>Aug</c:v>
                </c:pt>
                <c:pt idx="8">
                  <c:v>Sep</c:v>
                </c:pt>
                <c:pt idx="9">
                  <c:v>Oct</c:v>
                </c:pt>
                <c:pt idx="10">
                  <c:v>Nov</c:v>
                </c:pt>
                <c:pt idx="11">
                  <c:v>Dec</c:v>
                </c:pt>
                <c:pt idx="12">
                  <c:v>Jan</c:v>
                </c:pt>
              </c:strCache>
            </c:strRef>
          </c:cat>
          <c:val>
            <c:numRef>
              <c:f>Sheet1!$C$4:$C$16</c:f>
              <c:numCache>
                <c:formatCode>General</c:formatCode>
                <c:ptCount val="13"/>
                <c:pt idx="0">
                  <c:v>43.0</c:v>
                </c:pt>
                <c:pt idx="1">
                  <c:v>25.0</c:v>
                </c:pt>
                <c:pt idx="2">
                  <c:v>54.0</c:v>
                </c:pt>
                <c:pt idx="3">
                  <c:v>21.0</c:v>
                </c:pt>
                <c:pt idx="4">
                  <c:v>37.0</c:v>
                </c:pt>
                <c:pt idx="5">
                  <c:v>26.0</c:v>
                </c:pt>
                <c:pt idx="6">
                  <c:v>46.0</c:v>
                </c:pt>
                <c:pt idx="7">
                  <c:v>41.0</c:v>
                </c:pt>
                <c:pt idx="8">
                  <c:v>24.0</c:v>
                </c:pt>
                <c:pt idx="9">
                  <c:v>49.0</c:v>
                </c:pt>
                <c:pt idx="10">
                  <c:v>52.0</c:v>
                </c:pt>
                <c:pt idx="11">
                  <c:v>29.0</c:v>
                </c:pt>
                <c:pt idx="12">
                  <c:v>48.0</c:v>
                </c:pt>
              </c:numCache>
            </c:numRef>
          </c:val>
          <c:smooth val="0"/>
          <c:extLst xmlns:c16r2="http://schemas.microsoft.com/office/drawing/2015/06/chart">
            <c:ext xmlns:c16="http://schemas.microsoft.com/office/drawing/2014/chart" uri="{C3380CC4-5D6E-409C-BE32-E72D297353CC}">
              <c16:uniqueId val="{00000000-138D-4D76-9D5A-028E638BCD21}"/>
            </c:ext>
          </c:extLst>
        </c:ser>
        <c:dLbls>
          <c:showLegendKey val="0"/>
          <c:showVal val="0"/>
          <c:showCatName val="0"/>
          <c:showSerName val="0"/>
          <c:showPercent val="0"/>
          <c:showBubbleSize val="0"/>
        </c:dLbls>
        <c:marker val="1"/>
        <c:smooth val="0"/>
        <c:axId val="2112625512"/>
        <c:axId val="2112630088"/>
      </c:lineChart>
      <c:catAx>
        <c:axId val="2112625512"/>
        <c:scaling>
          <c:orientation val="minMax"/>
        </c:scaling>
        <c:delete val="0"/>
        <c:axPos val="b"/>
        <c:numFmt formatCode="General" sourceLinked="0"/>
        <c:majorTickMark val="out"/>
        <c:minorTickMark val="none"/>
        <c:tickLblPos val="nextTo"/>
        <c:crossAx val="2112630088"/>
        <c:crosses val="autoZero"/>
        <c:auto val="1"/>
        <c:lblAlgn val="ctr"/>
        <c:lblOffset val="100"/>
        <c:noMultiLvlLbl val="0"/>
      </c:catAx>
      <c:valAx>
        <c:axId val="2112630088"/>
        <c:scaling>
          <c:orientation val="minMax"/>
        </c:scaling>
        <c:delete val="0"/>
        <c:axPos val="l"/>
        <c:majorGridlines/>
        <c:numFmt formatCode="General" sourceLinked="1"/>
        <c:majorTickMark val="out"/>
        <c:minorTickMark val="none"/>
        <c:tickLblPos val="nextTo"/>
        <c:crossAx val="2112625512"/>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97B8C0-1229-4479-B646-D3A46020BB2A}" type="doc">
      <dgm:prSet loTypeId="urn:microsoft.com/office/officeart/2005/8/layout/venn1" loCatId="relationship" qsTypeId="urn:microsoft.com/office/officeart/2005/8/quickstyle/simple1" qsCatId="simple" csTypeId="urn:microsoft.com/office/officeart/2005/8/colors/accent1_2" csCatId="accent1" phldr="1"/>
      <dgm:spPr/>
    </dgm:pt>
    <dgm:pt modelId="{75B5863F-4094-4695-AE02-C97DA337D5C8}">
      <dgm:prSet phldrT="[Text]"/>
      <dgm:spPr/>
      <dgm:t>
        <a:bodyPr/>
        <a:lstStyle/>
        <a:p>
          <a:r>
            <a:rPr lang="en-US" dirty="0"/>
            <a:t>Regulators/ Funders/ Stakeholders</a:t>
          </a:r>
        </a:p>
      </dgm:t>
    </dgm:pt>
    <dgm:pt modelId="{FC4D565B-167F-425B-A1DF-54CEC91D0590}" type="parTrans" cxnId="{EB892B5E-82E5-4E26-9B8C-E56289D9FBA6}">
      <dgm:prSet/>
      <dgm:spPr/>
      <dgm:t>
        <a:bodyPr/>
        <a:lstStyle/>
        <a:p>
          <a:endParaRPr lang="en-US"/>
        </a:p>
      </dgm:t>
    </dgm:pt>
    <dgm:pt modelId="{00B20853-A22C-44B7-9D95-DA7A48334C09}" type="sibTrans" cxnId="{EB892B5E-82E5-4E26-9B8C-E56289D9FBA6}">
      <dgm:prSet/>
      <dgm:spPr/>
      <dgm:t>
        <a:bodyPr/>
        <a:lstStyle/>
        <a:p>
          <a:endParaRPr lang="en-US"/>
        </a:p>
      </dgm:t>
    </dgm:pt>
    <dgm:pt modelId="{57DB1E4A-F9A2-4360-ACC4-5D3A30ABA458}">
      <dgm:prSet phldrT="[Text]"/>
      <dgm:spPr/>
      <dgm:t>
        <a:bodyPr/>
        <a:lstStyle/>
        <a:p>
          <a:r>
            <a:rPr lang="en-US" dirty="0"/>
            <a:t>Leadership and staff in the agency</a:t>
          </a:r>
        </a:p>
      </dgm:t>
    </dgm:pt>
    <dgm:pt modelId="{B51AEF10-8428-4AC5-B262-CF04BC5C5308}" type="parTrans" cxnId="{BC3842BF-A41C-4920-A2C6-B8A3F7017D65}">
      <dgm:prSet/>
      <dgm:spPr/>
      <dgm:t>
        <a:bodyPr/>
        <a:lstStyle/>
        <a:p>
          <a:endParaRPr lang="en-US"/>
        </a:p>
      </dgm:t>
    </dgm:pt>
    <dgm:pt modelId="{365830AC-ED5B-44FF-8EC7-DBC4F46B91CE}" type="sibTrans" cxnId="{BC3842BF-A41C-4920-A2C6-B8A3F7017D65}">
      <dgm:prSet/>
      <dgm:spPr/>
      <dgm:t>
        <a:bodyPr/>
        <a:lstStyle/>
        <a:p>
          <a:endParaRPr lang="en-US"/>
        </a:p>
      </dgm:t>
    </dgm:pt>
    <dgm:pt modelId="{CE12B968-C508-4C74-8746-F8DFB86AFE3A}">
      <dgm:prSet phldrT="[Text]"/>
      <dgm:spPr/>
      <dgm:t>
        <a:bodyPr/>
        <a:lstStyle/>
        <a:p>
          <a:r>
            <a:rPr lang="en-US" dirty="0"/>
            <a:t>Clients, residents, and general public</a:t>
          </a:r>
        </a:p>
      </dgm:t>
    </dgm:pt>
    <dgm:pt modelId="{ECD1FAFB-A3F3-4A8C-88D6-1C8FC0B58925}" type="parTrans" cxnId="{C0BB5DBE-0408-4A58-A709-30B65D397E1C}">
      <dgm:prSet/>
      <dgm:spPr/>
      <dgm:t>
        <a:bodyPr/>
        <a:lstStyle/>
        <a:p>
          <a:endParaRPr lang="en-US"/>
        </a:p>
      </dgm:t>
    </dgm:pt>
    <dgm:pt modelId="{726B56E2-B900-4930-9ECC-E86210FEB83E}" type="sibTrans" cxnId="{C0BB5DBE-0408-4A58-A709-30B65D397E1C}">
      <dgm:prSet/>
      <dgm:spPr/>
      <dgm:t>
        <a:bodyPr/>
        <a:lstStyle/>
        <a:p>
          <a:endParaRPr lang="en-US"/>
        </a:p>
      </dgm:t>
    </dgm:pt>
    <dgm:pt modelId="{F424CE86-55BE-4CEB-9085-BB5A1D6F7142}" type="pres">
      <dgm:prSet presAssocID="{F997B8C0-1229-4479-B646-D3A46020BB2A}" presName="compositeShape" presStyleCnt="0">
        <dgm:presLayoutVars>
          <dgm:chMax val="7"/>
          <dgm:dir/>
          <dgm:resizeHandles val="exact"/>
        </dgm:presLayoutVars>
      </dgm:prSet>
      <dgm:spPr/>
    </dgm:pt>
    <dgm:pt modelId="{E9565E82-41B6-4710-AA0F-D4D9B2FA5E39}" type="pres">
      <dgm:prSet presAssocID="{75B5863F-4094-4695-AE02-C97DA337D5C8}" presName="circ1" presStyleLbl="vennNode1" presStyleIdx="0" presStyleCnt="3"/>
      <dgm:spPr/>
      <dgm:t>
        <a:bodyPr/>
        <a:lstStyle/>
        <a:p>
          <a:endParaRPr lang="en-US"/>
        </a:p>
      </dgm:t>
    </dgm:pt>
    <dgm:pt modelId="{B9AAB872-E64A-434C-A7B5-A527DEB59673}" type="pres">
      <dgm:prSet presAssocID="{75B5863F-4094-4695-AE02-C97DA337D5C8}" presName="circ1Tx" presStyleLbl="revTx" presStyleIdx="0" presStyleCnt="0">
        <dgm:presLayoutVars>
          <dgm:chMax val="0"/>
          <dgm:chPref val="0"/>
          <dgm:bulletEnabled val="1"/>
        </dgm:presLayoutVars>
      </dgm:prSet>
      <dgm:spPr/>
      <dgm:t>
        <a:bodyPr/>
        <a:lstStyle/>
        <a:p>
          <a:endParaRPr lang="en-US"/>
        </a:p>
      </dgm:t>
    </dgm:pt>
    <dgm:pt modelId="{729FA99F-2544-4C0D-83EB-B36AFDF3479F}" type="pres">
      <dgm:prSet presAssocID="{57DB1E4A-F9A2-4360-ACC4-5D3A30ABA458}" presName="circ2" presStyleLbl="vennNode1" presStyleIdx="1" presStyleCnt="3"/>
      <dgm:spPr/>
      <dgm:t>
        <a:bodyPr/>
        <a:lstStyle/>
        <a:p>
          <a:endParaRPr lang="en-US"/>
        </a:p>
      </dgm:t>
    </dgm:pt>
    <dgm:pt modelId="{6F5C1C74-8DEE-4491-BD7B-C321752C9F38}" type="pres">
      <dgm:prSet presAssocID="{57DB1E4A-F9A2-4360-ACC4-5D3A30ABA458}" presName="circ2Tx" presStyleLbl="revTx" presStyleIdx="0" presStyleCnt="0">
        <dgm:presLayoutVars>
          <dgm:chMax val="0"/>
          <dgm:chPref val="0"/>
          <dgm:bulletEnabled val="1"/>
        </dgm:presLayoutVars>
      </dgm:prSet>
      <dgm:spPr/>
      <dgm:t>
        <a:bodyPr/>
        <a:lstStyle/>
        <a:p>
          <a:endParaRPr lang="en-US"/>
        </a:p>
      </dgm:t>
    </dgm:pt>
    <dgm:pt modelId="{27E28FC0-A11E-4883-AAD5-B91FDBB5AE56}" type="pres">
      <dgm:prSet presAssocID="{CE12B968-C508-4C74-8746-F8DFB86AFE3A}" presName="circ3" presStyleLbl="vennNode1" presStyleIdx="2" presStyleCnt="3"/>
      <dgm:spPr/>
      <dgm:t>
        <a:bodyPr/>
        <a:lstStyle/>
        <a:p>
          <a:endParaRPr lang="en-US"/>
        </a:p>
      </dgm:t>
    </dgm:pt>
    <dgm:pt modelId="{36A3D8DA-B973-45F6-9215-7F221B5A9D00}" type="pres">
      <dgm:prSet presAssocID="{CE12B968-C508-4C74-8746-F8DFB86AFE3A}" presName="circ3Tx" presStyleLbl="revTx" presStyleIdx="0" presStyleCnt="0">
        <dgm:presLayoutVars>
          <dgm:chMax val="0"/>
          <dgm:chPref val="0"/>
          <dgm:bulletEnabled val="1"/>
        </dgm:presLayoutVars>
      </dgm:prSet>
      <dgm:spPr/>
      <dgm:t>
        <a:bodyPr/>
        <a:lstStyle/>
        <a:p>
          <a:endParaRPr lang="en-US"/>
        </a:p>
      </dgm:t>
    </dgm:pt>
  </dgm:ptLst>
  <dgm:cxnLst>
    <dgm:cxn modelId="{94FF05AD-C55D-4A74-8F8C-4FF59602109C}" type="presOf" srcId="{57DB1E4A-F9A2-4360-ACC4-5D3A30ABA458}" destId="{729FA99F-2544-4C0D-83EB-B36AFDF3479F}" srcOrd="0" destOrd="0" presId="urn:microsoft.com/office/officeart/2005/8/layout/venn1"/>
    <dgm:cxn modelId="{EB892B5E-82E5-4E26-9B8C-E56289D9FBA6}" srcId="{F997B8C0-1229-4479-B646-D3A46020BB2A}" destId="{75B5863F-4094-4695-AE02-C97DA337D5C8}" srcOrd="0" destOrd="0" parTransId="{FC4D565B-167F-425B-A1DF-54CEC91D0590}" sibTransId="{00B20853-A22C-44B7-9D95-DA7A48334C09}"/>
    <dgm:cxn modelId="{C0BB5DBE-0408-4A58-A709-30B65D397E1C}" srcId="{F997B8C0-1229-4479-B646-D3A46020BB2A}" destId="{CE12B968-C508-4C74-8746-F8DFB86AFE3A}" srcOrd="2" destOrd="0" parTransId="{ECD1FAFB-A3F3-4A8C-88D6-1C8FC0B58925}" sibTransId="{726B56E2-B900-4930-9ECC-E86210FEB83E}"/>
    <dgm:cxn modelId="{BC3842BF-A41C-4920-A2C6-B8A3F7017D65}" srcId="{F997B8C0-1229-4479-B646-D3A46020BB2A}" destId="{57DB1E4A-F9A2-4360-ACC4-5D3A30ABA458}" srcOrd="1" destOrd="0" parTransId="{B51AEF10-8428-4AC5-B262-CF04BC5C5308}" sibTransId="{365830AC-ED5B-44FF-8EC7-DBC4F46B91CE}"/>
    <dgm:cxn modelId="{0E490614-1BF9-402A-BCDC-750A6132680B}" type="presOf" srcId="{CE12B968-C508-4C74-8746-F8DFB86AFE3A}" destId="{27E28FC0-A11E-4883-AAD5-B91FDBB5AE56}" srcOrd="0" destOrd="0" presId="urn:microsoft.com/office/officeart/2005/8/layout/venn1"/>
    <dgm:cxn modelId="{B5236E97-1174-425F-9DC2-B087E98EA556}" type="presOf" srcId="{F997B8C0-1229-4479-B646-D3A46020BB2A}" destId="{F424CE86-55BE-4CEB-9085-BB5A1D6F7142}" srcOrd="0" destOrd="0" presId="urn:microsoft.com/office/officeart/2005/8/layout/venn1"/>
    <dgm:cxn modelId="{262299B2-1D38-4CAE-944E-02EC787DD7F0}" type="presOf" srcId="{CE12B968-C508-4C74-8746-F8DFB86AFE3A}" destId="{36A3D8DA-B973-45F6-9215-7F221B5A9D00}" srcOrd="1" destOrd="0" presId="urn:microsoft.com/office/officeart/2005/8/layout/venn1"/>
    <dgm:cxn modelId="{62704B93-EF4E-462A-AA2E-FAB16B071BC2}" type="presOf" srcId="{57DB1E4A-F9A2-4360-ACC4-5D3A30ABA458}" destId="{6F5C1C74-8DEE-4491-BD7B-C321752C9F38}" srcOrd="1" destOrd="0" presId="urn:microsoft.com/office/officeart/2005/8/layout/venn1"/>
    <dgm:cxn modelId="{730D699D-2A86-454B-8880-9B576D069930}" type="presOf" srcId="{75B5863F-4094-4695-AE02-C97DA337D5C8}" destId="{B9AAB872-E64A-434C-A7B5-A527DEB59673}" srcOrd="1" destOrd="0" presId="urn:microsoft.com/office/officeart/2005/8/layout/venn1"/>
    <dgm:cxn modelId="{0E4DABB8-D4E1-49DC-95F8-686B4F438E27}" type="presOf" srcId="{75B5863F-4094-4695-AE02-C97DA337D5C8}" destId="{E9565E82-41B6-4710-AA0F-D4D9B2FA5E39}" srcOrd="0" destOrd="0" presId="urn:microsoft.com/office/officeart/2005/8/layout/venn1"/>
    <dgm:cxn modelId="{0668CED3-96E9-4A2B-B3A0-9E5ABD703687}" type="presParOf" srcId="{F424CE86-55BE-4CEB-9085-BB5A1D6F7142}" destId="{E9565E82-41B6-4710-AA0F-D4D9B2FA5E39}" srcOrd="0" destOrd="0" presId="urn:microsoft.com/office/officeart/2005/8/layout/venn1"/>
    <dgm:cxn modelId="{C5795ACF-939B-4DE7-9DC3-426038EFC6B4}" type="presParOf" srcId="{F424CE86-55BE-4CEB-9085-BB5A1D6F7142}" destId="{B9AAB872-E64A-434C-A7B5-A527DEB59673}" srcOrd="1" destOrd="0" presId="urn:microsoft.com/office/officeart/2005/8/layout/venn1"/>
    <dgm:cxn modelId="{BFC1A2D5-D438-4897-AE4A-CA45B87C206A}" type="presParOf" srcId="{F424CE86-55BE-4CEB-9085-BB5A1D6F7142}" destId="{729FA99F-2544-4C0D-83EB-B36AFDF3479F}" srcOrd="2" destOrd="0" presId="urn:microsoft.com/office/officeart/2005/8/layout/venn1"/>
    <dgm:cxn modelId="{6F043A6D-C2B8-454E-9FDA-591C7DEFA4D1}" type="presParOf" srcId="{F424CE86-55BE-4CEB-9085-BB5A1D6F7142}" destId="{6F5C1C74-8DEE-4491-BD7B-C321752C9F38}" srcOrd="3" destOrd="0" presId="urn:microsoft.com/office/officeart/2005/8/layout/venn1"/>
    <dgm:cxn modelId="{C3736668-B952-4F1F-BEC1-542EC9F22C4E}" type="presParOf" srcId="{F424CE86-55BE-4CEB-9085-BB5A1D6F7142}" destId="{27E28FC0-A11E-4883-AAD5-B91FDBB5AE56}" srcOrd="4" destOrd="0" presId="urn:microsoft.com/office/officeart/2005/8/layout/venn1"/>
    <dgm:cxn modelId="{135EEAF0-C6F9-40B3-900C-873EA635FF2B}" type="presParOf" srcId="{F424CE86-55BE-4CEB-9085-BB5A1D6F7142}" destId="{36A3D8DA-B973-45F6-9215-7F221B5A9D00}"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B53E8C-3D44-44DB-9A02-5CF485AD9815}" type="datetimeFigureOut">
              <a:rPr lang="en-US" smtClean="0"/>
              <a:t>6/26/18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8799D4C-E5C0-4612-9F96-CC5D2E2ACCA9}" type="slidenum">
              <a:rPr lang="en-US" smtClean="0"/>
              <a:t>‹#›</a:t>
            </a:fld>
            <a:endParaRPr lang="en-US"/>
          </a:p>
        </p:txBody>
      </p:sp>
    </p:spTree>
    <p:extLst>
      <p:ext uri="{BB962C8B-B14F-4D97-AF65-F5344CB8AC3E}">
        <p14:creationId xmlns:p14="http://schemas.microsoft.com/office/powerpoint/2010/main" val="2987905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C221A8-5AD4-4376-8F49-52628B5A4CD0}" type="datetimeFigureOut">
              <a:rPr lang="en-US" smtClean="0"/>
              <a:t>6/26/18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D91D0A-33C0-48FF-8ECC-41E0263D7153}" type="slidenum">
              <a:rPr lang="en-US" smtClean="0"/>
              <a:t>‹#›</a:t>
            </a:fld>
            <a:endParaRPr lang="en-US"/>
          </a:p>
        </p:txBody>
      </p:sp>
    </p:spTree>
    <p:extLst>
      <p:ext uri="{BB962C8B-B14F-4D97-AF65-F5344CB8AC3E}">
        <p14:creationId xmlns:p14="http://schemas.microsoft.com/office/powerpoint/2010/main" val="229767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392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72924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components of PM/QI management.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1080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A8543-4EC5-4B6B-B004-55C2200354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308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1444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8418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3947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9380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3285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6334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581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3627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3924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bwMode="auto">
          <a:xfrm>
            <a:off x="1262063" y="731838"/>
            <a:ext cx="4805362" cy="3603625"/>
          </a:xfrm>
          <a:noFill/>
          <a:ln>
            <a:solidFill>
              <a:srgbClr val="000000"/>
            </a:solidFill>
            <a:miter lim="800000"/>
            <a:headEnd/>
            <a:tailEnd/>
          </a:ln>
        </p:spPr>
      </p:sp>
      <p:sp>
        <p:nvSpPr>
          <p:cNvPr id="216067" name="Rectangle 3"/>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3235210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9844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934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6315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641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4658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4380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3102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0550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4025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6387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A8543-4EC5-4B6B-B004-55C2200354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78883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PM/QI organization there is no guessing about abnormalities.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9719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8467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0664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9377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2157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390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1719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4748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D91D0A-33C0-48FF-8ECC-41E0263D7153}" type="slidenum">
              <a:rPr lang="en-US" smtClean="0"/>
              <a:t>40</a:t>
            </a:fld>
            <a:endParaRPr lang="en-US"/>
          </a:p>
        </p:txBody>
      </p:sp>
    </p:spTree>
    <p:extLst>
      <p:ext uri="{BB962C8B-B14F-4D97-AF65-F5344CB8AC3E}">
        <p14:creationId xmlns:p14="http://schemas.microsoft.com/office/powerpoint/2010/main" val="7393672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9645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9864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2152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included a list of some fantastic books if you’re interested in learning more.  I would suggest starting with </a:t>
            </a:r>
            <a:r>
              <a:rPr lang="en-US" i="1" dirty="0"/>
              <a:t>Out of the Crisis </a:t>
            </a:r>
            <a:r>
              <a:rPr lang="en-US" i="0" dirty="0"/>
              <a:t>and</a:t>
            </a:r>
            <a:r>
              <a:rPr lang="en-US" i="1" dirty="0"/>
              <a:t> The Simple Leader.  </a:t>
            </a:r>
            <a:r>
              <a:rPr lang="en-US" i="0" dirty="0"/>
              <a:t>I also want to mention ASTHO has a great resource called </a:t>
            </a:r>
            <a:r>
              <a:rPr lang="en-US" i="1" dirty="0"/>
              <a:t>Performance Management Leadership Guide</a:t>
            </a:r>
            <a:r>
              <a:rPr lang="en-US" i="0" dirty="0"/>
              <a:t> located on their website.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3150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A8543-4EC5-4B6B-B004-55C2200354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85111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take a look at the kinds of development you need to do.  Let’s break down the whole workforce – the executive/leadership bucket, middle managers, front lines, and internal PM/QI Council/Team.  So the executives/leaders need to know a little bit of everything.  But they really need to focus on the mindsets (core values and model that), Gemba-based leadership (that I’ll cover today), PDSA problem solving, Strategy deployment, and Key performance indicators (I’ll cover today).  Middle Managers need all of that and very strong process management capabilities and high level proficiency.  The Front Lines need to focus primarily on the waste identification and daily kaizen (another Japanese term meaning a philosophy of continuous improvement of working practices) related to waste identification.  The Internal PM/QI Council has of course the biggest load of everybody.  Because they have to know all of the above and they also need to be advanced with the QI analysis tools &amp; counter measures.  And they also need to have a certain type of disposition, a certain level of how the business operates, savvy around human psychology, what it takes for effective change, and what it takes to practice PM/QI behaviors.  So the heaviest lifting does come from the Internal PM/QI Council even though you need the greatest support from the top.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02128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Grp="1" noChangeArrowheads="1"/>
          </p:cNvSpPr>
          <p:nvPr>
            <p:ph type="ftr" sz="quarter" idx="4"/>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MCPP Healthcare Consulting </a:t>
            </a:r>
          </a:p>
        </p:txBody>
      </p:sp>
      <p:sp>
        <p:nvSpPr>
          <p:cNvPr id="57347"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D09C0B-DB75-4455-87AE-AAC40410AE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endParaRPr lang="en-US" dirty="0"/>
          </a:p>
        </p:txBody>
      </p:sp>
      <p:sp>
        <p:nvSpPr>
          <p:cNvPr id="57350" name="Date Placeholder 6"/>
          <p:cNvSpPr>
            <a:spLocks noGrp="1"/>
          </p:cNvSpPr>
          <p:nvPr>
            <p:ph type="dt" sz="quarter" idx="1"/>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B2B3-5312-49D9-A39B-D28C9516A437}"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6/26/18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78930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B24B6D1-6AB8-42B5-A6A9-0555C723B845}" type="slidenum">
              <a:rPr kumimoji="0" lang="en-US" sz="1200" b="0" i="0" u="none" strike="noStrike" kern="1200" cap="none" spc="0" normalizeH="0" baseline="0" noProof="0">
                <a:ln>
                  <a:noFill/>
                </a:ln>
                <a:solidFill>
                  <a:prstClr val="black"/>
                </a:solidFill>
                <a:effectLst/>
                <a:uLnTx/>
                <a:uFillTx/>
                <a:latin typeface="Tahom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84995" name="Rectangle 2"/>
          <p:cNvSpPr>
            <a:spLocks noGrp="1" noRot="1" noChangeAspect="1" noChangeArrowheads="1" noTextEdit="1"/>
          </p:cNvSpPr>
          <p:nvPr>
            <p:ph type="sldImg"/>
          </p:nvPr>
        </p:nvSpPr>
        <p:spPr>
          <a:xfrm>
            <a:off x="1206500" y="704850"/>
            <a:ext cx="4689475" cy="3517900"/>
          </a:xfrm>
          <a:ln/>
        </p:spPr>
      </p:sp>
      <p:sp>
        <p:nvSpPr>
          <p:cNvPr id="84996"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51636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7AC8B9-F7A7-4FE7-AC69-3C072789B669}" type="slidenum">
              <a:rPr kumimoji="0" lang="en-US" sz="1200" b="0" i="0" u="none" strike="noStrike" kern="1200" cap="none" spc="0" normalizeH="0" baseline="0" noProof="0">
                <a:ln>
                  <a:noFill/>
                </a:ln>
                <a:solidFill>
                  <a:prstClr val="black"/>
                </a:solidFill>
                <a:effectLst/>
                <a:uLnTx/>
                <a:uFillTx/>
                <a:latin typeface="Tahom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86019" name="Rectangle 2"/>
          <p:cNvSpPr>
            <a:spLocks noGrp="1" noRot="1" noChangeAspect="1" noChangeArrowheads="1" noTextEdit="1"/>
          </p:cNvSpPr>
          <p:nvPr>
            <p:ph type="sldImg"/>
          </p:nvPr>
        </p:nvSpPr>
        <p:spPr>
          <a:xfrm>
            <a:off x="1206500" y="704850"/>
            <a:ext cx="4689475" cy="3517900"/>
          </a:xfrm>
          <a:ln/>
        </p:spPr>
      </p:sp>
      <p:sp>
        <p:nvSpPr>
          <p:cNvPr id="86020"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32104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Variation theory is a fundamental</a:t>
            </a:r>
            <a:r>
              <a:rPr lang="en-US" baseline="0" dirty="0"/>
              <a:t> concept to apply to quality improvement efforts. No matter what approach we are taking to process improvement, variation theory is vital to our success. Review the other points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9E0D7-39E4-486B-9DAB-430091FF43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38744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We have two aspects of work processes that we need to look at.</a:t>
            </a:r>
          </a:p>
          <a:p>
            <a:endParaRPr lang="en-US" sz="1400" dirty="0"/>
          </a:p>
          <a:p>
            <a:pPr>
              <a:spcBef>
                <a:spcPts val="1237"/>
              </a:spcBef>
            </a:pPr>
            <a:r>
              <a:rPr lang="en-US" sz="1400" dirty="0"/>
              <a:t>The first is the aspect is to determine if the process has the capacity to meet customer needs. In Lean training  we talk about the 5 M’s - people, machine, methods, material, and measurements.  Process capability is also the ability of the combination of these to produce a product that will consistently meet the design requirements or customer expectation. </a:t>
            </a:r>
          </a:p>
          <a:p>
            <a:endParaRPr lang="en-US" sz="1400" dirty="0"/>
          </a:p>
          <a:p>
            <a:endParaRPr lang="en-US" sz="1400" dirty="0"/>
          </a:p>
          <a:p>
            <a:r>
              <a:rPr lang="en-US" sz="1400" dirty="0"/>
              <a:t>The second is stability.  Process stability is the long-term performance level of the process after it has been brought under statistical control. In other words, the range over which the natural variation of the process occurs as determined by the system of common causes.</a:t>
            </a:r>
          </a:p>
          <a:p>
            <a:endParaRPr lang="en-US" sz="1400" dirty="0"/>
          </a:p>
          <a:p>
            <a:r>
              <a:rPr lang="en-US" sz="1400" dirty="0"/>
              <a:t>The thing to remember is that you can not predict capability if the process is not stable. A capable process is a stable process.  Everything may fall within the upper and lower limits but that may still not be optimum.</a:t>
            </a:r>
          </a:p>
          <a:p>
            <a:endParaRPr lang="en-US" sz="1400" dirty="0"/>
          </a:p>
          <a:p>
            <a:endParaRPr lang="en-US" sz="1400" dirty="0"/>
          </a:p>
          <a:p>
            <a:endParaRPr lang="en-US" sz="1400" dirty="0"/>
          </a:p>
          <a:p>
            <a:endParaRPr lang="en-US" sz="1400"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TCHD June 2010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FA9089-A9A6-47C4-AC5C-2FCE4EC119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8850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we talk about customer needs, we are really talking about needs/specifications for the customer to be able to use the service or product – not the sun, moon, and stars.</a:t>
            </a:r>
          </a:p>
          <a:p>
            <a:endParaRPr lang="en-US" dirty="0"/>
          </a:p>
          <a:p>
            <a:r>
              <a:rPr lang="en-US" dirty="0"/>
              <a:t>In answering these questions, the answer is “No” – the process is not capable,</a:t>
            </a:r>
            <a:r>
              <a:rPr lang="en-US" baseline="0" dirty="0"/>
              <a:t> don’t start improving the process to limit variation.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9E0D7-39E4-486B-9DAB-430091FF43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7251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51597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Stacy will animate  or make this</a:t>
            </a:r>
            <a:r>
              <a:rPr lang="en-US" baseline="0" dirty="0"/>
              <a:t> </a:t>
            </a:r>
            <a:r>
              <a:rPr lang="en-US" dirty="0"/>
              <a:t>3 slides – start with requirement line and give it a label</a:t>
            </a:r>
            <a:r>
              <a:rPr lang="en-US" baseline="0" dirty="0"/>
              <a:t> “customer requirement”. Put the run chart next, then the brackets &amp; text on 3</a:t>
            </a:r>
            <a:r>
              <a:rPr lang="en-US" baseline="30000" dirty="0"/>
              <a:t>rd</a:t>
            </a:r>
            <a:r>
              <a:rPr lang="en-US" baseline="0" dirty="0"/>
              <a:t> slide</a:t>
            </a:r>
          </a:p>
          <a:p>
            <a:endParaRPr lang="en-US" baseline="0" dirty="0"/>
          </a:p>
          <a:p>
            <a:r>
              <a:rPr lang="en-US" dirty="0"/>
              <a:t>If we look at a run chart of a process,</a:t>
            </a:r>
            <a:r>
              <a:rPr lang="en-US" baseline="0" dirty="0"/>
              <a:t> we can see the range of time – maybe this is days to complete a birth record request or a request for public records.</a:t>
            </a:r>
          </a:p>
          <a:p>
            <a:endParaRPr lang="en-US" baseline="0" dirty="0"/>
          </a:p>
          <a:p>
            <a:r>
              <a:rPr lang="en-US" baseline="0" dirty="0"/>
              <a:t>This process is not capable of meeting a 14-18 day expectation from the </a:t>
            </a:r>
            <a:r>
              <a:rPr lang="en-US" baseline="0" dirty="0" err="1"/>
              <a:t>custoer</a:t>
            </a:r>
            <a:r>
              <a:rPr lang="en-US" baseline="0" dirty="0"/>
              <a:t>. We need to shift the performance to become capable of meeting customer needs.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9E0D7-39E4-486B-9DAB-430091FF43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83909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a generic  run chart example. Run charts need to have at least 8 data points.</a:t>
            </a:r>
          </a:p>
          <a:p>
            <a:endParaRPr lang="en-US" dirty="0"/>
          </a:p>
          <a:p>
            <a:r>
              <a:rPr lang="en-US" dirty="0"/>
              <a:t>Here</a:t>
            </a:r>
            <a:r>
              <a:rPr lang="en-US" baseline="0" dirty="0"/>
              <a:t> we see a great deal of variation. There are variations in this data up/down/ same direction that is just like all data about any work process. The question is, “why” is the variation happening?</a:t>
            </a:r>
          </a:p>
          <a:p>
            <a:endParaRPr lang="en-US" baseline="0" dirty="0"/>
          </a:p>
          <a:p>
            <a:r>
              <a:rPr lang="en-US" baseline="0" dirty="0"/>
              <a:t>So this training is aimed at helping us answer the question “why” about the variation we have, and whether the variation intended or not intended. Intended variation  might be aimed at meeting the needs of a set of customers, e.g. hours of operation, language of communications – things that help us meet our goals more effectively. Unintended variation adds unneeded complexity.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9E0D7-39E4-486B-9DAB-430091FF43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66382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a:t>
            </a:r>
            <a:r>
              <a:rPr lang="en-US" baseline="0" dirty="0"/>
              <a:t> want to start thinking about variation. Here are some terms we will use</a:t>
            </a:r>
          </a:p>
          <a:p>
            <a:endParaRPr lang="en-US" baseline="0" dirty="0"/>
          </a:p>
          <a:p>
            <a:r>
              <a:rPr lang="en-US" baseline="0" dirty="0"/>
              <a:t>Common, random, expected – words to describe 94% of variation that is built into the way the work is done.</a:t>
            </a:r>
          </a:p>
          <a:p>
            <a:endParaRPr lang="en-US" baseline="0" dirty="0"/>
          </a:p>
          <a:p>
            <a:r>
              <a:rPr lang="en-US" baseline="0" dirty="0"/>
              <a:t>Only 6% of the causes are from unusual or unexpected (special) causes.</a:t>
            </a:r>
          </a:p>
          <a:p>
            <a:endParaRPr lang="en-US" baseline="0" dirty="0"/>
          </a:p>
          <a:p>
            <a:r>
              <a:rPr lang="en-US" baseline="0" dirty="0"/>
              <a:t>It is important to know which kind of variation is occurring, because we take different actions in response to these 2 types of variation.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9E0D7-39E4-486B-9DAB-430091FF43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95270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3DD87-F745-418F-8B64-BF4BA4E2B9D2}" type="datetime1">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6/26/18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MCPP Healthcare Consulting </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D498E-1976-476E-8638-AFE0691D80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r>
              <a:rPr lang="en-US" dirty="0"/>
              <a:t>Now lets talk</a:t>
            </a:r>
            <a:r>
              <a:rPr lang="en-US" baseline="0" dirty="0"/>
              <a:t> about the theory of variation &amp; how it applies to our work processes.</a:t>
            </a:r>
          </a:p>
          <a:p>
            <a:endParaRPr lang="en-US" baseline="0" dirty="0"/>
          </a:p>
          <a:p>
            <a:r>
              <a:rPr lang="en-US" baseline="0" dirty="0"/>
              <a:t>We have talked about common cause variation, which will happen in a random but predictable way.</a:t>
            </a:r>
          </a:p>
          <a:p>
            <a:endParaRPr lang="en-US" baseline="0" dirty="0"/>
          </a:p>
          <a:p>
            <a:r>
              <a:rPr lang="en-US" baseline="0" dirty="0"/>
              <a:t>Now we want to focus on the way to react to the variation. If we respond to each instance of common variation, it is called tampering.</a:t>
            </a:r>
          </a:p>
          <a:p>
            <a:endParaRPr lang="en-US" baseline="0" dirty="0"/>
          </a:p>
          <a:p>
            <a:r>
              <a:rPr lang="en-US" baseline="0" dirty="0"/>
              <a:t>If our process is not capable, we need to redesign it. That is why it is so important to identify whether the variation is built into the work process (common or random) or if it is an usual and not built into the process (special cause).</a:t>
            </a:r>
            <a:endParaRPr lang="en-US" dirty="0"/>
          </a:p>
        </p:txBody>
      </p:sp>
    </p:spTree>
    <p:extLst>
      <p:ext uri="{BB962C8B-B14F-4D97-AF65-F5344CB8AC3E}">
        <p14:creationId xmlns:p14="http://schemas.microsoft.com/office/powerpoint/2010/main" val="28774417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BD1A0-FDD5-4081-A106-6F02CC647F98}" type="datetime1">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6/26/18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MCPP Healthcare Consulting </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3E5DF-917A-4B41-B501-39B771F1E50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p:txBody>
          <a:bodyPr/>
          <a:lstStyle/>
          <a:p>
            <a:r>
              <a:rPr lang="en-US" dirty="0"/>
              <a:t>Special cause – talk through the</a:t>
            </a:r>
            <a:r>
              <a:rPr lang="en-US" baseline="0" dirty="0"/>
              <a:t> slide</a:t>
            </a:r>
          </a:p>
          <a:p>
            <a:endParaRPr lang="en-US" baseline="0" dirty="0"/>
          </a:p>
          <a:p>
            <a:r>
              <a:rPr lang="en-US" baseline="0" dirty="0"/>
              <a:t>One tool used to understand variation in a process is a control chart…define the chart</a:t>
            </a:r>
            <a:endParaRPr lang="en-US" dirty="0"/>
          </a:p>
        </p:txBody>
      </p:sp>
    </p:spTree>
    <p:extLst>
      <p:ext uri="{BB962C8B-B14F-4D97-AF65-F5344CB8AC3E}">
        <p14:creationId xmlns:p14="http://schemas.microsoft.com/office/powerpoint/2010/main" val="3335941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4ACE6-BF90-42C5-BC13-0A6F8E7747D7}" type="datetime1">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6/26/18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MCPP Healthcare Consulting </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30F3B-0540-4610-9118-12DE6B18835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390768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 through</a:t>
            </a:r>
            <a:r>
              <a:rPr lang="en-US" baseline="0" dirty="0"/>
              <a:t> each bullet</a:t>
            </a:r>
          </a:p>
          <a:p>
            <a:endParaRPr lang="en-US" baseline="0" dirty="0"/>
          </a:p>
          <a:p>
            <a:r>
              <a:rPr lang="en-US" baseline="0" dirty="0"/>
              <a:t>Presenters: Give examples of where we have responded incorrectly to each of these and when we have used it correctly</a:t>
            </a:r>
          </a:p>
          <a:p>
            <a:endParaRPr lang="en-US" baseline="0" dirty="0"/>
          </a:p>
          <a:p>
            <a:r>
              <a:rPr lang="en-US" baseline="0" dirty="0"/>
              <a:t>Many QI projects are implemented to respond to special causes when they should not be used in that way.</a:t>
            </a:r>
          </a:p>
          <a:p>
            <a:endParaRPr lang="en-US" baseline="0" dirty="0"/>
          </a:p>
          <a:p>
            <a:r>
              <a:rPr lang="en-US" baseline="0" dirty="0"/>
              <a:t>Also, many processes get complexity added unnecessarily, because of incorrect responses to a special cause.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9E0D7-39E4-486B-9DAB-430091FF43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70524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4ACE6-BF90-42C5-BC13-0A6F8E7747D7}" type="datetime1">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6/26/18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MCPP Healthcare Consulting </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30F3B-0540-4610-9118-12DE6B18835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dirty="0"/>
              <a:t>Review slide - paraphrase</a:t>
            </a:r>
          </a:p>
        </p:txBody>
      </p:sp>
    </p:spTree>
    <p:extLst>
      <p:ext uri="{BB962C8B-B14F-4D97-AF65-F5344CB8AC3E}">
        <p14:creationId xmlns:p14="http://schemas.microsoft.com/office/powerpoint/2010/main" val="11345412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that we have looked at different types of analysis using run charts, lets look at control charts, which have added information in</a:t>
            </a:r>
            <a:r>
              <a:rPr lang="en-US" baseline="0" dirty="0"/>
              <a:t> them</a:t>
            </a:r>
          </a:p>
          <a:p>
            <a:endParaRPr lang="en-US" baseline="0" dirty="0"/>
          </a:p>
          <a:p>
            <a:r>
              <a:rPr lang="en-US" baseline="0" dirty="0"/>
              <a:t>Case study/example needed.</a:t>
            </a:r>
          </a:p>
          <a:p>
            <a:endParaRPr lang="en-US" baseline="0" dirty="0"/>
          </a:p>
          <a:p>
            <a:r>
              <a:rPr lang="en-US" baseline="0" dirty="0"/>
              <a:t>Review bullets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9E0D7-39E4-486B-9DAB-430091FF43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61890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Three standard deviations are used to show how rare an occurrence is, when it falls</a:t>
            </a:r>
            <a:r>
              <a:rPr lang="en-US" baseline="0" dirty="0"/>
              <a:t> outside three standard deviations.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9E0D7-39E4-486B-9DAB-430091FF43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0489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19661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r>
              <a:rPr lang="en-US" b="1" dirty="0"/>
              <a:t>Key tool of quality control:</a:t>
            </a:r>
            <a:r>
              <a:rPr lang="en-US" b="1" baseline="0" dirty="0"/>
              <a:t> </a:t>
            </a:r>
            <a:r>
              <a:rPr lang="en-US" dirty="0"/>
              <a:t>Variation (both common and special) can be shown in control charts with mean and standard deviation</a:t>
            </a:r>
          </a:p>
          <a:p>
            <a:pPr>
              <a:lnSpc>
                <a:spcPct val="90000"/>
              </a:lnSpc>
            </a:pPr>
            <a:r>
              <a:rPr lang="en-US" dirty="0"/>
              <a:t>Control charts are pictures of trend data with an extra feature—the range of variation built into the system</a:t>
            </a:r>
          </a:p>
          <a:p>
            <a:endParaRPr lang="en-US" dirty="0"/>
          </a:p>
          <a:p>
            <a:r>
              <a:rPr lang="en-US" dirty="0"/>
              <a:t>Describe the different parts:</a:t>
            </a:r>
          </a:p>
          <a:p>
            <a:endParaRPr lang="en-US" dirty="0"/>
          </a:p>
          <a:p>
            <a:r>
              <a:rPr lang="en-US" dirty="0"/>
              <a:t>Center line is the mean</a:t>
            </a:r>
          </a:p>
          <a:p>
            <a:endParaRPr lang="en-US" dirty="0"/>
          </a:p>
          <a:p>
            <a:r>
              <a:rPr lang="en-US" dirty="0"/>
              <a:t>X axis</a:t>
            </a:r>
          </a:p>
          <a:p>
            <a:r>
              <a:rPr lang="en-US" dirty="0"/>
              <a:t>Y axis Quality characteristic might be timeliness or (see</a:t>
            </a:r>
            <a:r>
              <a:rPr lang="en-US" baseline="0" dirty="0"/>
              <a:t> early slide for other listed items)</a:t>
            </a:r>
          </a:p>
          <a:p>
            <a:endParaRPr lang="en-US" baseline="0" dirty="0"/>
          </a:p>
          <a:p>
            <a:pPr defTabSz="942289">
              <a:defRPr/>
            </a:pPr>
            <a:r>
              <a:rPr lang="en-US" dirty="0"/>
              <a:t>There is no</a:t>
            </a:r>
            <a:r>
              <a:rPr lang="en-US" baseline="0" dirty="0"/>
              <a:t> special cause here – all data points are within the upper and lower control limits – don’t tamper.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9E0D7-39E4-486B-9DAB-430091FF43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04062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simple decision tree to help guide your actions on a process, depending on the type of variation seen in control chart. Acting on variation</a:t>
            </a:r>
            <a:r>
              <a:rPr lang="en-US" baseline="0" dirty="0"/>
              <a:t> appropriately, meaning according to they type of variation, will help ensure on going process stability. And of course taking action on variation assumes that your process is capable. </a:t>
            </a:r>
            <a:endParaRPr lang="en-US" dirty="0"/>
          </a:p>
          <a:p>
            <a:endParaRPr lang="en-US" dirty="0"/>
          </a:p>
          <a:p>
            <a:r>
              <a:rPr lang="en-US" dirty="0"/>
              <a:t>You can use the control chart just reviewed to help answer these questions and guide your actions. </a:t>
            </a:r>
          </a:p>
          <a:p>
            <a:endParaRPr lang="en-US" dirty="0"/>
          </a:p>
          <a:p>
            <a:r>
              <a:rPr lang="en-US" dirty="0"/>
              <a:t>Review decision</a:t>
            </a:r>
            <a:r>
              <a:rPr lang="en-US" baseline="0" dirty="0"/>
              <a:t> steps.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9E0D7-39E4-486B-9DAB-430091FF43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34529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sum up this first part of presentation…</a:t>
            </a:r>
            <a:endParaRPr lang="en-US" dirty="0"/>
          </a:p>
          <a:p>
            <a:endParaRPr lang="en-US" dirty="0"/>
          </a:p>
          <a:p>
            <a:r>
              <a:rPr lang="en-US" dirty="0"/>
              <a:t>Therefore, we want to be sure we are responding appropriately! Here is a simple</a:t>
            </a:r>
            <a:r>
              <a:rPr lang="en-US" baseline="0" dirty="0"/>
              <a:t> table to sort that out.</a:t>
            </a:r>
          </a:p>
          <a:p>
            <a:endParaRPr lang="en-US" baseline="0" dirty="0"/>
          </a:p>
          <a:p>
            <a:r>
              <a:rPr lang="en-US" baseline="0" dirty="0"/>
              <a:t>Develop example – WIC clinic data shows 1 day spike in wait times. Mgr researches – 2 staff left after 3 go home sick. Mgr responds to the special cause by assuring backup from cross trained staff, but not by changing the daily work process. (surge capacity to do the same process, not tampering)</a:t>
            </a:r>
          </a:p>
          <a:p>
            <a:endParaRPr lang="en-US" baseline="0" dirty="0"/>
          </a:p>
          <a:p>
            <a:r>
              <a:rPr lang="en-US" baseline="0" dirty="0"/>
              <a:t>Example of tampering in this case, manager responds by reducing schedule to reduce the number of WIC appointments, so it never happens again.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9E0D7-39E4-486B-9DAB-430091FF43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15208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AB78A-B309-40D3-AFC7-7158C74DC7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02365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three questions aren’t always that easy to answer, are they?  Determining “who” is the customer can be tricky, especially in services and even more so in government services.  Who</a:t>
            </a:r>
            <a:r>
              <a:rPr lang="en-US" baseline="0" dirty="0"/>
              <a:t> are the customers of a restaurant inspection, for example?  Who are your customers?  The answers won’t always be easy, but for sure we want to move beyond a vision where we think of our customers only as ourselves, or the State.  </a:t>
            </a:r>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Tacoma Pierce County Health Dept 6-10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789E37-9759-4782-8401-130CD95DA6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5487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also want to emphasize</a:t>
            </a:r>
            <a:r>
              <a:rPr lang="en-US" baseline="0" dirty="0"/>
              <a:t> a couple of things around determining what our customers or stakeholders need or want.  </a:t>
            </a:r>
            <a:r>
              <a:rPr lang="en-US" dirty="0"/>
              <a:t>We need to be careful about assuming what customers need.  And, we need to listen carefully for the details</a:t>
            </a:r>
            <a:r>
              <a:rPr lang="en-US" baseline="0" dirty="0"/>
              <a:t> of what they need.  You can’t really improve until you know what specifically drives a customer’s satisfaction.</a:t>
            </a:r>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Tacoma Pierce County Health Dept 6-10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789E37-9759-4782-8401-130CD95DA6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80489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89">
              <a:defRPr/>
            </a:pPr>
            <a:r>
              <a:rPr lang="en-US" dirty="0"/>
              <a:t>There are different types of quality efforts that health departments can engage in. Joseph </a:t>
            </a:r>
            <a:r>
              <a:rPr lang="en-US" dirty="0" err="1"/>
              <a:t>Juran</a:t>
            </a:r>
            <a:r>
              <a:rPr lang="en-US" dirty="0"/>
              <a:t> back in the 50’s called</a:t>
            </a:r>
            <a:r>
              <a:rPr lang="en-US" baseline="0" dirty="0"/>
              <a:t> the different quality management applications the quality trilogy. </a:t>
            </a:r>
            <a:endParaRPr lang="en-US" dirty="0"/>
          </a:p>
          <a:p>
            <a:pPr defTabSz="942289">
              <a:defRPr/>
            </a:pPr>
            <a:r>
              <a:rPr lang="en-US" b="0" dirty="0"/>
              <a:t>Starting</a:t>
            </a:r>
            <a:r>
              <a:rPr lang="en-US" b="0" baseline="0" dirty="0"/>
              <a:t> at the top, there is “Quality Planning” or “QP”. This can also be thought of as “process design”. A QP application or approach is appropriate for when a whole new service or product is needed. Or, when a whole new level of performance is needed from an existing process. </a:t>
            </a:r>
          </a:p>
          <a:p>
            <a:pPr defTabSz="942289">
              <a:defRPr/>
            </a:pPr>
            <a:endParaRPr lang="en-US" b="0" baseline="0" dirty="0"/>
          </a:p>
          <a:p>
            <a:pPr defTabSz="942289">
              <a:defRPr/>
            </a:pPr>
            <a:r>
              <a:rPr lang="en-US" b="0" baseline="0" dirty="0"/>
              <a:t>Quality Control, or “QC” methods and tools are appropriate when the process is fairly well established and standardized, and one that you are monitoring on an ongoing basis. Quality control can take the form of project work, but for the most part is more built into daily operations, with ongoing incremental improvements.</a:t>
            </a:r>
          </a:p>
          <a:p>
            <a:pPr defTabSz="942289">
              <a:defRPr/>
            </a:pPr>
            <a:endParaRPr lang="en-US" b="0" baseline="0" dirty="0"/>
          </a:p>
          <a:p>
            <a:pPr defTabSz="942289">
              <a:defRPr/>
            </a:pPr>
            <a:r>
              <a:rPr lang="en-US" b="0" baseline="0" dirty="0"/>
              <a:t>Quality Improvement or “QI” – usually takes the form of a time-limited project, where you set out to improve a current or established process to maximize performance.  </a:t>
            </a:r>
            <a:endParaRPr lang="en-US" b="0" dirty="0"/>
          </a:p>
          <a:p>
            <a:pPr defTabSz="942289">
              <a:defRPr/>
            </a:pPr>
            <a:endParaRPr lang="en-US" b="1" dirty="0"/>
          </a:p>
          <a:p>
            <a:pPr defTabSz="942289">
              <a:defRPr/>
            </a:pPr>
            <a:r>
              <a:rPr lang="en-US" b="1" dirty="0"/>
              <a:t>In sum, Quality management</a:t>
            </a:r>
            <a:r>
              <a:rPr lang="en-US" dirty="0"/>
              <a:t> is the totality of these</a:t>
            </a:r>
            <a:r>
              <a:rPr lang="en-US" baseline="0" dirty="0"/>
              <a:t> </a:t>
            </a:r>
            <a:r>
              <a:rPr lang="en-US" dirty="0"/>
              <a:t>functions involved in the determination and achievement of quality.  </a:t>
            </a:r>
          </a:p>
          <a:p>
            <a:pPr defTabSz="942289">
              <a:defRPr/>
            </a:pPr>
            <a:endParaRPr lang="en-US" b="1" baseline="0" dirty="0"/>
          </a:p>
          <a:p>
            <a:pPr defTabSz="942289">
              <a:defRPr/>
            </a:pPr>
            <a:endParaRPr lang="en-US" baseline="0" dirty="0"/>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Public Health Performance Management Centers for Excellence</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FA9089-A9A6-47C4-AC5C-2FCE4EC119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51102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Now, we’ve talked about process inputs, outputs, outcomes, and efficiencies. Lets look at an actual high level process flow &amp; where these different types of measures fit.</a:t>
            </a:r>
          </a:p>
          <a:p>
            <a:pPr eaLnBrk="1" hangingPunct="1">
              <a:spcBef>
                <a:spcPct val="0"/>
              </a:spcBef>
            </a:pPr>
            <a:endParaRPr lang="en-US" altLang="en-US"/>
          </a:p>
          <a:p>
            <a:pPr eaLnBrk="1" hangingPunct="1">
              <a:spcBef>
                <a:spcPct val="0"/>
              </a:spcBef>
            </a:pPr>
            <a:r>
              <a:rPr lang="en-US" altLang="en-US"/>
              <a:t>Here we have a contract implementation process. Obviously this is a very high level flow diagram, as it has only 5 boxes to describe the whole process.</a:t>
            </a:r>
          </a:p>
          <a:p>
            <a:pPr eaLnBrk="1" hangingPunct="1">
              <a:spcBef>
                <a:spcPct val="0"/>
              </a:spcBef>
            </a:pPr>
            <a:endParaRPr lang="en-US" altLang="en-US"/>
          </a:p>
          <a:p>
            <a:pPr eaLnBrk="1" hangingPunct="1">
              <a:spcBef>
                <a:spcPct val="0"/>
              </a:spcBef>
            </a:pPr>
            <a:r>
              <a:rPr lang="en-US" altLang="en-US"/>
              <a:t>Our departments have lots of contracts for many activities.</a:t>
            </a:r>
          </a:p>
          <a:p>
            <a:pPr eaLnBrk="1" hangingPunct="1">
              <a:spcBef>
                <a:spcPct val="0"/>
              </a:spcBef>
            </a:pPr>
            <a:endParaRPr lang="en-US" altLang="en-US"/>
          </a:p>
          <a:p>
            <a:pPr eaLnBrk="1" hangingPunct="1">
              <a:spcBef>
                <a:spcPct val="0"/>
              </a:spcBef>
            </a:pPr>
            <a:r>
              <a:rPr lang="en-US" altLang="en-US"/>
              <a:t>Review</a:t>
            </a:r>
          </a:p>
          <a:p>
            <a:pPr eaLnBrk="1" hangingPunct="1">
              <a:spcBef>
                <a:spcPct val="0"/>
              </a:spcBef>
            </a:pPr>
            <a:endParaRPr lang="en-US" altLang="en-US"/>
          </a:p>
          <a:p>
            <a:pPr eaLnBrk="1" hangingPunct="1">
              <a:spcBef>
                <a:spcPct val="0"/>
              </a:spcBef>
            </a:pPr>
            <a:r>
              <a:rPr lang="en-US" altLang="en-US"/>
              <a:t>We might want to develop measures for each step:</a:t>
            </a:r>
          </a:p>
          <a:p>
            <a:pPr eaLnBrk="1" hangingPunct="1">
              <a:spcBef>
                <a:spcPct val="0"/>
              </a:spcBef>
            </a:pPr>
            <a:endParaRPr lang="en-US" altLang="en-US"/>
          </a:p>
          <a:p>
            <a:pPr eaLnBrk="1" hangingPunct="1">
              <a:spcBef>
                <a:spcPct val="0"/>
              </a:spcBef>
            </a:pPr>
            <a:r>
              <a:rPr lang="en-US" altLang="en-US"/>
              <a:t>Execute</a:t>
            </a:r>
          </a:p>
          <a:p>
            <a:pPr eaLnBrk="1" hangingPunct="1">
              <a:spcBef>
                <a:spcPct val="0"/>
              </a:spcBef>
            </a:pPr>
            <a:endParaRPr lang="en-US" altLang="en-US"/>
          </a:p>
          <a:p>
            <a:pPr eaLnBrk="1" hangingPunct="1">
              <a:spcBef>
                <a:spcPct val="0"/>
              </a:spcBef>
            </a:pPr>
            <a:r>
              <a:rPr lang="en-US" altLang="en-US"/>
              <a:t>Invoice</a:t>
            </a:r>
          </a:p>
          <a:p>
            <a:pPr eaLnBrk="1" hangingPunct="1">
              <a:spcBef>
                <a:spcPct val="0"/>
              </a:spcBef>
            </a:pPr>
            <a:endParaRPr lang="en-US" altLang="en-US"/>
          </a:p>
          <a:p>
            <a:pPr eaLnBrk="1" hangingPunct="1">
              <a:spcBef>
                <a:spcPct val="0"/>
              </a:spcBef>
            </a:pPr>
            <a:r>
              <a:rPr lang="en-US" altLang="en-US"/>
              <a:t>Settlement</a:t>
            </a:r>
          </a:p>
          <a:p>
            <a:pPr eaLnBrk="1" hangingPunct="1">
              <a:spcBef>
                <a:spcPct val="0"/>
              </a:spcBef>
            </a:pPr>
            <a:endParaRPr lang="en-US" altLang="en-US"/>
          </a:p>
          <a:p>
            <a:pPr eaLnBrk="1" hangingPunct="1">
              <a:spcBef>
                <a:spcPct val="0"/>
              </a:spcBef>
            </a:pPr>
            <a:r>
              <a:rPr lang="en-US" altLang="en-US"/>
              <a:t>Reporting</a:t>
            </a:r>
          </a:p>
          <a:p>
            <a:pPr eaLnBrk="1" hangingPunct="1">
              <a:spcBef>
                <a:spcPct val="0"/>
              </a:spcBef>
            </a:pPr>
            <a:endParaRPr lang="en-US" altLang="en-US"/>
          </a:p>
          <a:p>
            <a:pPr eaLnBrk="1" hangingPunct="1">
              <a:spcBef>
                <a:spcPct val="0"/>
              </a:spcBef>
            </a:pPr>
            <a:r>
              <a:rPr lang="en-US" altLang="en-US"/>
              <a:t>See that value to customer information on the bottom left of the slide? We did a little survey and found the customers want the contracts to be simple. So now we need to clarify – like “good”, what does “simple” mean? And where in the process should we measure that?</a:t>
            </a:r>
          </a:p>
          <a:p>
            <a:pPr eaLnBrk="1" hangingPunct="1">
              <a:spcBef>
                <a:spcPct val="0"/>
              </a:spcBef>
            </a:pPr>
            <a:endParaRPr lang="en-US" altLang="en-US"/>
          </a:p>
          <a:p>
            <a:pPr eaLnBrk="1" hangingPunct="1">
              <a:spcBef>
                <a:spcPct val="0"/>
              </a:spcBef>
            </a:pPr>
            <a:r>
              <a:rPr lang="en-US" altLang="en-US"/>
              <a:t>They also said “hassle-free” “rapid” and “accurate”. So we need definitions from the customer’s viewpoint of those words, too.</a:t>
            </a:r>
          </a:p>
          <a:p>
            <a:pPr eaLnBrk="1" hangingPunct="1">
              <a:spcBef>
                <a:spcPct val="0"/>
              </a:spcBef>
            </a:pPr>
            <a:endParaRPr lang="en-US" altLang="en-US"/>
          </a:p>
          <a:p>
            <a:pPr eaLnBrk="1" hangingPunct="1">
              <a:spcBef>
                <a:spcPct val="0"/>
              </a:spcBef>
            </a:pPr>
            <a:r>
              <a:rPr lang="en-US" altLang="en-US"/>
              <a:t> Time is often also key to measures of a process. Which time frames are important to you internally, and which are important to your customer?</a:t>
            </a:r>
          </a:p>
          <a:p>
            <a:pPr eaLnBrk="1" hangingPunct="1">
              <a:spcBef>
                <a:spcPct val="0"/>
              </a:spcBef>
            </a:pPr>
            <a:endParaRPr lang="en-US" altLang="en-US"/>
          </a:p>
          <a:p>
            <a:pPr eaLnBrk="1" hangingPunct="1">
              <a:spcBef>
                <a:spcPct val="0"/>
              </a:spcBef>
            </a:pPr>
            <a:r>
              <a:rPr lang="en-US" altLang="en-US"/>
              <a:t>Often the timeframe for developing the contract is important to both internal and customer. But the time before payment may not be important, so don’t measure it! (See TTT notes on only 2 areas where timeliness is important to the client, so only 2 areas of measurement)</a:t>
            </a:r>
          </a:p>
        </p:txBody>
      </p:sp>
      <p:sp>
        <p:nvSpPr>
          <p:cNvPr id="125956" name="Footer Placeholder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65529" indent="-294433">
              <a:defRPr>
                <a:solidFill>
                  <a:schemeClr val="tx1"/>
                </a:solidFill>
                <a:latin typeface="Lucida Sans Unicode" pitchFamily="34" charset="0"/>
              </a:defRPr>
            </a:lvl2pPr>
            <a:lvl3pPr marL="1177737" indent="-235548">
              <a:defRPr>
                <a:solidFill>
                  <a:schemeClr val="tx1"/>
                </a:solidFill>
                <a:latin typeface="Lucida Sans Unicode" pitchFamily="34" charset="0"/>
              </a:defRPr>
            </a:lvl3pPr>
            <a:lvl4pPr marL="1648832" indent="-235548">
              <a:defRPr>
                <a:solidFill>
                  <a:schemeClr val="tx1"/>
                </a:solidFill>
                <a:latin typeface="Lucida Sans Unicode" pitchFamily="34" charset="0"/>
              </a:defRPr>
            </a:lvl4pPr>
            <a:lvl5pPr marL="2119927" indent="-235548">
              <a:defRPr>
                <a:solidFill>
                  <a:schemeClr val="tx1"/>
                </a:solidFill>
                <a:latin typeface="Lucida Sans Unicode" pitchFamily="34" charset="0"/>
              </a:defRPr>
            </a:lvl5pPr>
            <a:lvl6pPr marL="2591021" indent="-235548" fontAlgn="base">
              <a:spcBef>
                <a:spcPct val="0"/>
              </a:spcBef>
              <a:spcAft>
                <a:spcPct val="0"/>
              </a:spcAft>
              <a:defRPr>
                <a:solidFill>
                  <a:schemeClr val="tx1"/>
                </a:solidFill>
                <a:latin typeface="Lucida Sans Unicode" pitchFamily="34" charset="0"/>
              </a:defRPr>
            </a:lvl6pPr>
            <a:lvl7pPr marL="3062116" indent="-235548" fontAlgn="base">
              <a:spcBef>
                <a:spcPct val="0"/>
              </a:spcBef>
              <a:spcAft>
                <a:spcPct val="0"/>
              </a:spcAft>
              <a:defRPr>
                <a:solidFill>
                  <a:schemeClr val="tx1"/>
                </a:solidFill>
                <a:latin typeface="Lucida Sans Unicode" pitchFamily="34" charset="0"/>
              </a:defRPr>
            </a:lvl7pPr>
            <a:lvl8pPr marL="3533211" indent="-235548" fontAlgn="base">
              <a:spcBef>
                <a:spcPct val="0"/>
              </a:spcBef>
              <a:spcAft>
                <a:spcPct val="0"/>
              </a:spcAft>
              <a:defRPr>
                <a:solidFill>
                  <a:schemeClr val="tx1"/>
                </a:solidFill>
                <a:latin typeface="Lucida Sans Unicode" pitchFamily="34" charset="0"/>
              </a:defRPr>
            </a:lvl8pPr>
            <a:lvl9pPr marL="4004306" indent="-235548" fontAlgn="base">
              <a:spcBef>
                <a:spcPct val="0"/>
              </a:spcBef>
              <a:spcAft>
                <a:spcPct val="0"/>
              </a:spcAft>
              <a:defRPr>
                <a:solidFill>
                  <a:schemeClr val="tx1"/>
                </a:solidFill>
                <a:latin typeface="Lucida Sans Unicode"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itchFamily="34" charset="0"/>
                <a:ea typeface="+mn-ea"/>
                <a:cs typeface="+mn-cs"/>
              </a:rPr>
              <a:t>Performance Management Centers for Excellence</a:t>
            </a:r>
          </a:p>
        </p:txBody>
      </p:sp>
      <p:sp>
        <p:nvSpPr>
          <p:cNvPr id="125957" name="Slide Number Placeholder 4"/>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65529" indent="-294433">
              <a:defRPr>
                <a:solidFill>
                  <a:schemeClr val="tx1"/>
                </a:solidFill>
                <a:latin typeface="Lucida Sans Unicode" pitchFamily="34" charset="0"/>
              </a:defRPr>
            </a:lvl2pPr>
            <a:lvl3pPr marL="1177737" indent="-235548">
              <a:defRPr>
                <a:solidFill>
                  <a:schemeClr val="tx1"/>
                </a:solidFill>
                <a:latin typeface="Lucida Sans Unicode" pitchFamily="34" charset="0"/>
              </a:defRPr>
            </a:lvl3pPr>
            <a:lvl4pPr marL="1648832" indent="-235548">
              <a:defRPr>
                <a:solidFill>
                  <a:schemeClr val="tx1"/>
                </a:solidFill>
                <a:latin typeface="Lucida Sans Unicode" pitchFamily="34" charset="0"/>
              </a:defRPr>
            </a:lvl4pPr>
            <a:lvl5pPr marL="2119927" indent="-235548">
              <a:defRPr>
                <a:solidFill>
                  <a:schemeClr val="tx1"/>
                </a:solidFill>
                <a:latin typeface="Lucida Sans Unicode" pitchFamily="34" charset="0"/>
              </a:defRPr>
            </a:lvl5pPr>
            <a:lvl6pPr marL="2591021" indent="-235548" fontAlgn="base">
              <a:spcBef>
                <a:spcPct val="0"/>
              </a:spcBef>
              <a:spcAft>
                <a:spcPct val="0"/>
              </a:spcAft>
              <a:defRPr>
                <a:solidFill>
                  <a:schemeClr val="tx1"/>
                </a:solidFill>
                <a:latin typeface="Lucida Sans Unicode" pitchFamily="34" charset="0"/>
              </a:defRPr>
            </a:lvl6pPr>
            <a:lvl7pPr marL="3062116" indent="-235548" fontAlgn="base">
              <a:spcBef>
                <a:spcPct val="0"/>
              </a:spcBef>
              <a:spcAft>
                <a:spcPct val="0"/>
              </a:spcAft>
              <a:defRPr>
                <a:solidFill>
                  <a:schemeClr val="tx1"/>
                </a:solidFill>
                <a:latin typeface="Lucida Sans Unicode" pitchFamily="34" charset="0"/>
              </a:defRPr>
            </a:lvl7pPr>
            <a:lvl8pPr marL="3533211" indent="-235548" fontAlgn="base">
              <a:spcBef>
                <a:spcPct val="0"/>
              </a:spcBef>
              <a:spcAft>
                <a:spcPct val="0"/>
              </a:spcAft>
              <a:defRPr>
                <a:solidFill>
                  <a:schemeClr val="tx1"/>
                </a:solidFill>
                <a:latin typeface="Lucida Sans Unicode" pitchFamily="34" charset="0"/>
              </a:defRPr>
            </a:lvl8pPr>
            <a:lvl9pPr marL="4004306" indent="-235548" fontAlgn="base">
              <a:spcBef>
                <a:spcPct val="0"/>
              </a:spcBef>
              <a:spcAft>
                <a:spcPct val="0"/>
              </a:spcAft>
              <a:defRPr>
                <a:solidFill>
                  <a:schemeClr val="tx1"/>
                </a:solidFill>
                <a:latin typeface="Lucida Sans Unicode"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9A4847-BB05-4EF1-A77A-948BE66E2AC1}"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5080384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(Draw during the iLinc.)</a:t>
            </a:r>
          </a:p>
          <a:p>
            <a:pPr eaLnBrk="1" hangingPunct="1">
              <a:spcBef>
                <a:spcPct val="0"/>
              </a:spcBef>
            </a:pPr>
            <a:endParaRPr lang="en-US" altLang="en-US"/>
          </a:p>
          <a:p>
            <a:pPr eaLnBrk="1" hangingPunct="1">
              <a:spcBef>
                <a:spcPct val="0"/>
              </a:spcBef>
            </a:pPr>
            <a:r>
              <a:rPr lang="en-US" altLang="en-US"/>
              <a:t>Now let’s look at the customer requirements and see where they might best be measured in the process flow.</a:t>
            </a:r>
          </a:p>
          <a:p>
            <a:pPr eaLnBrk="1" hangingPunct="1">
              <a:spcBef>
                <a:spcPct val="0"/>
              </a:spcBef>
            </a:pPr>
            <a:endParaRPr lang="en-US" altLang="en-US"/>
          </a:p>
          <a:p>
            <a:pPr eaLnBrk="1" hangingPunct="1">
              <a:spcBef>
                <a:spcPct val="0"/>
              </a:spcBef>
            </a:pPr>
            <a:r>
              <a:rPr lang="en-US" altLang="en-US"/>
              <a:t>The simple contract requirement links to the develop contract step in this flow. So  we would develop a measure of simplicity</a:t>
            </a:r>
          </a:p>
          <a:p>
            <a:pPr eaLnBrk="1" hangingPunct="1">
              <a:spcBef>
                <a:spcPct val="0"/>
              </a:spcBef>
            </a:pPr>
            <a:endParaRPr lang="en-US" altLang="en-US"/>
          </a:p>
          <a:p>
            <a:pPr eaLnBrk="1" hangingPunct="1">
              <a:spcBef>
                <a:spcPct val="0"/>
              </a:spcBef>
            </a:pPr>
            <a:r>
              <a:rPr lang="en-US" altLang="en-US"/>
              <a:t>Hassle free links to payments, and we need to discover an important aspect of hassle free-ness to measure.</a:t>
            </a:r>
          </a:p>
          <a:p>
            <a:pPr eaLnBrk="1" hangingPunct="1">
              <a:spcBef>
                <a:spcPct val="0"/>
              </a:spcBef>
            </a:pPr>
            <a:endParaRPr lang="en-US" altLang="en-US"/>
          </a:p>
          <a:p>
            <a:pPr eaLnBrk="1" hangingPunct="1">
              <a:spcBef>
                <a:spcPct val="0"/>
              </a:spcBef>
            </a:pPr>
            <a:r>
              <a:rPr lang="en-US" altLang="en-US"/>
              <a:t>Rapid processing might link to either executing or payments or both, and we would want get the customer to define</a:t>
            </a:r>
          </a:p>
        </p:txBody>
      </p:sp>
      <p:sp>
        <p:nvSpPr>
          <p:cNvPr id="126980" name="Footer Placeholder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65529" indent="-294433">
              <a:defRPr>
                <a:solidFill>
                  <a:schemeClr val="tx1"/>
                </a:solidFill>
                <a:latin typeface="Lucida Sans Unicode" pitchFamily="34" charset="0"/>
              </a:defRPr>
            </a:lvl2pPr>
            <a:lvl3pPr marL="1177737" indent="-235548">
              <a:defRPr>
                <a:solidFill>
                  <a:schemeClr val="tx1"/>
                </a:solidFill>
                <a:latin typeface="Lucida Sans Unicode" pitchFamily="34" charset="0"/>
              </a:defRPr>
            </a:lvl3pPr>
            <a:lvl4pPr marL="1648832" indent="-235548">
              <a:defRPr>
                <a:solidFill>
                  <a:schemeClr val="tx1"/>
                </a:solidFill>
                <a:latin typeface="Lucida Sans Unicode" pitchFamily="34" charset="0"/>
              </a:defRPr>
            </a:lvl4pPr>
            <a:lvl5pPr marL="2119927" indent="-235548">
              <a:defRPr>
                <a:solidFill>
                  <a:schemeClr val="tx1"/>
                </a:solidFill>
                <a:latin typeface="Lucida Sans Unicode" pitchFamily="34" charset="0"/>
              </a:defRPr>
            </a:lvl5pPr>
            <a:lvl6pPr marL="2591021" indent="-235548" fontAlgn="base">
              <a:spcBef>
                <a:spcPct val="0"/>
              </a:spcBef>
              <a:spcAft>
                <a:spcPct val="0"/>
              </a:spcAft>
              <a:defRPr>
                <a:solidFill>
                  <a:schemeClr val="tx1"/>
                </a:solidFill>
                <a:latin typeface="Lucida Sans Unicode" pitchFamily="34" charset="0"/>
              </a:defRPr>
            </a:lvl6pPr>
            <a:lvl7pPr marL="3062116" indent="-235548" fontAlgn="base">
              <a:spcBef>
                <a:spcPct val="0"/>
              </a:spcBef>
              <a:spcAft>
                <a:spcPct val="0"/>
              </a:spcAft>
              <a:defRPr>
                <a:solidFill>
                  <a:schemeClr val="tx1"/>
                </a:solidFill>
                <a:latin typeface="Lucida Sans Unicode" pitchFamily="34" charset="0"/>
              </a:defRPr>
            </a:lvl7pPr>
            <a:lvl8pPr marL="3533211" indent="-235548" fontAlgn="base">
              <a:spcBef>
                <a:spcPct val="0"/>
              </a:spcBef>
              <a:spcAft>
                <a:spcPct val="0"/>
              </a:spcAft>
              <a:defRPr>
                <a:solidFill>
                  <a:schemeClr val="tx1"/>
                </a:solidFill>
                <a:latin typeface="Lucida Sans Unicode" pitchFamily="34" charset="0"/>
              </a:defRPr>
            </a:lvl8pPr>
            <a:lvl9pPr marL="4004306" indent="-235548" fontAlgn="base">
              <a:spcBef>
                <a:spcPct val="0"/>
              </a:spcBef>
              <a:spcAft>
                <a:spcPct val="0"/>
              </a:spcAft>
              <a:defRPr>
                <a:solidFill>
                  <a:schemeClr val="tx1"/>
                </a:solidFill>
                <a:latin typeface="Lucida Sans Unicode"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itchFamily="34" charset="0"/>
                <a:ea typeface="+mn-ea"/>
                <a:cs typeface="+mn-cs"/>
              </a:rPr>
              <a:t>Performance Management Centers for Excellence</a:t>
            </a:r>
          </a:p>
        </p:txBody>
      </p:sp>
      <p:sp>
        <p:nvSpPr>
          <p:cNvPr id="126981" name="Slide Number Placeholder 4"/>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65529" indent="-294433">
              <a:defRPr>
                <a:solidFill>
                  <a:schemeClr val="tx1"/>
                </a:solidFill>
                <a:latin typeface="Lucida Sans Unicode" pitchFamily="34" charset="0"/>
              </a:defRPr>
            </a:lvl2pPr>
            <a:lvl3pPr marL="1177737" indent="-235548">
              <a:defRPr>
                <a:solidFill>
                  <a:schemeClr val="tx1"/>
                </a:solidFill>
                <a:latin typeface="Lucida Sans Unicode" pitchFamily="34" charset="0"/>
              </a:defRPr>
            </a:lvl3pPr>
            <a:lvl4pPr marL="1648832" indent="-235548">
              <a:defRPr>
                <a:solidFill>
                  <a:schemeClr val="tx1"/>
                </a:solidFill>
                <a:latin typeface="Lucida Sans Unicode" pitchFamily="34" charset="0"/>
              </a:defRPr>
            </a:lvl4pPr>
            <a:lvl5pPr marL="2119927" indent="-235548">
              <a:defRPr>
                <a:solidFill>
                  <a:schemeClr val="tx1"/>
                </a:solidFill>
                <a:latin typeface="Lucida Sans Unicode" pitchFamily="34" charset="0"/>
              </a:defRPr>
            </a:lvl5pPr>
            <a:lvl6pPr marL="2591021" indent="-235548" fontAlgn="base">
              <a:spcBef>
                <a:spcPct val="0"/>
              </a:spcBef>
              <a:spcAft>
                <a:spcPct val="0"/>
              </a:spcAft>
              <a:defRPr>
                <a:solidFill>
                  <a:schemeClr val="tx1"/>
                </a:solidFill>
                <a:latin typeface="Lucida Sans Unicode" pitchFamily="34" charset="0"/>
              </a:defRPr>
            </a:lvl6pPr>
            <a:lvl7pPr marL="3062116" indent="-235548" fontAlgn="base">
              <a:spcBef>
                <a:spcPct val="0"/>
              </a:spcBef>
              <a:spcAft>
                <a:spcPct val="0"/>
              </a:spcAft>
              <a:defRPr>
                <a:solidFill>
                  <a:schemeClr val="tx1"/>
                </a:solidFill>
                <a:latin typeface="Lucida Sans Unicode" pitchFamily="34" charset="0"/>
              </a:defRPr>
            </a:lvl7pPr>
            <a:lvl8pPr marL="3533211" indent="-235548" fontAlgn="base">
              <a:spcBef>
                <a:spcPct val="0"/>
              </a:spcBef>
              <a:spcAft>
                <a:spcPct val="0"/>
              </a:spcAft>
              <a:defRPr>
                <a:solidFill>
                  <a:schemeClr val="tx1"/>
                </a:solidFill>
                <a:latin typeface="Lucida Sans Unicode" pitchFamily="34" charset="0"/>
              </a:defRPr>
            </a:lvl8pPr>
            <a:lvl9pPr marL="4004306" indent="-235548" fontAlgn="base">
              <a:spcBef>
                <a:spcPct val="0"/>
              </a:spcBef>
              <a:spcAft>
                <a:spcPct val="0"/>
              </a:spcAft>
              <a:defRPr>
                <a:solidFill>
                  <a:schemeClr val="tx1"/>
                </a:solidFill>
                <a:latin typeface="Lucida Sans Unicode"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8A38A7-9A9D-4DF9-8D90-858D985DD155}"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5077742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Megan will add the 4 quadrants to this slide and maybe change wording on slide to match.</a:t>
            </a:r>
          </a:p>
          <a:p>
            <a:pPr eaLnBrk="1" hangingPunct="1">
              <a:spcBef>
                <a:spcPct val="0"/>
              </a:spcBef>
            </a:pPr>
            <a:endParaRPr lang="en-US" altLang="en-US"/>
          </a:p>
          <a:p>
            <a:pPr eaLnBrk="1" hangingPunct="1">
              <a:spcBef>
                <a:spcPct val="0"/>
              </a:spcBef>
            </a:pPr>
            <a:r>
              <a:rPr lang="en-US" altLang="en-US"/>
              <a:t>These process measures link very well to logic model but they are different!</a:t>
            </a:r>
          </a:p>
        </p:txBody>
      </p:sp>
      <p:sp>
        <p:nvSpPr>
          <p:cNvPr id="129028" name="Footer Placeholder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65529" indent="-294433">
              <a:defRPr>
                <a:solidFill>
                  <a:schemeClr val="tx1"/>
                </a:solidFill>
                <a:latin typeface="Lucida Sans Unicode" pitchFamily="34" charset="0"/>
              </a:defRPr>
            </a:lvl2pPr>
            <a:lvl3pPr marL="1177737" indent="-235548">
              <a:defRPr>
                <a:solidFill>
                  <a:schemeClr val="tx1"/>
                </a:solidFill>
                <a:latin typeface="Lucida Sans Unicode" pitchFamily="34" charset="0"/>
              </a:defRPr>
            </a:lvl3pPr>
            <a:lvl4pPr marL="1648832" indent="-235548">
              <a:defRPr>
                <a:solidFill>
                  <a:schemeClr val="tx1"/>
                </a:solidFill>
                <a:latin typeface="Lucida Sans Unicode" pitchFamily="34" charset="0"/>
              </a:defRPr>
            </a:lvl4pPr>
            <a:lvl5pPr marL="2119927" indent="-235548">
              <a:defRPr>
                <a:solidFill>
                  <a:schemeClr val="tx1"/>
                </a:solidFill>
                <a:latin typeface="Lucida Sans Unicode" pitchFamily="34" charset="0"/>
              </a:defRPr>
            </a:lvl5pPr>
            <a:lvl6pPr marL="2591021" indent="-235548" fontAlgn="base">
              <a:spcBef>
                <a:spcPct val="0"/>
              </a:spcBef>
              <a:spcAft>
                <a:spcPct val="0"/>
              </a:spcAft>
              <a:defRPr>
                <a:solidFill>
                  <a:schemeClr val="tx1"/>
                </a:solidFill>
                <a:latin typeface="Lucida Sans Unicode" pitchFamily="34" charset="0"/>
              </a:defRPr>
            </a:lvl6pPr>
            <a:lvl7pPr marL="3062116" indent="-235548" fontAlgn="base">
              <a:spcBef>
                <a:spcPct val="0"/>
              </a:spcBef>
              <a:spcAft>
                <a:spcPct val="0"/>
              </a:spcAft>
              <a:defRPr>
                <a:solidFill>
                  <a:schemeClr val="tx1"/>
                </a:solidFill>
                <a:latin typeface="Lucida Sans Unicode" pitchFamily="34" charset="0"/>
              </a:defRPr>
            </a:lvl7pPr>
            <a:lvl8pPr marL="3533211" indent="-235548" fontAlgn="base">
              <a:spcBef>
                <a:spcPct val="0"/>
              </a:spcBef>
              <a:spcAft>
                <a:spcPct val="0"/>
              </a:spcAft>
              <a:defRPr>
                <a:solidFill>
                  <a:schemeClr val="tx1"/>
                </a:solidFill>
                <a:latin typeface="Lucida Sans Unicode" pitchFamily="34" charset="0"/>
              </a:defRPr>
            </a:lvl8pPr>
            <a:lvl9pPr marL="4004306" indent="-235548" fontAlgn="base">
              <a:spcBef>
                <a:spcPct val="0"/>
              </a:spcBef>
              <a:spcAft>
                <a:spcPct val="0"/>
              </a:spcAft>
              <a:defRPr>
                <a:solidFill>
                  <a:schemeClr val="tx1"/>
                </a:solidFill>
                <a:latin typeface="Lucida Sans Unicode"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itchFamily="34" charset="0"/>
                <a:ea typeface="+mn-ea"/>
                <a:cs typeface="+mn-cs"/>
              </a:rPr>
              <a:t>Performance Management Centers for Excellence</a:t>
            </a:r>
          </a:p>
        </p:txBody>
      </p:sp>
      <p:sp>
        <p:nvSpPr>
          <p:cNvPr id="129029" name="Slide Number Placeholder 4"/>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65529" indent="-294433">
              <a:defRPr>
                <a:solidFill>
                  <a:schemeClr val="tx1"/>
                </a:solidFill>
                <a:latin typeface="Lucida Sans Unicode" pitchFamily="34" charset="0"/>
              </a:defRPr>
            </a:lvl2pPr>
            <a:lvl3pPr marL="1177737" indent="-235548">
              <a:defRPr>
                <a:solidFill>
                  <a:schemeClr val="tx1"/>
                </a:solidFill>
                <a:latin typeface="Lucida Sans Unicode" pitchFamily="34" charset="0"/>
              </a:defRPr>
            </a:lvl3pPr>
            <a:lvl4pPr marL="1648832" indent="-235548">
              <a:defRPr>
                <a:solidFill>
                  <a:schemeClr val="tx1"/>
                </a:solidFill>
                <a:latin typeface="Lucida Sans Unicode" pitchFamily="34" charset="0"/>
              </a:defRPr>
            </a:lvl4pPr>
            <a:lvl5pPr marL="2119927" indent="-235548">
              <a:defRPr>
                <a:solidFill>
                  <a:schemeClr val="tx1"/>
                </a:solidFill>
                <a:latin typeface="Lucida Sans Unicode" pitchFamily="34" charset="0"/>
              </a:defRPr>
            </a:lvl5pPr>
            <a:lvl6pPr marL="2591021" indent="-235548" fontAlgn="base">
              <a:spcBef>
                <a:spcPct val="0"/>
              </a:spcBef>
              <a:spcAft>
                <a:spcPct val="0"/>
              </a:spcAft>
              <a:defRPr>
                <a:solidFill>
                  <a:schemeClr val="tx1"/>
                </a:solidFill>
                <a:latin typeface="Lucida Sans Unicode" pitchFamily="34" charset="0"/>
              </a:defRPr>
            </a:lvl6pPr>
            <a:lvl7pPr marL="3062116" indent="-235548" fontAlgn="base">
              <a:spcBef>
                <a:spcPct val="0"/>
              </a:spcBef>
              <a:spcAft>
                <a:spcPct val="0"/>
              </a:spcAft>
              <a:defRPr>
                <a:solidFill>
                  <a:schemeClr val="tx1"/>
                </a:solidFill>
                <a:latin typeface="Lucida Sans Unicode" pitchFamily="34" charset="0"/>
              </a:defRPr>
            </a:lvl7pPr>
            <a:lvl8pPr marL="3533211" indent="-235548" fontAlgn="base">
              <a:spcBef>
                <a:spcPct val="0"/>
              </a:spcBef>
              <a:spcAft>
                <a:spcPct val="0"/>
              </a:spcAft>
              <a:defRPr>
                <a:solidFill>
                  <a:schemeClr val="tx1"/>
                </a:solidFill>
                <a:latin typeface="Lucida Sans Unicode" pitchFamily="34" charset="0"/>
              </a:defRPr>
            </a:lvl8pPr>
            <a:lvl9pPr marL="4004306" indent="-235548" fontAlgn="base">
              <a:spcBef>
                <a:spcPct val="0"/>
              </a:spcBef>
              <a:spcAft>
                <a:spcPct val="0"/>
              </a:spcAft>
              <a:defRPr>
                <a:solidFill>
                  <a:schemeClr val="tx1"/>
                </a:solidFill>
                <a:latin typeface="Lucida Sans Unicode"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3FF156-CADA-4ACD-ADD7-15AB1674E3A8}"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940354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36815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are some good</a:t>
            </a:r>
            <a:r>
              <a:rPr lang="en-US" baseline="0" dirty="0"/>
              <a:t> resources on the web for how to conduct a focus group.  They go into a lot more detail than we have time for in this webinar.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CA662-8935-4633-A0BB-4F0CFE6ED9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26799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Again, here are some good resources on the internet</a:t>
            </a:r>
            <a:r>
              <a:rPr lang="en-US" baseline="0" dirty="0"/>
              <a:t> for how to conduct key informant interviews.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CA662-8935-4633-A0BB-4F0CFE6ED9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81947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are some good resources on the internet for writing</a:t>
            </a:r>
            <a:r>
              <a:rPr lang="en-US" baseline="0" dirty="0"/>
              <a:t> good questionnaires.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CA662-8935-4633-A0BB-4F0CFE6ED9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23673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1166813" y="715963"/>
            <a:ext cx="4770437" cy="3578225"/>
          </a:xfrm>
          <a:noFill/>
          <a:ln w="12700"/>
        </p:spPr>
      </p:sp>
      <p:sp>
        <p:nvSpPr>
          <p:cNvPr id="178179" name="Notes Placeholder 2"/>
          <p:cNvSpPr txBox="1">
            <a:spLocks/>
          </p:cNvSpPr>
          <p:nvPr/>
        </p:nvSpPr>
        <p:spPr bwMode="auto">
          <a:xfrm>
            <a:off x="710248" y="4534503"/>
            <a:ext cx="5681980" cy="4294902"/>
          </a:xfrm>
          <a:prstGeom prst="rect">
            <a:avLst/>
          </a:prstGeom>
          <a:noFill/>
          <a:ln w="9525">
            <a:solidFill>
              <a:schemeClr val="tx1"/>
            </a:solidFill>
            <a:miter lim="800000"/>
            <a:headEnd/>
            <a:tailEnd/>
          </a:ln>
        </p:spPr>
        <p:txBody>
          <a:bodyPr lIns="89479" tIns="44740" rIns="89479" bIns="44740"/>
          <a:lstStyle/>
          <a:p>
            <a:pPr marL="0" marR="0" lvl="0" indent="0" algn="l" defTabSz="914400" rtl="0" eaLnBrk="0" fontAlgn="auto" latinLnBrk="0" hangingPunct="0">
              <a:lnSpc>
                <a:spcPct val="100000"/>
              </a:lnSpc>
              <a:spcBef>
                <a:spcPct val="3000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t>Notes:</a:t>
            </a:r>
          </a:p>
        </p:txBody>
      </p:sp>
      <p:sp>
        <p:nvSpPr>
          <p:cNvPr id="2" name="Notes Placeholder 1"/>
          <p:cNvSpPr>
            <a:spLocks noGrp="1"/>
          </p:cNvSpPr>
          <p:nvPr>
            <p:ph type="body" idx="1"/>
          </p:nvPr>
        </p:nvSpPr>
        <p:spPr/>
        <p:txBody>
          <a:bodyPr/>
          <a:lstStyle/>
          <a:p>
            <a:pPr>
              <a:buFontTx/>
              <a:buChar char="•"/>
            </a:pPr>
            <a:r>
              <a:rPr lang="en-US" dirty="0"/>
              <a:t>Every process is made up of steps that are either value added or non-value added.</a:t>
            </a:r>
          </a:p>
          <a:p>
            <a:r>
              <a:rPr lang="en-US" dirty="0"/>
              <a:t>•Value-added procedures are necessary; these would include processing orders, answering customer inquiries, contract negotiation, etc.</a:t>
            </a:r>
          </a:p>
          <a:p>
            <a:r>
              <a:rPr lang="en-US" dirty="0"/>
              <a:t>•There are also necessary non value-added procedures, such as records retention, processing cancellations, transportation, shipping, etc.</a:t>
            </a:r>
          </a:p>
          <a:p>
            <a:r>
              <a:rPr lang="en-US" dirty="0"/>
              <a:t>•However, we need to avoid any unnecessary non value-added procedures, such as checking and rechecking others’ work, moving, additional inspection steps, additional paperwork, interim stock locations, packaging and </a:t>
            </a:r>
            <a:r>
              <a:rPr lang="en-US" dirty="0" err="1"/>
              <a:t>unpackaging</a:t>
            </a:r>
            <a:r>
              <a:rPr lang="en-US" dirty="0"/>
              <a:t>, multiple signatures, etc.</a:t>
            </a:r>
          </a:p>
          <a:p>
            <a:endParaRPr lang="en-US" dirty="0"/>
          </a:p>
        </p:txBody>
      </p:sp>
    </p:spTree>
    <p:extLst>
      <p:ext uri="{BB962C8B-B14F-4D97-AF65-F5344CB8AC3E}">
        <p14:creationId xmlns:p14="http://schemas.microsoft.com/office/powerpoint/2010/main" val="32854586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1165225" y="715963"/>
            <a:ext cx="4772025" cy="3578225"/>
          </a:xfrm>
          <a:ln w="12700"/>
        </p:spPr>
      </p:sp>
      <p:sp>
        <p:nvSpPr>
          <p:cNvPr id="179203" name="Notes Placeholder 2"/>
          <p:cNvSpPr>
            <a:spLocks noGrp="1"/>
          </p:cNvSpPr>
          <p:nvPr>
            <p:ph type="body" idx="1"/>
          </p:nvPr>
        </p:nvSpPr>
        <p:spPr>
          <a:xfrm>
            <a:off x="710248" y="4534503"/>
            <a:ext cx="5681980" cy="4294902"/>
          </a:xfrm>
          <a:noFill/>
          <a:ln w="9525"/>
        </p:spPr>
        <p:txBody>
          <a:bodyPr/>
          <a:lstStyle/>
          <a:p>
            <a:r>
              <a:rPr lang="en-US" dirty="0"/>
              <a:t>In Lean we have value added activities, or the work the customer is willing to pay for, and non-value added activities– waste. Historically, when setting the price for a service or product, we simply combined non-value and value added activities to determine the price. In the past, when doing quality improvement work we focused on the value added activities to identify opportunities for improvement. Lean encourages you to focus on non-value activities to reduce time, reduce cost and increase quality. We want to eliminate the waste in the process.</a:t>
            </a:r>
          </a:p>
          <a:p>
            <a:endParaRPr lang="en-US" dirty="0"/>
          </a:p>
          <a:p>
            <a:r>
              <a:rPr lang="en-US" dirty="0"/>
              <a:t>•For a typical company, Value Added Time is 5% and Non-Value Added Time is 95%.</a:t>
            </a:r>
          </a:p>
          <a:p>
            <a:r>
              <a:rPr lang="en-US" dirty="0"/>
              <a:t>•We want to look for the obvious wastes first and before concentrating on improving where the value added work occurs.</a:t>
            </a:r>
          </a:p>
          <a:p>
            <a:endParaRPr lang="en-US" dirty="0"/>
          </a:p>
          <a:p>
            <a:endParaRPr lang="en-US" dirty="0"/>
          </a:p>
          <a:p>
            <a:r>
              <a:rPr lang="en-US" dirty="0"/>
              <a:t>Ceiling on costs; </a:t>
            </a:r>
          </a:p>
          <a:p>
            <a:r>
              <a:rPr lang="en-US" dirty="0"/>
              <a:t>WAS: Cost + Profit= Price</a:t>
            </a:r>
          </a:p>
          <a:p>
            <a:r>
              <a:rPr lang="en-US" dirty="0"/>
              <a:t>NOW: Price (fixed) – Cost = Profit; we must reduce the cost of production and processing to be competitive</a:t>
            </a:r>
          </a:p>
          <a:p>
            <a:endParaRPr lang="en-US" dirty="0"/>
          </a:p>
          <a:p>
            <a:r>
              <a:rPr lang="en-US" dirty="0"/>
              <a:t>•For a typical company, Value Added Time is 5% and Non-Value Added Time is 95%.</a:t>
            </a:r>
          </a:p>
          <a:p>
            <a:r>
              <a:rPr lang="en-US" dirty="0"/>
              <a:t>•In traditional improvement activities, we have a natural tendency to look at where the work is occurring, however that may not be where the bulk of the waste is at.</a:t>
            </a:r>
          </a:p>
          <a:p>
            <a:r>
              <a:rPr lang="en-US" dirty="0"/>
              <a:t>•We want to look for the obvious wastes first and before concentrating on improving where the value added work occurs.</a:t>
            </a:r>
          </a:p>
          <a:p>
            <a:endParaRPr lang="en-US" dirty="0"/>
          </a:p>
        </p:txBody>
      </p:sp>
    </p:spTree>
    <p:extLst>
      <p:ext uri="{BB962C8B-B14F-4D97-AF65-F5344CB8AC3E}">
        <p14:creationId xmlns:p14="http://schemas.microsoft.com/office/powerpoint/2010/main" val="3695963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165225" y="715963"/>
            <a:ext cx="4772025" cy="3578225"/>
          </a:xfrm>
          <a:noFill/>
          <a:ln w="12700"/>
        </p:spPr>
      </p:sp>
      <p:sp>
        <p:nvSpPr>
          <p:cNvPr id="181251" name="Notes Placeholder 2"/>
          <p:cNvSpPr>
            <a:spLocks noGrp="1"/>
          </p:cNvSpPr>
          <p:nvPr>
            <p:ph type="body" idx="1"/>
          </p:nvPr>
        </p:nvSpPr>
        <p:spPr>
          <a:xfrm>
            <a:off x="710248" y="4534503"/>
            <a:ext cx="5681980" cy="4294902"/>
          </a:xfrm>
          <a:noFill/>
          <a:ln w="9525"/>
        </p:spPr>
        <p:txBody>
          <a:bodyPr/>
          <a:lstStyle/>
          <a:p>
            <a:r>
              <a:rPr lang="en-US" dirty="0"/>
              <a:t>There is seven types of waste. The include:</a:t>
            </a:r>
          </a:p>
          <a:p>
            <a:r>
              <a:rPr lang="en-US" dirty="0"/>
              <a:t>Overproduction, Transportation, Motion, Waiting, Processing, Inventory, and Defects.</a:t>
            </a:r>
          </a:p>
          <a:p>
            <a:endParaRPr lang="en-US" dirty="0"/>
          </a:p>
          <a:p>
            <a:r>
              <a:rPr lang="en-US" dirty="0"/>
              <a:t>Read the definition and one or more applications.</a:t>
            </a:r>
          </a:p>
          <a:p>
            <a:endParaRPr lang="en-US" dirty="0"/>
          </a:p>
          <a:p>
            <a:endParaRPr lang="en-US" dirty="0"/>
          </a:p>
        </p:txBody>
      </p:sp>
    </p:spTree>
    <p:extLst>
      <p:ext uri="{BB962C8B-B14F-4D97-AF65-F5344CB8AC3E}">
        <p14:creationId xmlns:p14="http://schemas.microsoft.com/office/powerpoint/2010/main" val="6143076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xfrm>
            <a:off x="1165225" y="715963"/>
            <a:ext cx="4772025" cy="3578225"/>
          </a:xfrm>
          <a:noFill/>
          <a:ln w="12700"/>
        </p:spPr>
      </p:sp>
      <p:sp>
        <p:nvSpPr>
          <p:cNvPr id="182275" name="Notes Placeholder 2"/>
          <p:cNvSpPr>
            <a:spLocks noGrp="1"/>
          </p:cNvSpPr>
          <p:nvPr>
            <p:ph type="body" idx="1"/>
          </p:nvPr>
        </p:nvSpPr>
        <p:spPr>
          <a:xfrm>
            <a:off x="710248" y="4534503"/>
            <a:ext cx="5681980" cy="4294902"/>
          </a:xfrm>
          <a:noFill/>
          <a:ln w="9525"/>
        </p:spPr>
        <p:txBody>
          <a:bodyPr/>
          <a:lstStyle/>
          <a:p>
            <a:pPr defTabSz="942289" eaLnBrk="0" fontAlgn="base" hangingPunct="0">
              <a:spcBef>
                <a:spcPct val="0"/>
              </a:spcBef>
              <a:spcAft>
                <a:spcPct val="0"/>
              </a:spcAft>
              <a:defRPr/>
            </a:pPr>
            <a:r>
              <a:rPr lang="en-US" dirty="0"/>
              <a:t>Read the definition and one or more applications.</a:t>
            </a:r>
          </a:p>
          <a:p>
            <a:endParaRPr lang="en-US" dirty="0"/>
          </a:p>
        </p:txBody>
      </p:sp>
    </p:spTree>
    <p:extLst>
      <p:ext uri="{BB962C8B-B14F-4D97-AF65-F5344CB8AC3E}">
        <p14:creationId xmlns:p14="http://schemas.microsoft.com/office/powerpoint/2010/main" val="16103809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xfrm>
            <a:off x="1165225" y="715963"/>
            <a:ext cx="4772025" cy="3578225"/>
          </a:xfrm>
          <a:ln w="12700"/>
        </p:spPr>
      </p:sp>
      <p:sp>
        <p:nvSpPr>
          <p:cNvPr id="183299" name="Notes Placeholder 2"/>
          <p:cNvSpPr>
            <a:spLocks noGrp="1"/>
          </p:cNvSpPr>
          <p:nvPr>
            <p:ph type="body" idx="1"/>
          </p:nvPr>
        </p:nvSpPr>
        <p:spPr>
          <a:xfrm>
            <a:off x="710248" y="4534503"/>
            <a:ext cx="5681980" cy="4294902"/>
          </a:xfrm>
          <a:noFill/>
          <a:ln w="9525"/>
        </p:spPr>
        <p:txBody>
          <a:bodyPr/>
          <a:lstStyle/>
          <a:p>
            <a:pPr defTabSz="942289" eaLnBrk="0" fontAlgn="base" hangingPunct="0">
              <a:spcBef>
                <a:spcPct val="0"/>
              </a:spcBef>
              <a:spcAft>
                <a:spcPct val="0"/>
              </a:spcAft>
              <a:defRPr/>
            </a:pPr>
            <a:r>
              <a:rPr lang="en-US" dirty="0"/>
              <a:t>Read the definition and one or more applications.</a:t>
            </a:r>
          </a:p>
          <a:p>
            <a:endParaRPr lang="en-US" dirty="0"/>
          </a:p>
        </p:txBody>
      </p:sp>
    </p:spTree>
    <p:extLst>
      <p:ext uri="{BB962C8B-B14F-4D97-AF65-F5344CB8AC3E}">
        <p14:creationId xmlns:p14="http://schemas.microsoft.com/office/powerpoint/2010/main" val="16388349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xfrm>
            <a:off x="1165225" y="715963"/>
            <a:ext cx="4772025" cy="3578225"/>
          </a:xfrm>
          <a:ln w="12700"/>
        </p:spPr>
      </p:sp>
      <p:sp>
        <p:nvSpPr>
          <p:cNvPr id="184323" name="Notes Placeholder 2"/>
          <p:cNvSpPr>
            <a:spLocks noGrp="1"/>
          </p:cNvSpPr>
          <p:nvPr>
            <p:ph type="body" idx="1"/>
          </p:nvPr>
        </p:nvSpPr>
        <p:spPr>
          <a:xfrm>
            <a:off x="710248" y="4534503"/>
            <a:ext cx="5681980" cy="4294902"/>
          </a:xfrm>
          <a:noFill/>
          <a:ln w="9525"/>
        </p:spPr>
        <p:txBody>
          <a:bodyPr/>
          <a:lstStyle/>
          <a:p>
            <a:pPr defTabSz="942289" eaLnBrk="0" fontAlgn="base" hangingPunct="0">
              <a:spcBef>
                <a:spcPct val="0"/>
              </a:spcBef>
              <a:spcAft>
                <a:spcPct val="0"/>
              </a:spcAft>
              <a:defRPr/>
            </a:pPr>
            <a:r>
              <a:rPr lang="en-US" dirty="0"/>
              <a:t>Read the definition and one or more applications.</a:t>
            </a:r>
          </a:p>
          <a:p>
            <a:endParaRPr lang="en-US" dirty="0"/>
          </a:p>
        </p:txBody>
      </p:sp>
    </p:spTree>
    <p:extLst>
      <p:ext uri="{BB962C8B-B14F-4D97-AF65-F5344CB8AC3E}">
        <p14:creationId xmlns:p14="http://schemas.microsoft.com/office/powerpoint/2010/main" val="605741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xfrm>
            <a:off x="1204913" y="704850"/>
            <a:ext cx="4692650" cy="3519488"/>
          </a:xfrm>
          <a:ln/>
        </p:spPr>
      </p:sp>
      <p:sp>
        <p:nvSpPr>
          <p:cNvPr id="185347" name="Notes Placeholder 2"/>
          <p:cNvSpPr>
            <a:spLocks noGrp="1"/>
          </p:cNvSpPr>
          <p:nvPr>
            <p:ph type="body" idx="1"/>
          </p:nvPr>
        </p:nvSpPr>
        <p:spPr>
          <a:noFill/>
          <a:ln w="9525"/>
        </p:spPr>
        <p:txBody>
          <a:bodyPr/>
          <a:lstStyle/>
          <a:p>
            <a:r>
              <a:rPr lang="en-US"/>
              <a:t>Review slide – things to consider in order to eliminate waste.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25B9B-2C08-4DD7-818C-D55237BCF0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5678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59700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A8543-4EC5-4B6B-B004-55C2200354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04301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A8543-4EC5-4B6B-B004-55C2200354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06629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A8543-4EC5-4B6B-B004-55C2200354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76848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components of PM/QI management.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80992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dirty="0"/>
              <a:t>Numbering will be for Version 1.5</a:t>
            </a:r>
          </a:p>
          <a:p>
            <a:pPr defTabSz="906902">
              <a:defRPr/>
            </a:pPr>
            <a:r>
              <a:rPr lang="en-US" dirty="0"/>
              <a:t>Will include data for all HDs if Measure is virtually the same between Version 1.0 and Version 1.5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7AC8DD-42AE-4A6B-8A6D-079F03C2BF7A}"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pitchFamily="-16"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 W3" pitchFamily="-16" charset="-128"/>
              <a:cs typeface="+mn-cs"/>
            </a:endParaRPr>
          </a:p>
        </p:txBody>
      </p:sp>
    </p:spTree>
    <p:extLst>
      <p:ext uri="{BB962C8B-B14F-4D97-AF65-F5344CB8AC3E}">
        <p14:creationId xmlns:p14="http://schemas.microsoft.com/office/powerpoint/2010/main" val="36055811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Listed in descending order</a:t>
            </a:r>
          </a:p>
          <a:p>
            <a:r>
              <a:rPr lang="en-US" dirty="0"/>
              <a:t>Does not address PM – reoccurs</a:t>
            </a:r>
          </a:p>
          <a:p>
            <a:r>
              <a:rPr lang="en-US" sz="1400" dirty="0">
                <a:highlight>
                  <a:srgbClr val="FF0000"/>
                </a:highlight>
              </a:rPr>
              <a:t>First two bullets are about not being able to document it fully but the 3</a:t>
            </a:r>
            <a:r>
              <a:rPr lang="en-US" sz="1400" baseline="30000" dirty="0">
                <a:highlight>
                  <a:srgbClr val="FF0000"/>
                </a:highlight>
              </a:rPr>
              <a:t>rd</a:t>
            </a:r>
            <a:r>
              <a:rPr lang="en-US" sz="1400" dirty="0">
                <a:highlight>
                  <a:srgbClr val="FF0000"/>
                </a:highlight>
              </a:rPr>
              <a:t> is about the role the staff played</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7AC8DD-42AE-4A6B-8A6D-079F03C2BF7A}"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pitchFamily="-16"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 W3" pitchFamily="-16" charset="-128"/>
              <a:cs typeface="+mn-cs"/>
            </a:endParaRPr>
          </a:p>
        </p:txBody>
      </p:sp>
    </p:spTree>
    <p:extLst>
      <p:ext uri="{BB962C8B-B14F-4D97-AF65-F5344CB8AC3E}">
        <p14:creationId xmlns:p14="http://schemas.microsoft.com/office/powerpoint/2010/main" val="11315537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Lack of measurable, time-bound goals</a:t>
            </a:r>
          </a:p>
          <a:p>
            <a:r>
              <a:rPr lang="en-US" dirty="0"/>
              <a:t>Content moved around a little between 1.0 and 1.5. most of these items are in measure 9.1.3 in version 1.5</a:t>
            </a:r>
          </a:p>
          <a:p>
            <a:r>
              <a:rPr lang="en-US" dirty="0"/>
              <a:t>RD 4: Analysis of progress towards achieving goals and objectives </a:t>
            </a:r>
          </a:p>
          <a:p>
            <a:r>
              <a:rPr lang="en-US" dirty="0"/>
              <a:t>RD 2: HD must document setting of goals and objectives with the identified time frames for measurement – must be two examples from program and admin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RD 3: Implementation of the process for monitoring the performance of goals and objectives</a:t>
            </a:r>
          </a:p>
          <a:p>
            <a:r>
              <a:rPr lang="en-US" dirty="0"/>
              <a:t>RD 5: The health department must document that performance results, opportunities for improvement, and next steps for the identified goals and corresponding objectives were documented and reported.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RD 1: A functioning performance management committee or team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RD 6: The health department must provide a completed performance management self-assessment that reflects the extent to which performance management practices are being used.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7AC8DD-42AE-4A6B-8A6D-079F03C2BF7A}"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pitchFamily="-16"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 W3" pitchFamily="-16" charset="-128"/>
              <a:cs typeface="+mn-cs"/>
            </a:endParaRPr>
          </a:p>
        </p:txBody>
      </p:sp>
    </p:spTree>
    <p:extLst>
      <p:ext uri="{BB962C8B-B14F-4D97-AF65-F5344CB8AC3E}">
        <p14:creationId xmlns:p14="http://schemas.microsoft.com/office/powerpoint/2010/main" val="42493692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 data but didn’t analyze it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7AC8DD-42AE-4A6B-8A6D-079F03C2BF7A}"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pitchFamily="-16"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 W3" pitchFamily="-16" charset="-128"/>
              <a:cs typeface="+mn-cs"/>
            </a:endParaRPr>
          </a:p>
        </p:txBody>
      </p:sp>
    </p:spTree>
    <p:extLst>
      <p:ext uri="{BB962C8B-B14F-4D97-AF65-F5344CB8AC3E}">
        <p14:creationId xmlns:p14="http://schemas.microsoft.com/office/powerpoint/2010/main" val="22826910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RD: staff development in performance management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7AC8DD-42AE-4A6B-8A6D-079F03C2BF7A}"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pitchFamily="-16"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 W3" pitchFamily="-16" charset="-128"/>
              <a:cs typeface="+mn-cs"/>
            </a:endParaRPr>
          </a:p>
        </p:txBody>
      </p:sp>
    </p:spTree>
    <p:extLst>
      <p:ext uri="{BB962C8B-B14F-4D97-AF65-F5344CB8AC3E}">
        <p14:creationId xmlns:p14="http://schemas.microsoft.com/office/powerpoint/2010/main" val="13973371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Timebound measures: “quality improvement goals, objectives and measures with time-framed targets</a:t>
            </a:r>
          </a:p>
          <a:p>
            <a:r>
              <a:rPr lang="en-US" dirty="0"/>
              <a:t>Project identification, alignment with strategic plan and initiation process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7AC8DD-42AE-4A6B-8A6D-079F03C2BF7A}"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pitchFamily="-16"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 W3" pitchFamily="-16" charset="-128"/>
              <a:cs typeface="+mn-cs"/>
            </a:endParaRPr>
          </a:p>
        </p:txBody>
      </p:sp>
    </p:spTree>
    <p:extLst>
      <p:ext uri="{BB962C8B-B14F-4D97-AF65-F5344CB8AC3E}">
        <p14:creationId xmlns:p14="http://schemas.microsoft.com/office/powerpoint/2010/main" val="1189816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27370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RD 1: Quality improvement activities based on the QI plan</a:t>
            </a:r>
          </a:p>
          <a:p>
            <a:r>
              <a:rPr lang="en-US" dirty="0"/>
              <a:t>RD 2: staff participation in QI activities based on the plan</a:t>
            </a:r>
          </a:p>
          <a:p>
            <a:r>
              <a:rPr lang="en-US" dirty="0"/>
              <a:t>The scope is throughout domain 9</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7AC8DD-42AE-4A6B-8A6D-079F03C2BF7A}"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pitchFamily="-16"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 W3" pitchFamily="-16" charset="-128"/>
              <a:cs typeface="+mn-cs"/>
            </a:endParaRPr>
          </a:p>
        </p:txBody>
      </p:sp>
    </p:spTree>
    <p:extLst>
      <p:ext uri="{BB962C8B-B14F-4D97-AF65-F5344CB8AC3E}">
        <p14:creationId xmlns:p14="http://schemas.microsoft.com/office/powerpoint/2010/main" val="41286554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7AC8DD-42AE-4A6B-8A6D-079F03C2BF7A}"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pitchFamily="-16"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 W3" pitchFamily="-16" charset="-128"/>
              <a:cs typeface="+mn-cs"/>
            </a:endParaRPr>
          </a:p>
        </p:txBody>
      </p:sp>
    </p:spTree>
    <p:extLst>
      <p:ext uri="{BB962C8B-B14F-4D97-AF65-F5344CB8AC3E}">
        <p14:creationId xmlns:p14="http://schemas.microsoft.com/office/powerpoint/2010/main" val="39682025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34712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07605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56677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19309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1703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03997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58674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1D0A-33C0-48FF-8ECC-41E0263D7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193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55EC1-5823-4B75-A903-4ABB0FF55332}" type="slidenum">
              <a:rPr lang="en-US" smtClean="0"/>
              <a:t>‹#›</a:t>
            </a:fld>
            <a:endParaRPr lang="en-US"/>
          </a:p>
        </p:txBody>
      </p:sp>
    </p:spTree>
    <p:extLst>
      <p:ext uri="{BB962C8B-B14F-4D97-AF65-F5344CB8AC3E}">
        <p14:creationId xmlns:p14="http://schemas.microsoft.com/office/powerpoint/2010/main" val="1338306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55EC1-5823-4B75-A903-4ABB0FF55332}" type="slidenum">
              <a:rPr lang="en-US" smtClean="0"/>
              <a:t>‹#›</a:t>
            </a:fld>
            <a:endParaRPr lang="en-US"/>
          </a:p>
        </p:txBody>
      </p:sp>
    </p:spTree>
    <p:extLst>
      <p:ext uri="{BB962C8B-B14F-4D97-AF65-F5344CB8AC3E}">
        <p14:creationId xmlns:p14="http://schemas.microsoft.com/office/powerpoint/2010/main" val="2869471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55EC1-5823-4B75-A903-4ABB0FF55332}" type="slidenum">
              <a:rPr lang="en-US" smtClean="0"/>
              <a:t>‹#›</a:t>
            </a:fld>
            <a:endParaRPr lang="en-US"/>
          </a:p>
        </p:txBody>
      </p:sp>
    </p:spTree>
    <p:extLst>
      <p:ext uri="{BB962C8B-B14F-4D97-AF65-F5344CB8AC3E}">
        <p14:creationId xmlns:p14="http://schemas.microsoft.com/office/powerpoint/2010/main" val="3981118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FD06F18-9835-4F09-9736-65F2F06D9D1E}" type="slidenum">
              <a:rPr lang="en-US" smtClean="0"/>
              <a:t>‹#›</a:t>
            </a:fld>
            <a:endParaRPr lang="en-US"/>
          </a:p>
        </p:txBody>
      </p:sp>
    </p:spTree>
    <p:extLst>
      <p:ext uri="{BB962C8B-B14F-4D97-AF65-F5344CB8AC3E}">
        <p14:creationId xmlns:p14="http://schemas.microsoft.com/office/powerpoint/2010/main" val="578929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FD06F18-9835-4F09-9736-65F2F06D9D1E}" type="slidenum">
              <a:rPr lang="en-US" smtClean="0"/>
              <a:t>‹#›</a:t>
            </a:fld>
            <a:endParaRPr lang="en-US"/>
          </a:p>
        </p:txBody>
      </p:sp>
    </p:spTree>
    <p:extLst>
      <p:ext uri="{BB962C8B-B14F-4D97-AF65-F5344CB8AC3E}">
        <p14:creationId xmlns:p14="http://schemas.microsoft.com/office/powerpoint/2010/main" val="965421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2FD06F18-9835-4F09-9736-65F2F06D9D1E}" type="slidenum">
              <a:rPr lang="en-US" smtClean="0"/>
              <a:t>‹#›</a:t>
            </a:fld>
            <a:endParaRPr lang="en-US"/>
          </a:p>
        </p:txBody>
      </p:sp>
    </p:spTree>
    <p:extLst>
      <p:ext uri="{BB962C8B-B14F-4D97-AF65-F5344CB8AC3E}">
        <p14:creationId xmlns:p14="http://schemas.microsoft.com/office/powerpoint/2010/main" val="4076646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2FD06F18-9835-4F09-9736-65F2F06D9D1E}" type="slidenum">
              <a:rPr lang="en-US" smtClean="0"/>
              <a:t>‹#›</a:t>
            </a:fld>
            <a:endParaRPr lang="en-US"/>
          </a:p>
        </p:txBody>
      </p:sp>
    </p:spTree>
    <p:extLst>
      <p:ext uri="{BB962C8B-B14F-4D97-AF65-F5344CB8AC3E}">
        <p14:creationId xmlns:p14="http://schemas.microsoft.com/office/powerpoint/2010/main" val="1908894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2FD06F18-9835-4F09-9736-65F2F06D9D1E}" type="slidenum">
              <a:rPr lang="en-US" smtClean="0"/>
              <a:t>‹#›</a:t>
            </a:fld>
            <a:endParaRPr lang="en-US"/>
          </a:p>
        </p:txBody>
      </p:sp>
    </p:spTree>
    <p:extLst>
      <p:ext uri="{BB962C8B-B14F-4D97-AF65-F5344CB8AC3E}">
        <p14:creationId xmlns:p14="http://schemas.microsoft.com/office/powerpoint/2010/main" val="3614802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Rectangle 7"/>
          <p:cNvSpPr/>
          <p:nvPr userDrawn="1"/>
        </p:nvSpPr>
        <p:spPr>
          <a:xfrm>
            <a:off x="0" y="8036"/>
            <a:ext cx="9144000" cy="830997"/>
          </a:xfrm>
          <a:prstGeom prst="rect">
            <a:avLst/>
          </a:prstGeom>
          <a:solidFill>
            <a:srgbClr val="214263"/>
          </a:solidFill>
          <a:ln>
            <a:noFill/>
          </a:ln>
        </p:spPr>
        <p:txBody>
          <a:bodyPr wrap="square">
            <a:spAutoFit/>
          </a:bodyPr>
          <a:lstStyle/>
          <a:p>
            <a:pPr algn="ctr"/>
            <a:r>
              <a:rPr lang="en-US" sz="4800" b="1" i="1" dirty="0">
                <a:solidFill>
                  <a:prstClr val="white"/>
                </a:solidFill>
                <a:latin typeface="Arial" panose="020B0604020202020204" pitchFamily="34" charset="0"/>
                <a:cs typeface="Arial" panose="020B0604020202020204" pitchFamily="34" charset="0"/>
              </a:rPr>
              <a:t>Pearls of Wisdom</a:t>
            </a:r>
          </a:p>
        </p:txBody>
      </p:sp>
      <p:sp>
        <p:nvSpPr>
          <p:cNvPr id="9" name="Rectangle 4"/>
          <p:cNvSpPr>
            <a:spLocks noChangeArrowheads="1"/>
          </p:cNvSpPr>
          <p:nvPr userDrawn="1"/>
        </p:nvSpPr>
        <p:spPr bwMode="auto">
          <a:xfrm>
            <a:off x="228600" y="990600"/>
            <a:ext cx="2044700" cy="5638800"/>
          </a:xfrm>
          <a:prstGeom prst="rect">
            <a:avLst/>
          </a:prstGeom>
          <a:solidFill>
            <a:schemeClr val="bg1">
              <a:lumMod val="85000"/>
            </a:schemeClr>
          </a:solidFill>
          <a:ln w="9525">
            <a:noFill/>
            <a:miter lim="800000"/>
            <a:headEnd/>
            <a:tailEnd/>
          </a:ln>
        </p:spPr>
        <p:txBody>
          <a:bodyPr vert="horz" wrap="square" lIns="91440" tIns="228600" rIns="91440" bIns="45720" numCol="1" anchor="t" anchorCtr="0" compatLnSpc="1">
            <a:prstTxWarp prst="textNoShape">
              <a:avLst/>
            </a:prstTxWarp>
          </a:bodyPr>
          <a:lstStyle/>
          <a:p>
            <a:pPr fontAlgn="base">
              <a:spcBef>
                <a:spcPct val="0"/>
              </a:spcBef>
              <a:spcAft>
                <a:spcPts val="300"/>
              </a:spcAft>
            </a:pPr>
            <a:endParaRPr lang="en-US" sz="1200" dirty="0">
              <a:solidFill>
                <a:prstClr val="black"/>
              </a:solidFill>
              <a:latin typeface="Trebuchet MS" pitchFamily="34" charset="0"/>
            </a:endParaRPr>
          </a:p>
        </p:txBody>
      </p:sp>
      <p:sp>
        <p:nvSpPr>
          <p:cNvPr id="10" name="Rectangle 9"/>
          <p:cNvSpPr/>
          <p:nvPr userDrawn="1"/>
        </p:nvSpPr>
        <p:spPr>
          <a:xfrm>
            <a:off x="2895600" y="839033"/>
            <a:ext cx="6248400" cy="5790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58756" name="Picture 4" descr="C:\Documents and Settings\HP_Administrator\Local Settings\Temporary Internet Files\Content.IE5\OLS2VP8A\MP900422377[1].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830996"/>
            <a:ext cx="2895600" cy="6027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897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26DCDB8-D464-45FB-AB2C-8244B3853C4E}" type="slidenum">
              <a:rPr lang="en-US" smtClean="0">
                <a:solidFill>
                  <a:prstClr val="black">
                    <a:tint val="75000"/>
                  </a:prstClr>
                </a:solidFill>
              </a:rPr>
              <a:pPr/>
              <a:t>‹#›</a:t>
            </a:fld>
            <a:endParaRPr lang="en-US">
              <a:solidFill>
                <a:prstClr val="black">
                  <a:tint val="75000"/>
                </a:prstClr>
              </a:solidFill>
            </a:endParaRPr>
          </a:p>
        </p:txBody>
      </p:sp>
      <p:sp>
        <p:nvSpPr>
          <p:cNvPr id="13" name="Content Placeholder 2"/>
          <p:cNvSpPr>
            <a:spLocks noGrp="1"/>
          </p:cNvSpPr>
          <p:nvPr userDrawn="1">
            <p:ph idx="13"/>
          </p:nvPr>
        </p:nvSpPr>
        <p:spPr>
          <a:xfrm>
            <a:off x="457200" y="1600200"/>
            <a:ext cx="8229600" cy="4525963"/>
          </a:xfrm>
        </p:spPr>
        <p:txBody>
          <a:bodyPr/>
          <a:lstStyle>
            <a:lvl1pPr>
              <a:defRPr sz="2800"/>
            </a:lvl1pPr>
            <a:lvl2pPr>
              <a:defRPr sz="2600"/>
            </a:lvl2pPr>
            <a:lvl4pPr>
              <a:defRPr sz="2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5162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Rectangle 7"/>
          <p:cNvSpPr/>
          <p:nvPr userDrawn="1"/>
        </p:nvSpPr>
        <p:spPr>
          <a:xfrm>
            <a:off x="0" y="8036"/>
            <a:ext cx="9144000" cy="830997"/>
          </a:xfrm>
          <a:prstGeom prst="rect">
            <a:avLst/>
          </a:prstGeom>
          <a:solidFill>
            <a:srgbClr val="214263"/>
          </a:solidFill>
          <a:ln>
            <a:noFill/>
          </a:ln>
        </p:spPr>
        <p:txBody>
          <a:bodyPr wrap="square">
            <a:spAutoFit/>
          </a:bodyPr>
          <a:lstStyle/>
          <a:p>
            <a:pPr algn="ctr"/>
            <a:r>
              <a:rPr lang="en-US" sz="4800" b="1" i="1" dirty="0">
                <a:solidFill>
                  <a:prstClr val="white"/>
                </a:solidFill>
                <a:latin typeface="Arial" panose="020B0604020202020204" pitchFamily="34" charset="0"/>
                <a:cs typeface="Arial" panose="020B0604020202020204" pitchFamily="34" charset="0"/>
              </a:rPr>
              <a:t>Pearls of Wisdom</a:t>
            </a:r>
          </a:p>
        </p:txBody>
      </p:sp>
      <p:sp>
        <p:nvSpPr>
          <p:cNvPr id="9" name="Rectangle 4"/>
          <p:cNvSpPr>
            <a:spLocks noChangeArrowheads="1"/>
          </p:cNvSpPr>
          <p:nvPr userDrawn="1"/>
        </p:nvSpPr>
        <p:spPr bwMode="auto">
          <a:xfrm>
            <a:off x="228600" y="990600"/>
            <a:ext cx="2044700" cy="5638800"/>
          </a:xfrm>
          <a:prstGeom prst="rect">
            <a:avLst/>
          </a:prstGeom>
          <a:solidFill>
            <a:schemeClr val="bg1">
              <a:lumMod val="85000"/>
            </a:schemeClr>
          </a:solidFill>
          <a:ln w="9525">
            <a:noFill/>
            <a:miter lim="800000"/>
            <a:headEnd/>
            <a:tailEnd/>
          </a:ln>
        </p:spPr>
        <p:txBody>
          <a:bodyPr vert="horz" wrap="square" lIns="91440" tIns="228600" rIns="91440" bIns="45720" numCol="1" anchor="t" anchorCtr="0" compatLnSpc="1">
            <a:prstTxWarp prst="textNoShape">
              <a:avLst/>
            </a:prstTxWarp>
          </a:bodyPr>
          <a:lstStyle/>
          <a:p>
            <a:pPr fontAlgn="base">
              <a:spcBef>
                <a:spcPct val="0"/>
              </a:spcBef>
              <a:spcAft>
                <a:spcPts val="300"/>
              </a:spcAft>
            </a:pPr>
            <a:endParaRPr lang="en-US" sz="1200" dirty="0">
              <a:solidFill>
                <a:prstClr val="black"/>
              </a:solidFill>
              <a:latin typeface="Trebuchet MS" pitchFamily="34" charset="0"/>
            </a:endParaRPr>
          </a:p>
        </p:txBody>
      </p:sp>
      <p:sp>
        <p:nvSpPr>
          <p:cNvPr id="10" name="Rectangle 9"/>
          <p:cNvSpPr/>
          <p:nvPr userDrawn="1"/>
        </p:nvSpPr>
        <p:spPr>
          <a:xfrm>
            <a:off x="2895600" y="839033"/>
            <a:ext cx="6248400" cy="5790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58756" name="Picture 4" descr="C:\Documents and Settings\HP_Administrator\Local Settings\Temporary Internet Files\Content.IE5\OLS2VP8A\MP900422377[1].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830996"/>
            <a:ext cx="2895600" cy="6027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415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3660" cy="1143000"/>
          </a:xfrm>
          <a:solidFill>
            <a:schemeClr val="tx2">
              <a:lumMod val="75000"/>
            </a:schemeClr>
          </a:solidFill>
        </p:spPr>
        <p:txBody>
          <a:bodyPr/>
          <a:lstStyle>
            <a:lvl1pPr>
              <a:defRPr b="1" i="1">
                <a:solidFill>
                  <a:schemeClr val="bg1"/>
                </a:solidFill>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a:defRPr sz="2800"/>
            </a:lvl1pPr>
            <a:lvl2pPr>
              <a:defRPr sz="2400"/>
            </a:lvl2pPr>
            <a:lvl3pPr>
              <a:defRPr sz="22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55EC1-5823-4B75-A903-4ABB0FF55332}" type="slidenum">
              <a:rPr lang="en-US" smtClean="0"/>
              <a:t>‹#›</a:t>
            </a:fld>
            <a:endParaRPr lang="en-US"/>
          </a:p>
        </p:txBody>
      </p:sp>
      <p:pic>
        <p:nvPicPr>
          <p:cNvPr id="7" name="Picture 2" descr="C:\Documents and Settings\HP_Administrator\Local Settings\Temporary Internet Files\Content.IE5\PUHQTSKP\MP900422377[1].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80860" y="274638"/>
            <a:ext cx="696103" cy="1143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xmlns="" id="{ABCBA9AB-0D5C-4DF2-944C-FFC9526EA44C}"/>
              </a:ext>
            </a:extLst>
          </p:cNvPr>
          <p:cNvGrpSpPr/>
          <p:nvPr userDrawn="1"/>
        </p:nvGrpSpPr>
        <p:grpSpPr>
          <a:xfrm>
            <a:off x="5562600" y="6280976"/>
            <a:ext cx="3048000" cy="309562"/>
            <a:chOff x="201706" y="6548438"/>
            <a:chExt cx="2922783" cy="309562"/>
          </a:xfrm>
        </p:grpSpPr>
        <p:sp>
          <p:nvSpPr>
            <p:cNvPr id="10" name="Footer Placeholder 6">
              <a:extLst>
                <a:ext uri="{FF2B5EF4-FFF2-40B4-BE49-F238E27FC236}">
                  <a16:creationId xmlns:a16="http://schemas.microsoft.com/office/drawing/2014/main" xmlns="" id="{5FD776FE-A1B7-40AF-84D5-73A50E0C0ECD}"/>
                </a:ext>
              </a:extLst>
            </p:cNvPr>
            <p:cNvSpPr txBox="1">
              <a:spLocks/>
            </p:cNvSpPr>
            <p:nvPr/>
          </p:nvSpPr>
          <p:spPr>
            <a:xfrm>
              <a:off x="560147" y="6616382"/>
              <a:ext cx="2564342" cy="210344"/>
            </a:xfrm>
            <a:prstGeom prst="rect">
              <a:avLst/>
            </a:prstGeom>
          </p:spPr>
          <p:txBody>
            <a:bodyPr/>
            <a:lstStyle/>
            <a:p>
              <a:pPr>
                <a:defRPr/>
              </a:pPr>
              <a:r>
                <a:rPr lang="en-US" sz="1400" dirty="0">
                  <a:solidFill>
                    <a:prstClr val="black"/>
                  </a:solidFill>
                </a:rPr>
                <a:t>MarMason Consulting</a:t>
              </a:r>
            </a:p>
          </p:txBody>
        </p:sp>
        <p:pic>
          <p:nvPicPr>
            <p:cNvPr id="11" name="Picture 10">
              <a:extLst>
                <a:ext uri="{FF2B5EF4-FFF2-40B4-BE49-F238E27FC236}">
                  <a16:creationId xmlns:a16="http://schemas.microsoft.com/office/drawing/2014/main" xmlns="" id="{E1B97B6B-1034-46BD-A800-74CFC74DF7FD}"/>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1706" y="6548438"/>
              <a:ext cx="403412" cy="309562"/>
            </a:xfrm>
            <a:prstGeom prst="rect">
              <a:avLst/>
            </a:prstGeom>
            <a:noFill/>
            <a:ln w="9525">
              <a:noFill/>
              <a:miter lim="800000"/>
              <a:headEnd/>
              <a:tailEnd/>
            </a:ln>
          </p:spPr>
        </p:pic>
      </p:grpSp>
    </p:spTree>
    <p:extLst>
      <p:ext uri="{BB962C8B-B14F-4D97-AF65-F5344CB8AC3E}">
        <p14:creationId xmlns:p14="http://schemas.microsoft.com/office/powerpoint/2010/main" val="3551198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26DCDB8-D464-45FB-AB2C-8244B3853C4E}" type="slidenum">
              <a:rPr lang="en-US" smtClean="0">
                <a:solidFill>
                  <a:prstClr val="black">
                    <a:tint val="75000"/>
                  </a:prstClr>
                </a:solidFill>
              </a:rPr>
              <a:pPr/>
              <a:t>‹#›</a:t>
            </a:fld>
            <a:endParaRPr lang="en-US">
              <a:solidFill>
                <a:prstClr val="black">
                  <a:tint val="75000"/>
                </a:prstClr>
              </a:solidFill>
            </a:endParaRPr>
          </a:p>
        </p:txBody>
      </p:sp>
      <p:sp>
        <p:nvSpPr>
          <p:cNvPr id="13" name="Content Placeholder 2"/>
          <p:cNvSpPr>
            <a:spLocks noGrp="1"/>
          </p:cNvSpPr>
          <p:nvPr userDrawn="1">
            <p:ph idx="13"/>
          </p:nvPr>
        </p:nvSpPr>
        <p:spPr>
          <a:xfrm>
            <a:off x="457200" y="1600200"/>
            <a:ext cx="8229600" cy="4525963"/>
          </a:xfrm>
        </p:spPr>
        <p:txBody>
          <a:bodyPr/>
          <a:lstStyle>
            <a:lvl1pPr>
              <a:defRPr sz="2800"/>
            </a:lvl1pPr>
            <a:lvl2pPr>
              <a:defRPr sz="2600"/>
            </a:lvl2pPr>
            <a:lvl4pPr>
              <a:defRPr sz="2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8425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55EC1-5823-4B75-A903-4ABB0FF55332}" type="slidenum">
              <a:rPr lang="en-US" smtClean="0"/>
              <a:t>‹#›</a:t>
            </a:fld>
            <a:endParaRPr lang="en-US"/>
          </a:p>
        </p:txBody>
      </p:sp>
    </p:spTree>
    <p:extLst>
      <p:ext uri="{BB962C8B-B14F-4D97-AF65-F5344CB8AC3E}">
        <p14:creationId xmlns:p14="http://schemas.microsoft.com/office/powerpoint/2010/main" val="1800671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155EC1-5823-4B75-A903-4ABB0FF55332}" type="slidenum">
              <a:rPr lang="en-US" smtClean="0"/>
              <a:t>‹#›</a:t>
            </a:fld>
            <a:endParaRPr lang="en-US"/>
          </a:p>
        </p:txBody>
      </p:sp>
    </p:spTree>
    <p:extLst>
      <p:ext uri="{BB962C8B-B14F-4D97-AF65-F5344CB8AC3E}">
        <p14:creationId xmlns:p14="http://schemas.microsoft.com/office/powerpoint/2010/main" val="4043327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155EC1-5823-4B75-A903-4ABB0FF55332}" type="slidenum">
              <a:rPr lang="en-US" smtClean="0"/>
              <a:t>‹#›</a:t>
            </a:fld>
            <a:endParaRPr lang="en-US"/>
          </a:p>
        </p:txBody>
      </p:sp>
    </p:spTree>
    <p:extLst>
      <p:ext uri="{BB962C8B-B14F-4D97-AF65-F5344CB8AC3E}">
        <p14:creationId xmlns:p14="http://schemas.microsoft.com/office/powerpoint/2010/main" val="779994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155EC1-5823-4B75-A903-4ABB0FF55332}" type="slidenum">
              <a:rPr lang="en-US" smtClean="0"/>
              <a:t>‹#›</a:t>
            </a:fld>
            <a:endParaRPr lang="en-US"/>
          </a:p>
        </p:txBody>
      </p:sp>
    </p:spTree>
    <p:extLst>
      <p:ext uri="{BB962C8B-B14F-4D97-AF65-F5344CB8AC3E}">
        <p14:creationId xmlns:p14="http://schemas.microsoft.com/office/powerpoint/2010/main" val="915320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155EC1-5823-4B75-A903-4ABB0FF55332}" type="slidenum">
              <a:rPr lang="en-US" smtClean="0"/>
              <a:t>‹#›</a:t>
            </a:fld>
            <a:endParaRPr lang="en-US"/>
          </a:p>
        </p:txBody>
      </p:sp>
    </p:spTree>
    <p:extLst>
      <p:ext uri="{BB962C8B-B14F-4D97-AF65-F5344CB8AC3E}">
        <p14:creationId xmlns:p14="http://schemas.microsoft.com/office/powerpoint/2010/main" val="314928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155EC1-5823-4B75-A903-4ABB0FF55332}" type="slidenum">
              <a:rPr lang="en-US" smtClean="0"/>
              <a:t>‹#›</a:t>
            </a:fld>
            <a:endParaRPr lang="en-US"/>
          </a:p>
        </p:txBody>
      </p:sp>
    </p:spTree>
    <p:extLst>
      <p:ext uri="{BB962C8B-B14F-4D97-AF65-F5344CB8AC3E}">
        <p14:creationId xmlns:p14="http://schemas.microsoft.com/office/powerpoint/2010/main" val="1919669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155EC1-5823-4B75-A903-4ABB0FF55332}" type="slidenum">
              <a:rPr lang="en-US" smtClean="0"/>
              <a:t>‹#›</a:t>
            </a:fld>
            <a:endParaRPr lang="en-US"/>
          </a:p>
        </p:txBody>
      </p:sp>
    </p:spTree>
    <p:extLst>
      <p:ext uri="{BB962C8B-B14F-4D97-AF65-F5344CB8AC3E}">
        <p14:creationId xmlns:p14="http://schemas.microsoft.com/office/powerpoint/2010/main" val="30335748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1.jpeg"/><Relationship Id="rId5" Type="http://schemas.openxmlformats.org/officeDocument/2006/relationships/image" Target="../media/image2.jpeg"/><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4" Type="http://schemas.openxmlformats.org/officeDocument/2006/relationships/image" Target="../media/image1.jpeg"/><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3660" cy="1143000"/>
          </a:xfrm>
          <a:prstGeom prst="rect">
            <a:avLst/>
          </a:prstGeom>
          <a:solidFill>
            <a:schemeClr val="tx2">
              <a:lumMod val="75000"/>
            </a:schemeClr>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553200" y="63246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155EC1-5823-4B75-A903-4ABB0FF55332}" type="slidenum">
              <a:rPr lang="en-US" smtClean="0"/>
              <a:t>‹#›</a:t>
            </a:fld>
            <a:endParaRPr lang="en-US"/>
          </a:p>
        </p:txBody>
      </p:sp>
      <p:pic>
        <p:nvPicPr>
          <p:cNvPr id="7" name="Picture 2" descr="C:\Documents and Settings\HP_Administrator\Local Settings\Temporary Internet Files\Content.IE5\PUHQTSKP\MP900422377[1].jpg"/>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8080860" y="274638"/>
            <a:ext cx="696103" cy="1143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userDrawn="1"/>
        </p:nvGrpSpPr>
        <p:grpSpPr>
          <a:xfrm>
            <a:off x="381000" y="6206474"/>
            <a:ext cx="2590800" cy="482319"/>
            <a:chOff x="228600" y="6172200"/>
            <a:chExt cx="4715382" cy="631137"/>
          </a:xfrm>
        </p:grpSpPr>
        <p:pic>
          <p:nvPicPr>
            <p:cNvPr id="9" name="Picture 2" descr="MP900422377[1]"/>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28600" y="6172200"/>
              <a:ext cx="866729" cy="6311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35031" y="6172201"/>
              <a:ext cx="3908951" cy="523562"/>
            </a:xfrm>
            <a:prstGeom prst="rect">
              <a:avLst/>
            </a:prstGeom>
          </p:spPr>
          <p:txBody>
            <a:bodyPr wrap="square">
              <a:spAutoFit/>
            </a:bodyPr>
            <a:lstStyle/>
            <a:p>
              <a:pPr lvl="0" fontAlgn="base">
                <a:spcBef>
                  <a:spcPct val="0"/>
                </a:spcBef>
                <a:spcAft>
                  <a:spcPct val="0"/>
                </a:spcAft>
              </a:pPr>
              <a:r>
                <a:rPr lang="en-US" altLang="en-US" sz="1000" dirty="0">
                  <a:latin typeface="Imprint MT Shadow" pitchFamily="82" charset="0"/>
                  <a:ea typeface="Calibri" pitchFamily="34" charset="0"/>
                  <a:cs typeface="Times New Roman" pitchFamily="18" charset="0"/>
                </a:rPr>
                <a:t>Pearls of </a:t>
              </a:r>
            </a:p>
            <a:p>
              <a:pPr lvl="0" fontAlgn="base">
                <a:spcBef>
                  <a:spcPct val="0"/>
                </a:spcBef>
                <a:spcAft>
                  <a:spcPct val="0"/>
                </a:spcAft>
              </a:pPr>
              <a:r>
                <a:rPr lang="en-US" altLang="en-US" sz="1000" dirty="0">
                  <a:latin typeface="Imprint MT Shadow" pitchFamily="82" charset="0"/>
                  <a:ea typeface="Calibri" pitchFamily="34" charset="0"/>
                  <a:cs typeface="Times New Roman" pitchFamily="18" charset="0"/>
                </a:rPr>
                <a:t>Wisdom Consulting</a:t>
              </a:r>
              <a:endParaRPr lang="en-US" altLang="en-US" sz="1000" dirty="0">
                <a:latin typeface="Arial" pitchFamily="34" charset="0"/>
                <a:cs typeface="Arial" pitchFamily="34" charset="0"/>
              </a:endParaRPr>
            </a:p>
          </p:txBody>
        </p:sp>
      </p:grpSp>
    </p:spTree>
    <p:extLst>
      <p:ext uri="{BB962C8B-B14F-4D97-AF65-F5344CB8AC3E}">
        <p14:creationId xmlns:p14="http://schemas.microsoft.com/office/powerpoint/2010/main" val="1663557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b="1" i="1" kern="1200">
          <a:solidFill>
            <a:schemeClr val="bg1"/>
          </a:solidFill>
          <a:latin typeface="+mn-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06F18-9835-4F09-9736-65F2F06D9D1E}" type="slidenum">
              <a:rPr lang="en-US" smtClean="0"/>
              <a:t>‹#›</a:t>
            </a:fld>
            <a:endParaRPr lang="en-US"/>
          </a:p>
        </p:txBody>
      </p:sp>
    </p:spTree>
    <p:extLst>
      <p:ext uri="{BB962C8B-B14F-4D97-AF65-F5344CB8AC3E}">
        <p14:creationId xmlns:p14="http://schemas.microsoft.com/office/powerpoint/2010/main" val="1242685136"/>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672" r:id="rId3"/>
    <p:sldLayoutId id="2147483673" r:id="rId4"/>
    <p:sldLayoutId id="2147483674"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3200" y="63246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DCDB8-D464-45FB-AB2C-8244B3853C4E}" type="slidenum">
              <a:rPr lang="en-US" smtClean="0">
                <a:solidFill>
                  <a:prstClr val="black">
                    <a:tint val="75000"/>
                  </a:prstClr>
                </a:solidFill>
              </a:rPr>
              <a:pPr/>
              <a:t>‹#›</a:t>
            </a:fld>
            <a:endParaRPr lang="en-US">
              <a:solidFill>
                <a:prstClr val="black">
                  <a:tint val="75000"/>
                </a:prstClr>
              </a:solidFill>
            </a:endParaRPr>
          </a:p>
        </p:txBody>
      </p:sp>
      <p:pic>
        <p:nvPicPr>
          <p:cNvPr id="9" name="Picture 2" descr="C:\Documents and Settings\HP_Administrator\Local Settings\Temporary Internet Files\Content.IE5\PUHQTSKP\MP900422377[1].jp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080860" y="274638"/>
            <a:ext cx="696103" cy="1143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userDrawn="1"/>
        </p:nvSpPr>
        <p:spPr>
          <a:xfrm>
            <a:off x="381000" y="274637"/>
            <a:ext cx="7695679" cy="1143001"/>
          </a:xfrm>
          <a:prstGeom prst="rect">
            <a:avLst/>
          </a:prstGeom>
          <a:solidFill>
            <a:schemeClr val="accent1">
              <a:lumMod val="50000"/>
            </a:schemeClr>
          </a:solidFill>
        </p:spPr>
        <p:txBody>
          <a:bodyPr anchor="ctr"/>
          <a:lstStyle>
            <a:lvl1pPr algn="ctr" defTabSz="914400" rtl="0" eaLnBrk="1" latinLnBrk="0" hangingPunct="1">
              <a:spcBef>
                <a:spcPct val="0"/>
              </a:spcBef>
              <a:buNone/>
              <a:defRPr sz="4400" b="1" i="1" kern="1200" baseline="0">
                <a:solidFill>
                  <a:schemeClr val="bg1"/>
                </a:solidFill>
                <a:latin typeface="+mn-lt"/>
                <a:ea typeface="+mj-ea"/>
                <a:cs typeface="+mj-cs"/>
              </a:defRPr>
            </a:lvl1pPr>
          </a:lstStyle>
          <a:p>
            <a:r>
              <a:rPr lang="en-US" dirty="0">
                <a:solidFill>
                  <a:prstClr val="white"/>
                </a:solidFill>
              </a:rPr>
              <a:t>Click to edit Master title style</a:t>
            </a:r>
          </a:p>
        </p:txBody>
      </p:sp>
      <p:grpSp>
        <p:nvGrpSpPr>
          <p:cNvPr id="8" name="Group 7"/>
          <p:cNvGrpSpPr/>
          <p:nvPr userDrawn="1"/>
        </p:nvGrpSpPr>
        <p:grpSpPr>
          <a:xfrm>
            <a:off x="228600" y="6162337"/>
            <a:ext cx="2710070" cy="533547"/>
            <a:chOff x="228600" y="6105166"/>
            <a:chExt cx="4932460" cy="698171"/>
          </a:xfrm>
        </p:grpSpPr>
        <p:pic>
          <p:nvPicPr>
            <p:cNvPr id="11" name="Picture 2" descr="MP900422377[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6172200"/>
              <a:ext cx="866729" cy="63113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035031" y="6105166"/>
              <a:ext cx="4126029" cy="604110"/>
            </a:xfrm>
            <a:prstGeom prst="rect">
              <a:avLst/>
            </a:prstGeom>
          </p:spPr>
          <p:txBody>
            <a:bodyPr wrap="square">
              <a:spAutoFit/>
            </a:bodyPr>
            <a:lstStyle/>
            <a:p>
              <a:pPr lvl="0" fontAlgn="base">
                <a:spcBef>
                  <a:spcPct val="0"/>
                </a:spcBef>
                <a:spcAft>
                  <a:spcPct val="0"/>
                </a:spcAft>
              </a:pPr>
              <a:r>
                <a:rPr lang="en-US" altLang="en-US" sz="1200" dirty="0">
                  <a:latin typeface="Imprint MT Shadow" pitchFamily="82" charset="0"/>
                  <a:ea typeface="Calibri" pitchFamily="34" charset="0"/>
                  <a:cs typeface="Times New Roman" pitchFamily="18" charset="0"/>
                </a:rPr>
                <a:t>Pearls of </a:t>
              </a:r>
            </a:p>
            <a:p>
              <a:pPr lvl="0" fontAlgn="base">
                <a:spcBef>
                  <a:spcPct val="0"/>
                </a:spcBef>
                <a:spcAft>
                  <a:spcPct val="0"/>
                </a:spcAft>
              </a:pPr>
              <a:r>
                <a:rPr lang="en-US" altLang="en-US" sz="1200" dirty="0">
                  <a:latin typeface="Imprint MT Shadow" pitchFamily="82" charset="0"/>
                  <a:ea typeface="Calibri" pitchFamily="34" charset="0"/>
                  <a:cs typeface="Times New Roman" pitchFamily="18" charset="0"/>
                </a:rPr>
                <a:t>Wisdom Consulting</a:t>
              </a:r>
              <a:endParaRPr lang="en-US" altLang="en-US" sz="1200" dirty="0">
                <a:latin typeface="Arial" pitchFamily="34" charset="0"/>
                <a:cs typeface="Arial" pitchFamily="34" charset="0"/>
              </a:endParaRPr>
            </a:p>
          </p:txBody>
        </p:sp>
      </p:grpSp>
    </p:spTree>
    <p:extLst>
      <p:ext uri="{BB962C8B-B14F-4D97-AF65-F5344CB8AC3E}">
        <p14:creationId xmlns:p14="http://schemas.microsoft.com/office/powerpoint/2010/main" val="2470198978"/>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3200" y="63246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DCDB8-D464-45FB-AB2C-8244B3853C4E}" type="slidenum">
              <a:rPr lang="en-US" smtClean="0">
                <a:solidFill>
                  <a:prstClr val="black">
                    <a:tint val="75000"/>
                  </a:prstClr>
                </a:solidFill>
              </a:rPr>
              <a:pPr/>
              <a:t>‹#›</a:t>
            </a:fld>
            <a:endParaRPr lang="en-US">
              <a:solidFill>
                <a:prstClr val="black">
                  <a:tint val="75000"/>
                </a:prstClr>
              </a:solidFill>
            </a:endParaRPr>
          </a:p>
        </p:txBody>
      </p:sp>
      <p:pic>
        <p:nvPicPr>
          <p:cNvPr id="9" name="Picture 2" descr="C:\Documents and Settings\HP_Administrator\Local Settings\Temporary Internet Files\Content.IE5\PUHQTSKP\MP900422377[1].jp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080860" y="274638"/>
            <a:ext cx="696103" cy="1143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userDrawn="1"/>
        </p:nvSpPr>
        <p:spPr>
          <a:xfrm>
            <a:off x="384538" y="271132"/>
            <a:ext cx="7695679" cy="1155721"/>
          </a:xfrm>
          <a:prstGeom prst="rect">
            <a:avLst/>
          </a:prstGeom>
          <a:solidFill>
            <a:schemeClr val="accent1">
              <a:lumMod val="50000"/>
            </a:schemeClr>
          </a:solidFill>
        </p:spPr>
        <p:txBody>
          <a:bodyPr anchor="ctr"/>
          <a:lstStyle>
            <a:lvl1pPr algn="ctr" defTabSz="914400" rtl="0" eaLnBrk="1" latinLnBrk="0" hangingPunct="1">
              <a:spcBef>
                <a:spcPct val="0"/>
              </a:spcBef>
              <a:buNone/>
              <a:defRPr sz="4400" b="1" i="1" kern="1200" baseline="0">
                <a:solidFill>
                  <a:schemeClr val="bg1"/>
                </a:solidFill>
                <a:latin typeface="+mn-lt"/>
                <a:ea typeface="+mj-ea"/>
                <a:cs typeface="+mj-cs"/>
              </a:defRPr>
            </a:lvl1pPr>
          </a:lstStyle>
          <a:p>
            <a:r>
              <a:rPr lang="en-US" dirty="0">
                <a:solidFill>
                  <a:prstClr val="white"/>
                </a:solidFill>
              </a:rPr>
              <a:t>Click to edit Master title style</a:t>
            </a:r>
          </a:p>
        </p:txBody>
      </p:sp>
    </p:spTree>
    <p:extLst>
      <p:ext uri="{BB962C8B-B14F-4D97-AF65-F5344CB8AC3E}">
        <p14:creationId xmlns:p14="http://schemas.microsoft.com/office/powerpoint/2010/main" val="3036611536"/>
      </p:ext>
    </p:extLst>
  </p:cSld>
  <p:clrMap bg1="lt1" tx1="dk1" bg2="lt2" tx2="dk2" accent1="accent1" accent2="accent2" accent3="accent3" accent4="accent4" accent5="accent5" accent6="accent6" hlink="hlink" folHlink="folHlink"/>
  <p:sldLayoutIdLst>
    <p:sldLayoutId id="2147483665" r:id="rId1"/>
    <p:sldLayoutId id="214748366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ramsey_1@comcast.net" TargetMode="External"/><Relationship Id="rId4" Type="http://schemas.openxmlformats.org/officeDocument/2006/relationships/hyperlink" Target="mailto:marni@marmason.com" TargetMode="External"/><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www.phf.org/programs/PMtoolkit/Pages/Turning_Point_Performance_Management_Refresh.aspx" TargetMode="External"/><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5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5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 Id="rId3" Type="http://schemas.openxmlformats.org/officeDocument/2006/relationships/image" Target="../media/image5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 Id="rId3" Type="http://schemas.openxmlformats.org/officeDocument/2006/relationships/image" Target="../media/image5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 Id="rId3" Type="http://schemas.openxmlformats.org/officeDocument/2006/relationships/image" Target="../media/image5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png"/><Relationship Id="rId3" Type="http://schemas.openxmlformats.org/officeDocument/2006/relationships/image" Target="../media/image6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 Id="rId3" Type="http://schemas.openxmlformats.org/officeDocument/2006/relationships/image" Target="../media/image6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 Id="rId3" Type="http://schemas.openxmlformats.org/officeDocument/2006/relationships/image" Target="../media/image6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9.xml"/><Relationship Id="rId3" Type="http://schemas.openxmlformats.org/officeDocument/2006/relationships/image" Target="../media/image6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mailto:sramsey_1@comcast.net" TargetMode="External"/><Relationship Id="rId4" Type="http://schemas.openxmlformats.org/officeDocument/2006/relationships/image" Target="../media/image66.jpeg"/><Relationship Id="rId5" Type="http://schemas.openxmlformats.org/officeDocument/2006/relationships/hyperlink" Target="mailto:marni@marmason.com" TargetMode="External"/><Relationship Id="rId6"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hyperlink" Target="http://www.weightymatters.ca/2009_10_01_archive.html" TargetMode="External"/><Relationship Id="rId5" Type="http://schemas.openxmlformats.org/officeDocument/2006/relationships/image" Target="../media/image20.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hyperlink" Target="http://feetoftheshepherd.blogspot.com/2010/09/happy-people-need-jesus-too.html" TargetMode="External"/><Relationship Id="rId5" Type="http://schemas.openxmlformats.org/officeDocument/2006/relationships/image" Target="../media/image23.jpeg"/><Relationship Id="rId6" Type="http://schemas.openxmlformats.org/officeDocument/2006/relationships/hyperlink" Target="http://braedennip10.wikispaces.com/" TargetMode="External"/><Relationship Id="rId7" Type="http://schemas.openxmlformats.org/officeDocument/2006/relationships/image" Target="../media/image24.jpeg"/><Relationship Id="rId8" Type="http://schemas.openxmlformats.org/officeDocument/2006/relationships/hyperlink" Target="http://www.flickr.com/photos/93963757@N05/8551937456/" TargetMode="External"/><Relationship Id="rId9" Type="http://schemas.openxmlformats.org/officeDocument/2006/relationships/image" Target="../media/image20.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hyperlink" Target="http://www.creducation.org/resources/class_meetings/effective_meeting_attributes.html" TargetMode="External"/><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chart" Target="../charts/char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chart" Target="../charts/char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hyperlink" Target="https://wikicourses.wikispaces.com/Topic+Why+Leadership%3F"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oleObject" Target="../embeddings/oleObject1.bin"/><Relationship Id="rId5" Type="http://schemas.openxmlformats.org/officeDocument/2006/relationships/image" Target="../media/image4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en.wikipedia.org/wiki/File:ControlChart.svg" TargetMode="External"/><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7.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6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6.xml.rels><?xml version="1.0" encoding="UTF-8" standalone="yes"?>
<Relationships xmlns="http://schemas.openxmlformats.org/package/2006/relationships"><Relationship Id="rId3" Type="http://schemas.openxmlformats.org/officeDocument/2006/relationships/hyperlink" Target="http://dsamh.utah.gov/spf/pdf/how_to_conduct_a_focus_group.pdf" TargetMode="External"/><Relationship Id="rId4" Type="http://schemas.openxmlformats.org/officeDocument/2006/relationships/hyperlink" Target="http://www.businessweek.com/stories/2009-10-08/how-to-conduct-a-focus-group" TargetMode="External"/><Relationship Id="rId5" Type="http://schemas.openxmlformats.org/officeDocument/2006/relationships/hyperlink" Target="http://www.rowan.edu/colleges/chss/facultystaff/focusgrouptoolkit.pdf" TargetMode="External"/><Relationship Id="rId6" Type="http://schemas.openxmlformats.org/officeDocument/2006/relationships/hyperlink" Target="http://www.cdc.gov/nccdphp/dnpa/socialmarketing/training/pdf/focusgroupguidelines.pdf" TargetMode="External"/><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7.xml.rels><?xml version="1.0" encoding="UTF-8" standalone="yes"?>
<Relationships xmlns="http://schemas.openxmlformats.org/package/2006/relationships"><Relationship Id="rId3" Type="http://schemas.openxmlformats.org/officeDocument/2006/relationships/hyperlink" Target="http://www.accessproject.org/downloads/final%20document.pdf" TargetMode="External"/><Relationship Id="rId4" Type="http://schemas.openxmlformats.org/officeDocument/2006/relationships/hyperlink" Target="http://captus.samhsa.gov/access-resources/tips-conducting-key-informant-interviews" TargetMode="External"/><Relationship Id="rId5" Type="http://schemas.openxmlformats.org/officeDocument/2006/relationships/hyperlink" Target="https://breeze.ucdavis.edu/keyinterviews/" TargetMode="External"/><Relationship Id="rId6" Type="http://schemas.openxmlformats.org/officeDocument/2006/relationships/hyperlink" Target="http://courses.washington.edu/nutr531/HEBD/KIInterviews/ConductingKeyInformantInterviewsGuide.doc" TargetMode="External"/><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8.xml.rels><?xml version="1.0" encoding="UTF-8" standalone="yes"?>
<Relationships xmlns="http://schemas.openxmlformats.org/package/2006/relationships"><Relationship Id="rId3" Type="http://schemas.openxmlformats.org/officeDocument/2006/relationships/hyperlink" Target="https://owl.english.purdue.edu/owl/resource/559/06/" TargetMode="External"/><Relationship Id="rId4" Type="http://schemas.openxmlformats.org/officeDocument/2006/relationships/hyperlink" Target="http://masscommtheory.com/2011/11/22/how-to-write-a-good-survey-questionnaire/" TargetMode="External"/><Relationship Id="rId5" Type="http://schemas.openxmlformats.org/officeDocument/2006/relationships/hyperlink" Target="http://www.inc.com/guides/2010/08/how-to-write-a-customer-survey.html" TargetMode="External"/><Relationship Id="rId6" Type="http://schemas.openxmlformats.org/officeDocument/2006/relationships/hyperlink" Target="http://www.sciencebuddies.org/science-fair-projects/project_ideas/Soc_survey.shtml" TargetMode="External"/><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hyperlink" Target="https://en.wikipedia.org/wiki/The_21_Irrefutable_Laws_of_Leadership"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4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48.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49.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4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hyperlink" Target="https://carace.wikispaces.com/more+than+one+race" TargetMode="External"/><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2873829" y="1066800"/>
            <a:ext cx="6248400" cy="1470025"/>
          </a:xfrm>
        </p:spPr>
        <p:txBody>
          <a:bodyPr>
            <a:normAutofit fontScale="90000"/>
          </a:bodyPr>
          <a:lstStyle/>
          <a:p>
            <a:r>
              <a:rPr lang="en-US" i="1" dirty="0"/>
              <a:t>Putting the “Performance” into Performance Management and Quality Improvement Plans</a:t>
            </a:r>
            <a:br>
              <a:rPr lang="en-US" i="1" dirty="0"/>
            </a:br>
            <a:r>
              <a:rPr lang="en-US" sz="2025" dirty="0">
                <a:solidFill>
                  <a:schemeClr val="bg1">
                    <a:lumMod val="50000"/>
                  </a:schemeClr>
                </a:solidFill>
              </a:rPr>
              <a:t>May 16, 2018</a:t>
            </a:r>
          </a:p>
        </p:txBody>
      </p:sp>
      <p:sp>
        <p:nvSpPr>
          <p:cNvPr id="7" name="Subtitle 2">
            <a:extLst>
              <a:ext uri="{FF2B5EF4-FFF2-40B4-BE49-F238E27FC236}">
                <a16:creationId xmlns:a16="http://schemas.microsoft.com/office/drawing/2014/main" xmlns="" id="{B49249D1-46F3-4DA1-B6BC-F91CDD48987B}"/>
              </a:ext>
            </a:extLst>
          </p:cNvPr>
          <p:cNvSpPr>
            <a:spLocks noGrp="1"/>
          </p:cNvSpPr>
          <p:nvPr>
            <p:ph type="subTitle" idx="1"/>
          </p:nvPr>
        </p:nvSpPr>
        <p:spPr>
          <a:xfrm>
            <a:off x="2873828" y="4267200"/>
            <a:ext cx="6248400" cy="2209800"/>
          </a:xfrm>
        </p:spPr>
        <p:txBody>
          <a:bodyPr>
            <a:normAutofit fontScale="40000" lnSpcReduction="20000"/>
          </a:bodyPr>
          <a:lstStyle/>
          <a:p>
            <a:r>
              <a:rPr lang="en-US" dirty="0"/>
              <a:t>Presented by:  </a:t>
            </a:r>
          </a:p>
          <a:p>
            <a:r>
              <a:rPr lang="en-US" dirty="0">
                <a:solidFill>
                  <a:schemeClr val="tx1"/>
                </a:solidFill>
              </a:rPr>
              <a:t>Susan Ramsey</a:t>
            </a:r>
            <a:r>
              <a:rPr lang="en-US" dirty="0"/>
              <a:t> </a:t>
            </a:r>
          </a:p>
          <a:p>
            <a:r>
              <a:rPr lang="en-US" dirty="0">
                <a:solidFill>
                  <a:schemeClr val="tx1"/>
                </a:solidFill>
              </a:rPr>
              <a:t>Pearls of Wisdom Consulting, LLC</a:t>
            </a:r>
          </a:p>
          <a:p>
            <a:r>
              <a:rPr lang="en-US" dirty="0">
                <a:hlinkClick r:id="rId3"/>
              </a:rPr>
              <a:t>sramsey_1@comcast.net</a:t>
            </a:r>
            <a:endParaRPr lang="en-US" dirty="0"/>
          </a:p>
          <a:p>
            <a:r>
              <a:rPr lang="en-US" dirty="0"/>
              <a:t>253-606-0956</a:t>
            </a:r>
          </a:p>
          <a:p>
            <a:endParaRPr lang="en-US" dirty="0"/>
          </a:p>
          <a:p>
            <a:r>
              <a:rPr lang="en-US" dirty="0">
                <a:solidFill>
                  <a:schemeClr val="tx1"/>
                </a:solidFill>
              </a:rPr>
              <a:t>Marni Mason</a:t>
            </a:r>
            <a:r>
              <a:rPr lang="en-US" dirty="0"/>
              <a:t> </a:t>
            </a:r>
          </a:p>
          <a:p>
            <a:r>
              <a:rPr lang="en-US" dirty="0">
                <a:solidFill>
                  <a:schemeClr val="tx1"/>
                </a:solidFill>
              </a:rPr>
              <a:t>MarMason Consulting, LLC</a:t>
            </a:r>
          </a:p>
          <a:p>
            <a:r>
              <a:rPr lang="en-US" dirty="0">
                <a:hlinkClick r:id="rId4"/>
              </a:rPr>
              <a:t>marni@marmason.com</a:t>
            </a:r>
            <a:endParaRPr lang="en-US" dirty="0"/>
          </a:p>
          <a:p>
            <a:r>
              <a:rPr lang="en-US" dirty="0"/>
              <a:t>425-466-7965</a:t>
            </a:r>
          </a:p>
          <a:p>
            <a:endParaRPr lang="en-US" dirty="0"/>
          </a:p>
          <a:p>
            <a:endParaRPr lang="en-US" dirty="0"/>
          </a:p>
          <a:p>
            <a:endParaRPr lang="en-US" dirty="0"/>
          </a:p>
        </p:txBody>
      </p:sp>
    </p:spTree>
    <p:extLst>
      <p:ext uri="{BB962C8B-B14F-4D97-AF65-F5344CB8AC3E}">
        <p14:creationId xmlns:p14="http://schemas.microsoft.com/office/powerpoint/2010/main" val="606695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B54E67-95C5-49CD-AB25-D6A2B743C364}"/>
              </a:ext>
            </a:extLst>
          </p:cNvPr>
          <p:cNvSpPr>
            <a:spLocks noGrp="1"/>
          </p:cNvSpPr>
          <p:nvPr>
            <p:ph type="title"/>
          </p:nvPr>
        </p:nvSpPr>
        <p:spPr/>
        <p:txBody>
          <a:bodyPr>
            <a:normAutofit fontScale="90000"/>
          </a:bodyPr>
          <a:lstStyle/>
          <a:p>
            <a:r>
              <a:rPr lang="en-US" dirty="0"/>
              <a:t>The PM &amp; QI Management </a:t>
            </a:r>
            <a:br>
              <a:rPr lang="en-US" dirty="0"/>
            </a:br>
            <a:r>
              <a:rPr lang="en-US" dirty="0"/>
              <a:t>Journey to Excellence</a:t>
            </a:r>
          </a:p>
        </p:txBody>
      </p:sp>
      <p:sp>
        <p:nvSpPr>
          <p:cNvPr id="3" name="Content Placeholder 2">
            <a:extLst>
              <a:ext uri="{FF2B5EF4-FFF2-40B4-BE49-F238E27FC236}">
                <a16:creationId xmlns:a16="http://schemas.microsoft.com/office/drawing/2014/main" xmlns="" id="{2961DF6F-6012-4588-B8C9-E2D70877734F}"/>
              </a:ext>
            </a:extLst>
          </p:cNvPr>
          <p:cNvSpPr>
            <a:spLocks noGrp="1"/>
          </p:cNvSpPr>
          <p:nvPr>
            <p:ph sz="half" idx="1"/>
          </p:nvPr>
        </p:nvSpPr>
        <p:spPr/>
        <p:txBody>
          <a:bodyPr>
            <a:normAutofit/>
          </a:bodyPr>
          <a:lstStyle/>
          <a:p>
            <a:pPr marL="82296" indent="0">
              <a:buNone/>
            </a:pPr>
            <a:r>
              <a:rPr lang="en-US" dirty="0"/>
              <a:t>This graphic of the Turning Point PM System was refreshed in 2012 by PHF to include:</a:t>
            </a:r>
          </a:p>
          <a:p>
            <a:pPr lvl="1"/>
            <a:r>
              <a:rPr lang="en-US" sz="2800" dirty="0"/>
              <a:t>Visible Leadership</a:t>
            </a:r>
          </a:p>
          <a:p>
            <a:pPr lvl="1"/>
            <a:r>
              <a:rPr lang="en-US" sz="2800" dirty="0"/>
              <a:t>Transparency</a:t>
            </a:r>
          </a:p>
          <a:p>
            <a:pPr lvl="1"/>
            <a:r>
              <a:rPr lang="en-US" sz="2800" dirty="0"/>
              <a:t>Strategic Alignment</a:t>
            </a:r>
          </a:p>
          <a:p>
            <a:pPr lvl="1"/>
            <a:r>
              <a:rPr lang="en-US" sz="2800" dirty="0"/>
              <a:t>Culture of Quality</a:t>
            </a:r>
          </a:p>
          <a:p>
            <a:pPr lvl="1"/>
            <a:r>
              <a:rPr lang="en-US" sz="2800" dirty="0"/>
              <a:t>Customer Focus</a:t>
            </a:r>
          </a:p>
        </p:txBody>
      </p:sp>
      <p:sp>
        <p:nvSpPr>
          <p:cNvPr id="8" name="Content Placeholder 7">
            <a:extLst>
              <a:ext uri="{FF2B5EF4-FFF2-40B4-BE49-F238E27FC236}">
                <a16:creationId xmlns:a16="http://schemas.microsoft.com/office/drawing/2014/main" xmlns="" id="{748F6424-04CF-4580-ADBB-AAA54EA3035B}"/>
              </a:ext>
            </a:extLst>
          </p:cNvPr>
          <p:cNvSpPr>
            <a:spLocks noGrp="1"/>
          </p:cNvSpPr>
          <p:nvPr>
            <p:ph sz="half" idx="2"/>
          </p:nvPr>
        </p:nvSpPr>
        <p:spPr/>
        <p:txBody>
          <a:bodyPr/>
          <a:lstStyle/>
          <a:p>
            <a:endParaRPr lang="en-US" dirty="0"/>
          </a:p>
        </p:txBody>
      </p:sp>
      <p:sp>
        <p:nvSpPr>
          <p:cNvPr id="5" name="Slide Number Placeholder 4">
            <a:extLst>
              <a:ext uri="{FF2B5EF4-FFF2-40B4-BE49-F238E27FC236}">
                <a16:creationId xmlns:a16="http://schemas.microsoft.com/office/drawing/2014/main" xmlns="" id="{6F9460F5-C3F7-45F0-8D1E-91414E024342}"/>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10</a:t>
            </a:fld>
            <a:endParaRPr lang="en-US" dirty="0">
              <a:solidFill>
                <a:prstClr val="black">
                  <a:tint val="75000"/>
                </a:prstClr>
              </a:solidFill>
              <a:latin typeface="Calibri"/>
            </a:endParaRPr>
          </a:p>
        </p:txBody>
      </p:sp>
      <p:pic>
        <p:nvPicPr>
          <p:cNvPr id="6" name="Picture 2">
            <a:extLst>
              <a:ext uri="{FF2B5EF4-FFF2-40B4-BE49-F238E27FC236}">
                <a16:creationId xmlns:a16="http://schemas.microsoft.com/office/drawing/2014/main" xmlns="" id="{975D4B94-6A95-40EA-B87C-BF0379F1ABA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4516" y="1625122"/>
            <a:ext cx="3528884" cy="3444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1">
            <a:extLst>
              <a:ext uri="{FF2B5EF4-FFF2-40B4-BE49-F238E27FC236}">
                <a16:creationId xmlns:a16="http://schemas.microsoft.com/office/drawing/2014/main" xmlns="" id="{76217D14-ACFA-47E2-B030-327058A3AB03}"/>
              </a:ext>
            </a:extLst>
          </p:cNvPr>
          <p:cNvSpPr txBox="1">
            <a:spLocks/>
          </p:cNvSpPr>
          <p:nvPr/>
        </p:nvSpPr>
        <p:spPr>
          <a:xfrm>
            <a:off x="3028950" y="5200650"/>
            <a:ext cx="4457700" cy="703031"/>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82296" indent="0">
              <a:buNone/>
            </a:pPr>
            <a:endParaRPr lang="en-US" sz="1500" dirty="0">
              <a:solidFill>
                <a:prstClr val="black"/>
              </a:solidFill>
              <a:latin typeface="Calibri"/>
            </a:endParaRPr>
          </a:p>
        </p:txBody>
      </p:sp>
      <p:sp>
        <p:nvSpPr>
          <p:cNvPr id="11" name="Rectangle 10">
            <a:extLst>
              <a:ext uri="{FF2B5EF4-FFF2-40B4-BE49-F238E27FC236}">
                <a16:creationId xmlns:a16="http://schemas.microsoft.com/office/drawing/2014/main" xmlns="" id="{1E3B1F33-F9A5-4043-B910-F8778E936339}"/>
              </a:ext>
            </a:extLst>
          </p:cNvPr>
          <p:cNvSpPr/>
          <p:nvPr/>
        </p:nvSpPr>
        <p:spPr>
          <a:xfrm>
            <a:off x="4191000" y="5365657"/>
            <a:ext cx="4003245" cy="348813"/>
          </a:xfrm>
          <a:prstGeom prst="rect">
            <a:avLst/>
          </a:prstGeom>
        </p:spPr>
        <p:txBody>
          <a:bodyPr wrap="square">
            <a:spAutoFit/>
          </a:bodyPr>
          <a:lstStyle/>
          <a:p>
            <a:pPr marL="350044">
              <a:lnSpc>
                <a:spcPts val="994"/>
              </a:lnSpc>
            </a:pP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htt</a:t>
            </a:r>
            <a:r>
              <a:rPr lang="en-US" sz="900" spc="4"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p</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a:t>
            </a:r>
            <a:r>
              <a:rPr lang="en-US" sz="900" spc="-4"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/ww</a:t>
            </a:r>
            <a:r>
              <a:rPr lang="en-US" sz="900" spc="-68"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w</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.phf.</a:t>
            </a:r>
            <a:r>
              <a:rPr lang="en-US" sz="900" spc="4"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o</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rg</a:t>
            </a:r>
            <a:r>
              <a:rPr lang="en-US" sz="900" spc="-11"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a:t>
            </a:r>
            <a:r>
              <a:rPr lang="en-US" sz="900" spc="-8"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p</a:t>
            </a:r>
            <a:r>
              <a:rPr lang="en-US" sz="900" spc="-3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r</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ogra</a:t>
            </a:r>
            <a:r>
              <a:rPr lang="en-US" sz="900" spc="-15"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m</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s</a:t>
            </a:r>
            <a:r>
              <a:rPr lang="en-US" sz="900" spc="-11"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P</a:t>
            </a:r>
            <a:r>
              <a:rPr lang="en-US" sz="900" spc="-11"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M</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to</a:t>
            </a:r>
            <a:r>
              <a:rPr lang="en-US" sz="900" spc="-8"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o</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lkit</a:t>
            </a:r>
            <a:r>
              <a:rPr lang="en-US" sz="900" spc="-8"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Pages</a:t>
            </a:r>
            <a:r>
              <a:rPr lang="en-US" sz="900" spc="-11"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a:t>
            </a:r>
            <a:r>
              <a:rPr lang="en-US" sz="900" spc="-143"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T</a:t>
            </a:r>
            <a:r>
              <a:rPr lang="en-US" sz="900" spc="-8"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u</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r</a:t>
            </a:r>
            <a:r>
              <a:rPr lang="en-US" sz="900" spc="-8"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n</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i</a:t>
            </a:r>
            <a:r>
              <a:rPr lang="en-US" sz="900" spc="-8"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n</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g_</a:t>
            </a:r>
            <a:r>
              <a:rPr lang="en-US" sz="900" spc="-34"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P</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oi</a:t>
            </a:r>
            <a:r>
              <a:rPr lang="en-US" sz="900" spc="-8"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n</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t_</a:t>
            </a:r>
            <a:r>
              <a:rPr lang="en-US" sz="900" spc="-34"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P</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e</a:t>
            </a:r>
            <a:r>
              <a:rPr lang="en-US" sz="900" spc="-4"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r</a:t>
            </a:r>
            <a:r>
              <a:rPr lang="en-US" sz="900" spc="-15"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f</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or</a:t>
            </a:r>
            <a:r>
              <a:rPr lang="en-US" sz="900" spc="-15"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m</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a</a:t>
            </a:r>
            <a:r>
              <a:rPr lang="en-US" sz="900" spc="-8"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n</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ce_Ma</a:t>
            </a:r>
            <a:r>
              <a:rPr lang="en-US" sz="900" spc="-8"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n</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agemen</a:t>
            </a:r>
            <a:r>
              <a:rPr lang="en-US" sz="900" spc="-8"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t</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_Ref</a:t>
            </a:r>
            <a:r>
              <a:rPr lang="en-US" sz="900" spc="-23"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r</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es</a:t>
            </a:r>
            <a:r>
              <a:rPr lang="en-US" sz="900" spc="-8"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h</a:t>
            </a:r>
            <a:r>
              <a:rPr lang="en-US" sz="900"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.as</a:t>
            </a:r>
            <a:r>
              <a:rPr lang="en-US" sz="900" spc="-8"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p</a:t>
            </a:r>
            <a:r>
              <a:rPr lang="en-US" sz="900" spc="15" dirty="0">
                <a:solidFill>
                  <a:srgbClr val="0000FF"/>
                </a:solidFill>
                <a:latin typeface="Gill Sans MT" panose="020B0502020104020203" pitchFamily="34" charset="0"/>
                <a:ea typeface="Calibri" panose="020F0502020204030204" pitchFamily="34" charset="0"/>
                <a:cs typeface="Times New Roman" panose="02020603050405020304" pitchFamily="18" charset="0"/>
                <a:hlinkClick r:id="rId4"/>
              </a:rPr>
              <a:t>x</a:t>
            </a:r>
            <a:r>
              <a:rPr lang="en-US" sz="900" dirty="0">
                <a:solidFill>
                  <a:srgbClr val="7E7E7E"/>
                </a:solidFill>
                <a:latin typeface="Gill Sans MT" panose="020B0502020104020203" pitchFamily="34" charset="0"/>
                <a:ea typeface="Calibri" panose="020F0502020204030204" pitchFamily="34" charset="0"/>
                <a:cs typeface="Times New Roman" panose="02020603050405020304" pitchFamily="18" charset="0"/>
                <a:hlinkClick r:id="rId4"/>
              </a:rPr>
              <a:t>.</a:t>
            </a:r>
            <a:endParaRPr lang="en-US" sz="9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2417C525-3116-48DD-8681-C6A3184A3B70}"/>
              </a:ext>
            </a:extLst>
          </p:cNvPr>
          <p:cNvSpPr/>
          <p:nvPr/>
        </p:nvSpPr>
        <p:spPr>
          <a:xfrm>
            <a:off x="4604657" y="5184151"/>
            <a:ext cx="4286250" cy="230832"/>
          </a:xfrm>
          <a:prstGeom prst="rect">
            <a:avLst/>
          </a:prstGeom>
        </p:spPr>
        <p:txBody>
          <a:bodyPr wrap="square">
            <a:spAutoFit/>
          </a:bodyPr>
          <a:lstStyle/>
          <a:p>
            <a:r>
              <a:rPr lang="en-US" sz="900" spc="-19"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F</a:t>
            </a:r>
            <a:r>
              <a:rPr lang="en-US" sz="900"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or</a:t>
            </a:r>
            <a:r>
              <a:rPr lang="en-US" sz="900" spc="-11"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 </a:t>
            </a:r>
            <a:r>
              <a:rPr lang="en-US" sz="900"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mo</a:t>
            </a:r>
            <a:r>
              <a:rPr lang="en-US" sz="900" spc="-19"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r</a:t>
            </a:r>
            <a:r>
              <a:rPr lang="en-US" sz="900"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e</a:t>
            </a:r>
            <a:r>
              <a:rPr lang="en-US" sz="900" spc="-15"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 </a:t>
            </a:r>
            <a:r>
              <a:rPr lang="en-US" sz="900"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in</a:t>
            </a:r>
            <a:r>
              <a:rPr lang="en-US" sz="900" spc="-15"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f</a:t>
            </a:r>
            <a:r>
              <a:rPr lang="en-US" sz="900"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or</a:t>
            </a:r>
            <a:r>
              <a:rPr lang="en-US" sz="900" spc="-8"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m</a:t>
            </a:r>
            <a:r>
              <a:rPr lang="en-US" sz="900"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ation</a:t>
            </a:r>
            <a:r>
              <a:rPr lang="en-US" sz="900" spc="-23"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 </a:t>
            </a:r>
            <a:r>
              <a:rPr lang="en-US" sz="900"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on</a:t>
            </a:r>
            <a:r>
              <a:rPr lang="en-US" sz="900" spc="-146"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 </a:t>
            </a:r>
            <a:r>
              <a:rPr lang="en-US" sz="900" spc="-143"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T</a:t>
            </a:r>
            <a:r>
              <a:rPr lang="en-US" sz="900"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urn</a:t>
            </a:r>
            <a:r>
              <a:rPr lang="en-US" sz="900" spc="4"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i</a:t>
            </a:r>
            <a:r>
              <a:rPr lang="en-US" sz="900"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ng</a:t>
            </a:r>
            <a:r>
              <a:rPr lang="en-US" sz="900" spc="-23"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 </a:t>
            </a:r>
            <a:r>
              <a:rPr lang="en-US" sz="900" spc="-26"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P</a:t>
            </a:r>
            <a:r>
              <a:rPr lang="en-US" sz="900"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oint</a:t>
            </a:r>
            <a:r>
              <a:rPr lang="en-US" sz="900" spc="-23"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 </a:t>
            </a:r>
            <a:r>
              <a:rPr lang="en-US" sz="900" spc="-26"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P</a:t>
            </a:r>
            <a:r>
              <a:rPr lang="en-US" sz="900"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e</a:t>
            </a:r>
            <a:r>
              <a:rPr lang="en-US" sz="900" spc="-4"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r</a:t>
            </a:r>
            <a:r>
              <a:rPr lang="en-US" sz="900" spc="-15"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f</a:t>
            </a:r>
            <a:r>
              <a:rPr lang="en-US" sz="900"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or</a:t>
            </a:r>
            <a:r>
              <a:rPr lang="en-US" sz="900" spc="-8"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m</a:t>
            </a:r>
            <a:r>
              <a:rPr lang="en-US" sz="900"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a</a:t>
            </a:r>
            <a:r>
              <a:rPr lang="en-US" sz="900" spc="4"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n</a:t>
            </a:r>
            <a:r>
              <a:rPr lang="en-US" sz="900"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ce</a:t>
            </a:r>
            <a:r>
              <a:rPr lang="en-US" sz="900" spc="-19"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 </a:t>
            </a:r>
            <a:r>
              <a:rPr lang="en-US" sz="900" spc="-4"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M</a:t>
            </a:r>
            <a:r>
              <a:rPr lang="en-US" sz="900"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a</a:t>
            </a:r>
            <a:r>
              <a:rPr lang="en-US" sz="900" spc="4"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n</a:t>
            </a:r>
            <a:r>
              <a:rPr lang="en-US" sz="900"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agemen</a:t>
            </a:r>
            <a:r>
              <a:rPr lang="en-US" sz="900" spc="23"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t</a:t>
            </a:r>
            <a:r>
              <a:rPr lang="en-US" sz="900"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a:t>
            </a:r>
            <a:r>
              <a:rPr lang="en-US" sz="900" spc="-127"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 </a:t>
            </a:r>
            <a:r>
              <a:rPr lang="en-US" sz="900" dirty="0">
                <a:solidFill>
                  <a:srgbClr val="7E7E7E"/>
                </a:solidFill>
                <a:latin typeface="Gill Sans MT" panose="020B0502020104020203" pitchFamily="34" charset="0"/>
                <a:ea typeface="Calibri" panose="020F0502020204030204" pitchFamily="34" charset="0"/>
                <a:cs typeface="Times New Roman" panose="02020603050405020304" pitchFamily="18" charset="0"/>
              </a:rPr>
              <a:t>visit</a:t>
            </a:r>
            <a:endParaRPr lang="en-US" sz="900" dirty="0">
              <a:solidFill>
                <a:prstClr val="black"/>
              </a:solidFill>
              <a:latin typeface="Calibri"/>
            </a:endParaRPr>
          </a:p>
        </p:txBody>
      </p:sp>
    </p:spTree>
    <p:extLst>
      <p:ext uri="{BB962C8B-B14F-4D97-AF65-F5344CB8AC3E}">
        <p14:creationId xmlns:p14="http://schemas.microsoft.com/office/powerpoint/2010/main" val="15485861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5252654-9706-42A8-9A5A-E164020006A8}"/>
              </a:ext>
            </a:extLst>
          </p:cNvPr>
          <p:cNvSpPr>
            <a:spLocks noGrp="1"/>
          </p:cNvSpPr>
          <p:nvPr>
            <p:ph type="title"/>
          </p:nvPr>
        </p:nvSpPr>
        <p:spPr/>
        <p:txBody>
          <a:bodyPr>
            <a:normAutofit fontScale="90000"/>
          </a:bodyPr>
          <a:lstStyle/>
          <a:p>
            <a:r>
              <a:rPr lang="en-US" dirty="0"/>
              <a:t>Measure 9.1.3 – Implemented Performance Management System</a:t>
            </a:r>
          </a:p>
        </p:txBody>
      </p:sp>
      <p:sp>
        <p:nvSpPr>
          <p:cNvPr id="5" name="Content Placeholder 4">
            <a:extLst>
              <a:ext uri="{FF2B5EF4-FFF2-40B4-BE49-F238E27FC236}">
                <a16:creationId xmlns:a16="http://schemas.microsoft.com/office/drawing/2014/main" xmlns="" id="{3256DCBB-D2CB-46B7-BC99-E4818DED21BE}"/>
              </a:ext>
            </a:extLst>
          </p:cNvPr>
          <p:cNvSpPr>
            <a:spLocks noGrp="1"/>
          </p:cNvSpPr>
          <p:nvPr>
            <p:ph idx="1"/>
          </p:nvPr>
        </p:nvSpPr>
        <p:spPr/>
        <p:txBody>
          <a:bodyPr/>
          <a:lstStyle/>
          <a:p>
            <a:endParaRPr lang="en-US" dirty="0"/>
          </a:p>
        </p:txBody>
      </p:sp>
      <p:sp>
        <p:nvSpPr>
          <p:cNvPr id="2" name="Slide Number Placeholder 1">
            <a:extLst>
              <a:ext uri="{FF2B5EF4-FFF2-40B4-BE49-F238E27FC236}">
                <a16:creationId xmlns:a16="http://schemas.microsoft.com/office/drawing/2014/main" xmlns="" id="{FDE5BBF6-270F-44F7-AE9D-0FAAC4C96AFE}"/>
              </a:ext>
            </a:extLst>
          </p:cNvPr>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100</a:t>
            </a:fld>
            <a:endParaRPr lang="en-US" dirty="0">
              <a:solidFill>
                <a:prstClr val="black">
                  <a:tint val="75000"/>
                </a:prstClr>
              </a:solidFill>
              <a:latin typeface="Calibri"/>
            </a:endParaRPr>
          </a:p>
        </p:txBody>
      </p:sp>
      <p:pic>
        <p:nvPicPr>
          <p:cNvPr id="6" name="Picture 5">
            <a:extLst>
              <a:ext uri="{FF2B5EF4-FFF2-40B4-BE49-F238E27FC236}">
                <a16:creationId xmlns:a16="http://schemas.microsoft.com/office/drawing/2014/main" xmlns="" id="{F9493D1F-6A44-470C-ABB7-D776DE1BE3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1454609"/>
            <a:ext cx="7581900" cy="4735177"/>
          </a:xfrm>
          <a:prstGeom prst="rect">
            <a:avLst/>
          </a:prstGeom>
        </p:spPr>
      </p:pic>
    </p:spTree>
    <p:extLst>
      <p:ext uri="{BB962C8B-B14F-4D97-AF65-F5344CB8AC3E}">
        <p14:creationId xmlns:p14="http://schemas.microsoft.com/office/powerpoint/2010/main" val="27260698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5252654-9706-42A8-9A5A-E164020006A8}"/>
              </a:ext>
            </a:extLst>
          </p:cNvPr>
          <p:cNvSpPr>
            <a:spLocks noGrp="1"/>
          </p:cNvSpPr>
          <p:nvPr>
            <p:ph type="title"/>
          </p:nvPr>
        </p:nvSpPr>
        <p:spPr/>
        <p:txBody>
          <a:bodyPr>
            <a:normAutofit fontScale="90000"/>
          </a:bodyPr>
          <a:lstStyle/>
          <a:p>
            <a:r>
              <a:rPr lang="en-US" dirty="0"/>
              <a:t>Measure 9.1.3 – Implemented Performance Management System</a:t>
            </a:r>
          </a:p>
        </p:txBody>
      </p:sp>
      <p:pic>
        <p:nvPicPr>
          <p:cNvPr id="3" name="Content Placeholder 2">
            <a:extLst>
              <a:ext uri="{FF2B5EF4-FFF2-40B4-BE49-F238E27FC236}">
                <a16:creationId xmlns:a16="http://schemas.microsoft.com/office/drawing/2014/main" xmlns="" id="{2AD33D93-59FC-46CF-AF40-0CB7055F467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886200" y="1469689"/>
            <a:ext cx="4905374" cy="4834609"/>
          </a:xfrm>
          <a:prstGeom prst="rect">
            <a:avLst/>
          </a:prstGeom>
        </p:spPr>
      </p:pic>
      <p:sp>
        <p:nvSpPr>
          <p:cNvPr id="2" name="Slide Number Placeholder 1">
            <a:extLst>
              <a:ext uri="{FF2B5EF4-FFF2-40B4-BE49-F238E27FC236}">
                <a16:creationId xmlns:a16="http://schemas.microsoft.com/office/drawing/2014/main" xmlns="" id="{FDE5BBF6-270F-44F7-AE9D-0FAAC4C96AFE}"/>
              </a:ext>
            </a:extLst>
          </p:cNvPr>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101</a:t>
            </a:fld>
            <a:endParaRPr lang="en-US" dirty="0">
              <a:solidFill>
                <a:prstClr val="black">
                  <a:tint val="75000"/>
                </a:prstClr>
              </a:solidFill>
              <a:latin typeface="Calibri"/>
            </a:endParaRPr>
          </a:p>
        </p:txBody>
      </p:sp>
      <p:sp>
        <p:nvSpPr>
          <p:cNvPr id="7" name="Content Placeholder 7">
            <a:extLst>
              <a:ext uri="{FF2B5EF4-FFF2-40B4-BE49-F238E27FC236}">
                <a16:creationId xmlns:a16="http://schemas.microsoft.com/office/drawing/2014/main" xmlns="" id="{9827704E-7D68-477B-A7AE-26392ACCF595}"/>
              </a:ext>
            </a:extLst>
          </p:cNvPr>
          <p:cNvSpPr txBox="1">
            <a:spLocks/>
          </p:cNvSpPr>
          <p:nvPr/>
        </p:nvSpPr>
        <p:spPr>
          <a:xfrm>
            <a:off x="457200" y="1600200"/>
            <a:ext cx="3771900" cy="3851673"/>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100" dirty="0">
                <a:solidFill>
                  <a:prstClr val="black"/>
                </a:solidFill>
                <a:latin typeface="Calibri"/>
              </a:rPr>
              <a:t>Butte County Public Health Department, California</a:t>
            </a:r>
          </a:p>
          <a:p>
            <a:pPr marL="214313" indent="-214313"/>
            <a:r>
              <a:rPr lang="en-US" sz="2100" dirty="0">
                <a:solidFill>
                  <a:prstClr val="black"/>
                </a:solidFill>
                <a:latin typeface="Calibri"/>
              </a:rPr>
              <a:t>Accredited in 2017               PHAB vs. 1.5</a:t>
            </a:r>
          </a:p>
          <a:p>
            <a:pPr marL="214313" indent="-214313"/>
            <a:r>
              <a:rPr lang="en-US" sz="2100" dirty="0">
                <a:solidFill>
                  <a:prstClr val="black"/>
                </a:solidFill>
                <a:latin typeface="Calibri"/>
              </a:rPr>
              <a:t>Fully demonstrated</a:t>
            </a:r>
          </a:p>
          <a:p>
            <a:pPr marL="214313" indent="-214313"/>
            <a:r>
              <a:rPr lang="en-US" sz="2100" dirty="0">
                <a:solidFill>
                  <a:prstClr val="black"/>
                </a:solidFill>
                <a:latin typeface="Calibri"/>
              </a:rPr>
              <a:t>Example of monitoring of performance – RD3</a:t>
            </a:r>
          </a:p>
        </p:txBody>
      </p:sp>
    </p:spTree>
    <p:extLst>
      <p:ext uri="{BB962C8B-B14F-4D97-AF65-F5344CB8AC3E}">
        <p14:creationId xmlns:p14="http://schemas.microsoft.com/office/powerpoint/2010/main" val="2437223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5252654-9706-42A8-9A5A-E164020006A8}"/>
              </a:ext>
            </a:extLst>
          </p:cNvPr>
          <p:cNvSpPr>
            <a:spLocks noGrp="1"/>
          </p:cNvSpPr>
          <p:nvPr>
            <p:ph type="title"/>
          </p:nvPr>
        </p:nvSpPr>
        <p:spPr/>
        <p:txBody>
          <a:bodyPr>
            <a:normAutofit fontScale="90000"/>
          </a:bodyPr>
          <a:lstStyle/>
          <a:p>
            <a:r>
              <a:rPr lang="en-US" dirty="0"/>
              <a:t>Measure 9.1.3 – Implemented Performance Management System</a:t>
            </a:r>
          </a:p>
        </p:txBody>
      </p:sp>
      <p:sp>
        <p:nvSpPr>
          <p:cNvPr id="8" name="Content Placeholder 7">
            <a:extLst>
              <a:ext uri="{FF2B5EF4-FFF2-40B4-BE49-F238E27FC236}">
                <a16:creationId xmlns:a16="http://schemas.microsoft.com/office/drawing/2014/main" xmlns="" id="{576E730E-E50D-48A0-946C-C123C1BA0977}"/>
              </a:ext>
            </a:extLst>
          </p:cNvPr>
          <p:cNvSpPr>
            <a:spLocks noGrp="1"/>
          </p:cNvSpPr>
          <p:nvPr>
            <p:ph sz="half" idx="1"/>
          </p:nvPr>
        </p:nvSpPr>
        <p:spPr/>
        <p:txBody>
          <a:bodyPr>
            <a:normAutofit fontScale="85000" lnSpcReduction="20000"/>
          </a:bodyPr>
          <a:lstStyle/>
          <a:p>
            <a:pPr marL="0" indent="0">
              <a:buNone/>
            </a:pPr>
            <a:r>
              <a:rPr lang="en-US" dirty="0"/>
              <a:t>Butte County Public Health Department, California</a:t>
            </a:r>
          </a:p>
          <a:p>
            <a:pPr marL="214313" indent="-214313"/>
            <a:r>
              <a:rPr lang="en-US" dirty="0"/>
              <a:t>Accredited in 2017           PHAB vs. 1.5</a:t>
            </a:r>
          </a:p>
          <a:p>
            <a:pPr marL="214313" indent="-214313"/>
            <a:r>
              <a:rPr lang="en-US" dirty="0"/>
              <a:t>Fully demonstrated</a:t>
            </a:r>
          </a:p>
          <a:p>
            <a:endParaRPr lang="en-US" dirty="0"/>
          </a:p>
          <a:p>
            <a:r>
              <a:rPr lang="en-US" dirty="0"/>
              <a:t>Example of analysis of progress toward achieving goals and objectives and identification of areas in need of focused improvement processes – RD4</a:t>
            </a:r>
          </a:p>
          <a:p>
            <a:endParaRPr lang="en-US" dirty="0"/>
          </a:p>
        </p:txBody>
      </p:sp>
      <p:pic>
        <p:nvPicPr>
          <p:cNvPr id="10" name="Content Placeholder 9">
            <a:extLst>
              <a:ext uri="{FF2B5EF4-FFF2-40B4-BE49-F238E27FC236}">
                <a16:creationId xmlns:a16="http://schemas.microsoft.com/office/drawing/2014/main" xmlns="" id="{7884A809-ADFE-4AFD-B2E1-BADE6A7ECA1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267201" y="1439409"/>
            <a:ext cx="4419600" cy="5166813"/>
          </a:xfrm>
          <a:prstGeom prst="rect">
            <a:avLst/>
          </a:prstGeom>
        </p:spPr>
      </p:pic>
      <p:sp>
        <p:nvSpPr>
          <p:cNvPr id="2" name="Slide Number Placeholder 1">
            <a:extLst>
              <a:ext uri="{FF2B5EF4-FFF2-40B4-BE49-F238E27FC236}">
                <a16:creationId xmlns:a16="http://schemas.microsoft.com/office/drawing/2014/main" xmlns="" id="{FDE5BBF6-270F-44F7-AE9D-0FAAC4C96AFE}"/>
              </a:ext>
            </a:extLst>
          </p:cNvPr>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102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623210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2BF9E26-E830-49D6-AF57-2E083C4BAA9D}"/>
              </a:ext>
            </a:extLst>
          </p:cNvPr>
          <p:cNvSpPr>
            <a:spLocks noGrp="1"/>
          </p:cNvSpPr>
          <p:nvPr>
            <p:ph type="title"/>
          </p:nvPr>
        </p:nvSpPr>
        <p:spPr/>
        <p:txBody>
          <a:bodyPr>
            <a:normAutofit fontScale="90000"/>
          </a:bodyPr>
          <a:lstStyle/>
          <a:p>
            <a:r>
              <a:rPr lang="en-US" dirty="0"/>
              <a:t>Measure 9.1.3 – Implemented Performance Management System</a:t>
            </a:r>
          </a:p>
        </p:txBody>
      </p:sp>
      <p:pic>
        <p:nvPicPr>
          <p:cNvPr id="8" name="Content Placeholder 7">
            <a:extLst>
              <a:ext uri="{FF2B5EF4-FFF2-40B4-BE49-F238E27FC236}">
                <a16:creationId xmlns:a16="http://schemas.microsoft.com/office/drawing/2014/main" xmlns="" id="{E7132B1D-C19F-467A-B92A-D2903A049965}"/>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114801" y="1453226"/>
            <a:ext cx="4648200" cy="5328574"/>
          </a:xfrm>
          <a:prstGeom prst="rect">
            <a:avLst/>
          </a:prstGeom>
        </p:spPr>
      </p:pic>
      <p:sp>
        <p:nvSpPr>
          <p:cNvPr id="2" name="Slide Number Placeholder 1">
            <a:extLst>
              <a:ext uri="{FF2B5EF4-FFF2-40B4-BE49-F238E27FC236}">
                <a16:creationId xmlns:a16="http://schemas.microsoft.com/office/drawing/2014/main" xmlns="" id="{FDE5BBF6-270F-44F7-AE9D-0FAAC4C96AFE}"/>
              </a:ext>
            </a:extLst>
          </p:cNvPr>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103</a:t>
            </a:fld>
            <a:endParaRPr lang="en-US" dirty="0">
              <a:solidFill>
                <a:prstClr val="black">
                  <a:tint val="75000"/>
                </a:prstClr>
              </a:solidFill>
              <a:latin typeface="Calibri"/>
            </a:endParaRPr>
          </a:p>
        </p:txBody>
      </p:sp>
      <p:sp>
        <p:nvSpPr>
          <p:cNvPr id="9" name="Content Placeholder 7">
            <a:extLst>
              <a:ext uri="{FF2B5EF4-FFF2-40B4-BE49-F238E27FC236}">
                <a16:creationId xmlns:a16="http://schemas.microsoft.com/office/drawing/2014/main" xmlns="" id="{EF3D459D-07F1-4311-85E2-73FF21D489F4}"/>
              </a:ext>
            </a:extLst>
          </p:cNvPr>
          <p:cNvSpPr>
            <a:spLocks noGrp="1"/>
          </p:cNvSpPr>
          <p:nvPr>
            <p:ph sz="half" idx="1"/>
          </p:nvPr>
        </p:nvSpPr>
        <p:spPr>
          <a:xfrm>
            <a:off x="457200" y="1524000"/>
            <a:ext cx="3810000" cy="4191000"/>
          </a:xfrm>
        </p:spPr>
        <p:txBody>
          <a:bodyPr>
            <a:normAutofit fontScale="85000" lnSpcReduction="20000"/>
          </a:bodyPr>
          <a:lstStyle/>
          <a:p>
            <a:pPr marL="0" indent="0">
              <a:buNone/>
            </a:pPr>
            <a:r>
              <a:rPr lang="en-US" dirty="0"/>
              <a:t>Butte County Public Health Department, California</a:t>
            </a:r>
          </a:p>
          <a:p>
            <a:pPr marL="214313" indent="-214313"/>
            <a:r>
              <a:rPr lang="en-US" dirty="0"/>
              <a:t>Accredited in 2017            PHAB vs. 1.5</a:t>
            </a:r>
          </a:p>
          <a:p>
            <a:pPr marL="214313" indent="-214313"/>
            <a:r>
              <a:rPr lang="en-US" dirty="0"/>
              <a:t>Fully demonstrated</a:t>
            </a:r>
          </a:p>
          <a:p>
            <a:pPr marL="214313" indent="-214313"/>
            <a:r>
              <a:rPr lang="en-US" dirty="0"/>
              <a:t>Example of analysis of progress toward achieving goals and objectives and identification of areas in need of focused improvement processes – RD4</a:t>
            </a:r>
          </a:p>
          <a:p>
            <a:endParaRPr lang="en-US" dirty="0"/>
          </a:p>
        </p:txBody>
      </p:sp>
    </p:spTree>
    <p:extLst>
      <p:ext uri="{BB962C8B-B14F-4D97-AF65-F5344CB8AC3E}">
        <p14:creationId xmlns:p14="http://schemas.microsoft.com/office/powerpoint/2010/main" val="33977728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17EACA2B-9231-4F52-8BF6-4A5E57B67A89}"/>
              </a:ext>
            </a:extLst>
          </p:cNvPr>
          <p:cNvSpPr>
            <a:spLocks noGrp="1"/>
          </p:cNvSpPr>
          <p:nvPr>
            <p:ph type="title"/>
          </p:nvPr>
        </p:nvSpPr>
        <p:spPr/>
        <p:txBody>
          <a:bodyPr>
            <a:normAutofit fontScale="90000"/>
          </a:bodyPr>
          <a:lstStyle/>
          <a:p>
            <a:r>
              <a:rPr lang="en-US" dirty="0"/>
              <a:t>Measure 9.1.3 – Implemented Performance Management System</a:t>
            </a:r>
          </a:p>
        </p:txBody>
      </p:sp>
      <p:pic>
        <p:nvPicPr>
          <p:cNvPr id="13" name="Content Placeholder 12">
            <a:extLst>
              <a:ext uri="{FF2B5EF4-FFF2-40B4-BE49-F238E27FC236}">
                <a16:creationId xmlns:a16="http://schemas.microsoft.com/office/drawing/2014/main" xmlns="" id="{0524FB0C-748E-41A8-971F-48CFBC571730}"/>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369855" y="1499817"/>
            <a:ext cx="4469345" cy="4900983"/>
          </a:xfrm>
          <a:prstGeom prst="rect">
            <a:avLst/>
          </a:prstGeom>
        </p:spPr>
      </p:pic>
      <p:sp>
        <p:nvSpPr>
          <p:cNvPr id="2" name="Slide Number Placeholder 1">
            <a:extLst>
              <a:ext uri="{FF2B5EF4-FFF2-40B4-BE49-F238E27FC236}">
                <a16:creationId xmlns:a16="http://schemas.microsoft.com/office/drawing/2014/main" xmlns="" id="{FDE5BBF6-270F-44F7-AE9D-0FAAC4C96AFE}"/>
              </a:ext>
            </a:extLst>
          </p:cNvPr>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104</a:t>
            </a:fld>
            <a:endParaRPr lang="en-US" dirty="0">
              <a:solidFill>
                <a:prstClr val="black">
                  <a:tint val="75000"/>
                </a:prstClr>
              </a:solidFill>
              <a:latin typeface="Calibri"/>
            </a:endParaRPr>
          </a:p>
        </p:txBody>
      </p:sp>
      <p:sp>
        <p:nvSpPr>
          <p:cNvPr id="14" name="Content Placeholder 7">
            <a:extLst>
              <a:ext uri="{FF2B5EF4-FFF2-40B4-BE49-F238E27FC236}">
                <a16:creationId xmlns:a16="http://schemas.microsoft.com/office/drawing/2014/main" xmlns="" id="{8A260C06-850C-4738-968A-C95D6E9F9708}"/>
              </a:ext>
            </a:extLst>
          </p:cNvPr>
          <p:cNvSpPr>
            <a:spLocks noGrp="1"/>
          </p:cNvSpPr>
          <p:nvPr>
            <p:ph sz="half" idx="1"/>
          </p:nvPr>
        </p:nvSpPr>
        <p:spPr>
          <a:xfrm>
            <a:off x="457200" y="1600200"/>
            <a:ext cx="3962400" cy="4267200"/>
          </a:xfrm>
        </p:spPr>
        <p:txBody>
          <a:bodyPr>
            <a:normAutofit fontScale="92500" lnSpcReduction="20000"/>
          </a:bodyPr>
          <a:lstStyle/>
          <a:p>
            <a:pPr marL="0" indent="0">
              <a:buNone/>
            </a:pPr>
            <a:r>
              <a:rPr lang="en-US" dirty="0"/>
              <a:t>Butte County Public Health Department, California</a:t>
            </a:r>
          </a:p>
          <a:p>
            <a:pPr marL="214313" indent="-214313"/>
            <a:r>
              <a:rPr lang="en-US" dirty="0"/>
              <a:t>Accredited in 2017         PHAB vs. 1.5</a:t>
            </a:r>
          </a:p>
          <a:p>
            <a:pPr marL="214313" indent="-214313"/>
            <a:r>
              <a:rPr lang="en-US" dirty="0"/>
              <a:t>Fully demonstrated</a:t>
            </a:r>
          </a:p>
          <a:p>
            <a:pPr marL="214313" indent="-214313"/>
            <a:r>
              <a:rPr lang="en-US" dirty="0"/>
              <a:t>Example of analysis of progress toward achieving goals and objectives and identification of areas in need of focused improvement processes – RD4</a:t>
            </a:r>
          </a:p>
          <a:p>
            <a:endParaRPr lang="en-US" dirty="0"/>
          </a:p>
        </p:txBody>
      </p:sp>
    </p:spTree>
    <p:extLst>
      <p:ext uri="{BB962C8B-B14F-4D97-AF65-F5344CB8AC3E}">
        <p14:creationId xmlns:p14="http://schemas.microsoft.com/office/powerpoint/2010/main" val="21186512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17EACA2B-9231-4F52-8BF6-4A5E57B67A89}"/>
              </a:ext>
            </a:extLst>
          </p:cNvPr>
          <p:cNvSpPr>
            <a:spLocks noGrp="1"/>
          </p:cNvSpPr>
          <p:nvPr>
            <p:ph type="title"/>
          </p:nvPr>
        </p:nvSpPr>
        <p:spPr/>
        <p:txBody>
          <a:bodyPr>
            <a:normAutofit fontScale="90000"/>
          </a:bodyPr>
          <a:lstStyle/>
          <a:p>
            <a:r>
              <a:rPr lang="en-US" dirty="0"/>
              <a:t>Measure 9.1.3 – Implemented Performance Management System</a:t>
            </a:r>
          </a:p>
        </p:txBody>
      </p:sp>
      <p:sp>
        <p:nvSpPr>
          <p:cNvPr id="2" name="Slide Number Placeholder 1">
            <a:extLst>
              <a:ext uri="{FF2B5EF4-FFF2-40B4-BE49-F238E27FC236}">
                <a16:creationId xmlns:a16="http://schemas.microsoft.com/office/drawing/2014/main" xmlns="" id="{FDE5BBF6-270F-44F7-AE9D-0FAAC4C96AFE}"/>
              </a:ext>
            </a:extLst>
          </p:cNvPr>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105</a:t>
            </a:fld>
            <a:endParaRPr lang="en-US" dirty="0">
              <a:solidFill>
                <a:prstClr val="black">
                  <a:tint val="75000"/>
                </a:prstClr>
              </a:solidFill>
              <a:latin typeface="Calibri"/>
            </a:endParaRPr>
          </a:p>
        </p:txBody>
      </p:sp>
      <p:sp>
        <p:nvSpPr>
          <p:cNvPr id="14" name="Content Placeholder 7">
            <a:extLst>
              <a:ext uri="{FF2B5EF4-FFF2-40B4-BE49-F238E27FC236}">
                <a16:creationId xmlns:a16="http://schemas.microsoft.com/office/drawing/2014/main" xmlns="" id="{8A260C06-850C-4738-968A-C95D6E9F9708}"/>
              </a:ext>
            </a:extLst>
          </p:cNvPr>
          <p:cNvSpPr>
            <a:spLocks noGrp="1"/>
          </p:cNvSpPr>
          <p:nvPr>
            <p:ph sz="half" idx="1"/>
          </p:nvPr>
        </p:nvSpPr>
        <p:spPr>
          <a:xfrm>
            <a:off x="457200" y="1524000"/>
            <a:ext cx="3509702" cy="3927873"/>
          </a:xfrm>
        </p:spPr>
        <p:txBody>
          <a:bodyPr>
            <a:normAutofit/>
          </a:bodyPr>
          <a:lstStyle/>
          <a:p>
            <a:pPr marL="0" indent="0">
              <a:buNone/>
            </a:pPr>
            <a:r>
              <a:rPr lang="en-US" dirty="0"/>
              <a:t>Butte County Public Health Department, California</a:t>
            </a:r>
          </a:p>
          <a:p>
            <a:pPr marL="214313" indent="-214313"/>
            <a:r>
              <a:rPr lang="en-US" dirty="0"/>
              <a:t>Accredited in 2017         PHAB vs. 1.5</a:t>
            </a:r>
          </a:p>
          <a:p>
            <a:pPr marL="214313" indent="-214313"/>
            <a:r>
              <a:rPr lang="en-US" dirty="0"/>
              <a:t>Fully demonstrated</a:t>
            </a:r>
          </a:p>
          <a:p>
            <a:pPr marL="214313" indent="-214313"/>
            <a:r>
              <a:rPr lang="en-US" dirty="0"/>
              <a:t>Example of results and next steps – RD5</a:t>
            </a:r>
          </a:p>
          <a:p>
            <a:endParaRPr lang="en-US" dirty="0"/>
          </a:p>
        </p:txBody>
      </p:sp>
      <p:pic>
        <p:nvPicPr>
          <p:cNvPr id="4" name="Content Placeholder 3">
            <a:extLst>
              <a:ext uri="{FF2B5EF4-FFF2-40B4-BE49-F238E27FC236}">
                <a16:creationId xmlns:a16="http://schemas.microsoft.com/office/drawing/2014/main" xmlns="" id="{6ABA6209-D15B-4485-B1C6-80AF1A90B85C}"/>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3966902" y="1502228"/>
            <a:ext cx="4796098" cy="4669971"/>
          </a:xfrm>
          <a:prstGeom prst="rect">
            <a:avLst/>
          </a:prstGeom>
        </p:spPr>
      </p:pic>
    </p:spTree>
    <p:extLst>
      <p:ext uri="{BB962C8B-B14F-4D97-AF65-F5344CB8AC3E}">
        <p14:creationId xmlns:p14="http://schemas.microsoft.com/office/powerpoint/2010/main" val="621262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5252654-9706-42A8-9A5A-E164020006A8}"/>
              </a:ext>
            </a:extLst>
          </p:cNvPr>
          <p:cNvSpPr>
            <a:spLocks noGrp="1"/>
          </p:cNvSpPr>
          <p:nvPr>
            <p:ph type="title"/>
          </p:nvPr>
        </p:nvSpPr>
        <p:spPr/>
        <p:txBody>
          <a:bodyPr>
            <a:normAutofit fontScale="90000"/>
          </a:bodyPr>
          <a:lstStyle/>
          <a:p>
            <a:r>
              <a:rPr lang="en-US" dirty="0"/>
              <a:t>Measure 9.2.2 – Implemented Quality Improvement Initiatives</a:t>
            </a:r>
          </a:p>
        </p:txBody>
      </p:sp>
      <p:sp>
        <p:nvSpPr>
          <p:cNvPr id="2" name="Slide Number Placeholder 1">
            <a:extLst>
              <a:ext uri="{FF2B5EF4-FFF2-40B4-BE49-F238E27FC236}">
                <a16:creationId xmlns:a16="http://schemas.microsoft.com/office/drawing/2014/main" xmlns="" id="{FDE5BBF6-270F-44F7-AE9D-0FAAC4C96AFE}"/>
              </a:ext>
            </a:extLst>
          </p:cNvPr>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106</a:t>
            </a:fld>
            <a:endParaRPr lang="en-US" dirty="0">
              <a:solidFill>
                <a:prstClr val="black">
                  <a:tint val="75000"/>
                </a:prstClr>
              </a:solidFill>
              <a:latin typeface="Calibri"/>
            </a:endParaRPr>
          </a:p>
        </p:txBody>
      </p:sp>
      <p:pic>
        <p:nvPicPr>
          <p:cNvPr id="3" name="Picture 2">
            <a:extLst>
              <a:ext uri="{FF2B5EF4-FFF2-40B4-BE49-F238E27FC236}">
                <a16:creationId xmlns:a16="http://schemas.microsoft.com/office/drawing/2014/main" xmlns="" id="{071C34DD-ACFE-4221-87B2-88330B89E9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552" y="1477459"/>
            <a:ext cx="7924800" cy="5244016"/>
          </a:xfrm>
          <a:prstGeom prst="rect">
            <a:avLst/>
          </a:prstGeom>
        </p:spPr>
      </p:pic>
    </p:spTree>
    <p:extLst>
      <p:ext uri="{BB962C8B-B14F-4D97-AF65-F5344CB8AC3E}">
        <p14:creationId xmlns:p14="http://schemas.microsoft.com/office/powerpoint/2010/main" val="13895350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5252654-9706-42A8-9A5A-E164020006A8}"/>
              </a:ext>
            </a:extLst>
          </p:cNvPr>
          <p:cNvSpPr>
            <a:spLocks noGrp="1"/>
          </p:cNvSpPr>
          <p:nvPr>
            <p:ph type="title"/>
          </p:nvPr>
        </p:nvSpPr>
        <p:spPr/>
        <p:txBody>
          <a:bodyPr>
            <a:normAutofit fontScale="90000"/>
          </a:bodyPr>
          <a:lstStyle/>
          <a:p>
            <a:r>
              <a:rPr lang="en-US" dirty="0"/>
              <a:t>Measure 9.2.2 – Implemented Quality Improvement Initiatives</a:t>
            </a:r>
          </a:p>
        </p:txBody>
      </p:sp>
      <p:sp>
        <p:nvSpPr>
          <p:cNvPr id="5" name="Content Placeholder 4">
            <a:extLst>
              <a:ext uri="{FF2B5EF4-FFF2-40B4-BE49-F238E27FC236}">
                <a16:creationId xmlns:a16="http://schemas.microsoft.com/office/drawing/2014/main" xmlns="" id="{3256DCBB-D2CB-46B7-BC99-E4818DED21BE}"/>
              </a:ext>
            </a:extLst>
          </p:cNvPr>
          <p:cNvSpPr>
            <a:spLocks noGrp="1"/>
          </p:cNvSpPr>
          <p:nvPr>
            <p:ph idx="1"/>
          </p:nvPr>
        </p:nvSpPr>
        <p:spPr/>
        <p:txBody>
          <a:bodyPr/>
          <a:lstStyle/>
          <a:p>
            <a:endParaRPr lang="en-US" dirty="0"/>
          </a:p>
        </p:txBody>
      </p:sp>
      <p:sp>
        <p:nvSpPr>
          <p:cNvPr id="2" name="Slide Number Placeholder 1">
            <a:extLst>
              <a:ext uri="{FF2B5EF4-FFF2-40B4-BE49-F238E27FC236}">
                <a16:creationId xmlns:a16="http://schemas.microsoft.com/office/drawing/2014/main" xmlns="" id="{FDE5BBF6-270F-44F7-AE9D-0FAAC4C96AFE}"/>
              </a:ext>
            </a:extLst>
          </p:cNvPr>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107</a:t>
            </a:fld>
            <a:endParaRPr lang="en-US" dirty="0">
              <a:solidFill>
                <a:prstClr val="black">
                  <a:tint val="75000"/>
                </a:prstClr>
              </a:solidFill>
              <a:latin typeface="Calibri"/>
            </a:endParaRPr>
          </a:p>
        </p:txBody>
      </p:sp>
      <p:pic>
        <p:nvPicPr>
          <p:cNvPr id="6" name="Picture 5">
            <a:extLst>
              <a:ext uri="{FF2B5EF4-FFF2-40B4-BE49-F238E27FC236}">
                <a16:creationId xmlns:a16="http://schemas.microsoft.com/office/drawing/2014/main" xmlns="" id="{A362FB08-33DD-4C76-9D1C-1F769212C9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524000"/>
            <a:ext cx="8386837" cy="3091699"/>
          </a:xfrm>
          <a:prstGeom prst="rect">
            <a:avLst/>
          </a:prstGeom>
        </p:spPr>
      </p:pic>
    </p:spTree>
    <p:extLst>
      <p:ext uri="{BB962C8B-B14F-4D97-AF65-F5344CB8AC3E}">
        <p14:creationId xmlns:p14="http://schemas.microsoft.com/office/powerpoint/2010/main" val="38771964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B458F49-8CAE-4E1E-9A4D-3D6159D9A242}"/>
              </a:ext>
            </a:extLst>
          </p:cNvPr>
          <p:cNvSpPr>
            <a:spLocks noGrp="1"/>
          </p:cNvSpPr>
          <p:nvPr>
            <p:ph type="title"/>
          </p:nvPr>
        </p:nvSpPr>
        <p:spPr/>
        <p:txBody>
          <a:bodyPr>
            <a:normAutofit fontScale="90000"/>
          </a:bodyPr>
          <a:lstStyle/>
          <a:p>
            <a:r>
              <a:rPr lang="en-US" dirty="0"/>
              <a:t>Measure 9.2.2 – Implemented Quality Improvement Initiatives</a:t>
            </a:r>
          </a:p>
        </p:txBody>
      </p:sp>
      <p:sp>
        <p:nvSpPr>
          <p:cNvPr id="2" name="Slide Number Placeholder 1">
            <a:extLst>
              <a:ext uri="{FF2B5EF4-FFF2-40B4-BE49-F238E27FC236}">
                <a16:creationId xmlns:a16="http://schemas.microsoft.com/office/drawing/2014/main" xmlns="" id="{FDE5BBF6-270F-44F7-AE9D-0FAAC4C96AFE}"/>
              </a:ext>
            </a:extLst>
          </p:cNvPr>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108</a:t>
            </a:fld>
            <a:endParaRPr lang="en-US" dirty="0">
              <a:solidFill>
                <a:prstClr val="black">
                  <a:tint val="75000"/>
                </a:prstClr>
              </a:solidFill>
              <a:latin typeface="Calibri"/>
            </a:endParaRPr>
          </a:p>
        </p:txBody>
      </p:sp>
      <p:sp>
        <p:nvSpPr>
          <p:cNvPr id="8" name="Content Placeholder 7">
            <a:extLst>
              <a:ext uri="{FF2B5EF4-FFF2-40B4-BE49-F238E27FC236}">
                <a16:creationId xmlns:a16="http://schemas.microsoft.com/office/drawing/2014/main" xmlns="" id="{AB248FFC-B067-40D7-9881-F235AF923B22}"/>
              </a:ext>
            </a:extLst>
          </p:cNvPr>
          <p:cNvSpPr txBox="1">
            <a:spLocks/>
          </p:cNvSpPr>
          <p:nvPr/>
        </p:nvSpPr>
        <p:spPr>
          <a:xfrm>
            <a:off x="457200" y="1600200"/>
            <a:ext cx="3650600" cy="3794523"/>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solidFill>
                  <a:prstClr val="black"/>
                </a:solidFill>
                <a:latin typeface="Calibri"/>
              </a:rPr>
              <a:t>Wisconsin Department of Health Services </a:t>
            </a:r>
          </a:p>
          <a:p>
            <a:r>
              <a:rPr lang="en-US" sz="2100" dirty="0">
                <a:solidFill>
                  <a:prstClr val="black"/>
                </a:solidFill>
                <a:latin typeface="Calibri"/>
              </a:rPr>
              <a:t>Pending accredited status PHAB vs. 1.5</a:t>
            </a:r>
          </a:p>
          <a:p>
            <a:pPr marL="214313" indent="-214313"/>
            <a:r>
              <a:rPr lang="en-US" sz="2100" dirty="0">
                <a:solidFill>
                  <a:prstClr val="black"/>
                </a:solidFill>
                <a:latin typeface="Calibri"/>
              </a:rPr>
              <a:t>Fully demonstrated</a:t>
            </a:r>
          </a:p>
          <a:p>
            <a:pPr marL="214313" indent="-214313"/>
            <a:r>
              <a:rPr lang="en-US" sz="2100" dirty="0">
                <a:solidFill>
                  <a:prstClr val="black"/>
                </a:solidFill>
                <a:latin typeface="Calibri"/>
              </a:rPr>
              <a:t>Example of implementation of QI based on the QI plan – RD1 </a:t>
            </a:r>
          </a:p>
        </p:txBody>
      </p:sp>
      <p:pic>
        <p:nvPicPr>
          <p:cNvPr id="7" name="Content Placeholder 6">
            <a:extLst>
              <a:ext uri="{FF2B5EF4-FFF2-40B4-BE49-F238E27FC236}">
                <a16:creationId xmlns:a16="http://schemas.microsoft.com/office/drawing/2014/main" xmlns="" id="{90F299EF-528B-4B77-8D43-8633C5A491AD}"/>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079426" y="1433590"/>
            <a:ext cx="3701716" cy="2713868"/>
          </a:xfrm>
          <a:prstGeom prst="rect">
            <a:avLst/>
          </a:prstGeom>
        </p:spPr>
      </p:pic>
      <p:pic>
        <p:nvPicPr>
          <p:cNvPr id="9" name="Picture 8">
            <a:extLst>
              <a:ext uri="{FF2B5EF4-FFF2-40B4-BE49-F238E27FC236}">
                <a16:creationId xmlns:a16="http://schemas.microsoft.com/office/drawing/2014/main" xmlns="" id="{7F6F18AF-883A-4832-A19A-3E3D565542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0600" y="4144058"/>
            <a:ext cx="3650601" cy="2410693"/>
          </a:xfrm>
          <a:prstGeom prst="rect">
            <a:avLst/>
          </a:prstGeom>
        </p:spPr>
      </p:pic>
    </p:spTree>
    <p:extLst>
      <p:ext uri="{BB962C8B-B14F-4D97-AF65-F5344CB8AC3E}">
        <p14:creationId xmlns:p14="http://schemas.microsoft.com/office/powerpoint/2010/main" val="17272642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B458F49-8CAE-4E1E-9A4D-3D6159D9A242}"/>
              </a:ext>
            </a:extLst>
          </p:cNvPr>
          <p:cNvSpPr>
            <a:spLocks noGrp="1"/>
          </p:cNvSpPr>
          <p:nvPr>
            <p:ph type="title"/>
          </p:nvPr>
        </p:nvSpPr>
        <p:spPr/>
        <p:txBody>
          <a:bodyPr>
            <a:normAutofit fontScale="90000"/>
          </a:bodyPr>
          <a:lstStyle/>
          <a:p>
            <a:r>
              <a:rPr lang="en-US" dirty="0"/>
              <a:t>Measure 9.2.2 – Implemented Quality Improvement Initiatives</a:t>
            </a:r>
          </a:p>
        </p:txBody>
      </p:sp>
      <p:sp>
        <p:nvSpPr>
          <p:cNvPr id="2" name="Slide Number Placeholder 1">
            <a:extLst>
              <a:ext uri="{FF2B5EF4-FFF2-40B4-BE49-F238E27FC236}">
                <a16:creationId xmlns:a16="http://schemas.microsoft.com/office/drawing/2014/main" xmlns="" id="{FDE5BBF6-270F-44F7-AE9D-0FAAC4C96AFE}"/>
              </a:ext>
            </a:extLst>
          </p:cNvPr>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109</a:t>
            </a:fld>
            <a:endParaRPr lang="en-US" dirty="0">
              <a:solidFill>
                <a:prstClr val="black">
                  <a:tint val="75000"/>
                </a:prstClr>
              </a:solidFill>
              <a:latin typeface="Calibri"/>
            </a:endParaRPr>
          </a:p>
        </p:txBody>
      </p:sp>
      <p:sp>
        <p:nvSpPr>
          <p:cNvPr id="8" name="Content Placeholder 7">
            <a:extLst>
              <a:ext uri="{FF2B5EF4-FFF2-40B4-BE49-F238E27FC236}">
                <a16:creationId xmlns:a16="http://schemas.microsoft.com/office/drawing/2014/main" xmlns="" id="{AB248FFC-B067-40D7-9881-F235AF923B22}"/>
              </a:ext>
            </a:extLst>
          </p:cNvPr>
          <p:cNvSpPr txBox="1">
            <a:spLocks/>
          </p:cNvSpPr>
          <p:nvPr/>
        </p:nvSpPr>
        <p:spPr>
          <a:xfrm>
            <a:off x="457200" y="1524000"/>
            <a:ext cx="2971800" cy="3870723"/>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solidFill>
                  <a:prstClr val="black"/>
                </a:solidFill>
                <a:latin typeface="Calibri"/>
              </a:rPr>
              <a:t>Wisconsin Department of Health Services </a:t>
            </a:r>
          </a:p>
          <a:p>
            <a:r>
              <a:rPr lang="en-US" sz="2100" dirty="0">
                <a:solidFill>
                  <a:prstClr val="black"/>
                </a:solidFill>
                <a:latin typeface="Calibri"/>
              </a:rPr>
              <a:t>Pending accredited status PHAB vs. 1.5</a:t>
            </a:r>
          </a:p>
          <a:p>
            <a:r>
              <a:rPr lang="en-US" sz="2100" dirty="0">
                <a:solidFill>
                  <a:prstClr val="black"/>
                </a:solidFill>
                <a:latin typeface="Calibri"/>
              </a:rPr>
              <a:t>Fully demonstrated</a:t>
            </a:r>
          </a:p>
          <a:p>
            <a:endParaRPr lang="en-US" sz="2100" dirty="0">
              <a:solidFill>
                <a:prstClr val="black"/>
              </a:solidFill>
              <a:latin typeface="Calibri"/>
            </a:endParaRPr>
          </a:p>
          <a:p>
            <a:r>
              <a:rPr lang="en-US" sz="2100" dirty="0">
                <a:solidFill>
                  <a:prstClr val="black"/>
                </a:solidFill>
                <a:latin typeface="Calibri"/>
              </a:rPr>
              <a:t>Example of implementation of QI based on the QI plan – RD1 (cont.) </a:t>
            </a:r>
          </a:p>
        </p:txBody>
      </p:sp>
      <p:pic>
        <p:nvPicPr>
          <p:cNvPr id="5" name="Content Placeholder 4">
            <a:extLst>
              <a:ext uri="{FF2B5EF4-FFF2-40B4-BE49-F238E27FC236}">
                <a16:creationId xmlns:a16="http://schemas.microsoft.com/office/drawing/2014/main" xmlns="" id="{2A02F782-C4A2-46CB-8898-74B16BE6CD15}"/>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3603838" y="1611766"/>
            <a:ext cx="5241578" cy="4027034"/>
          </a:xfrm>
          <a:prstGeom prst="rect">
            <a:avLst/>
          </a:prstGeom>
        </p:spPr>
      </p:pic>
    </p:spTree>
    <p:extLst>
      <p:ext uri="{BB962C8B-B14F-4D97-AF65-F5344CB8AC3E}">
        <p14:creationId xmlns:p14="http://schemas.microsoft.com/office/powerpoint/2010/main" val="282823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ACC099C-A0B7-4A36-BCF6-B60468EC0E24}"/>
              </a:ext>
            </a:extLst>
          </p:cNvPr>
          <p:cNvSpPr>
            <a:spLocks noGrp="1"/>
          </p:cNvSpPr>
          <p:nvPr>
            <p:ph type="ctrTitle"/>
          </p:nvPr>
        </p:nvSpPr>
        <p:spPr>
          <a:xfrm>
            <a:off x="2895600" y="2130425"/>
            <a:ext cx="6248400" cy="1470025"/>
          </a:xfrm>
        </p:spPr>
        <p:txBody>
          <a:bodyPr>
            <a:normAutofit fontScale="90000"/>
          </a:bodyPr>
          <a:lstStyle/>
          <a:p>
            <a:r>
              <a:rPr lang="en-US" dirty="0"/>
              <a:t>Performance Management</a:t>
            </a:r>
            <a:br>
              <a:rPr lang="en-US" dirty="0"/>
            </a:br>
            <a:r>
              <a:rPr lang="en-US" dirty="0"/>
              <a:t>and Quality Improvement</a:t>
            </a:r>
          </a:p>
        </p:txBody>
      </p:sp>
      <p:sp>
        <p:nvSpPr>
          <p:cNvPr id="4" name="Slide Number Placeholder 3">
            <a:extLst>
              <a:ext uri="{FF2B5EF4-FFF2-40B4-BE49-F238E27FC236}">
                <a16:creationId xmlns:a16="http://schemas.microsoft.com/office/drawing/2014/main" xmlns="" id="{2FB25742-201C-457A-B766-0677BFC5DC78}"/>
              </a:ext>
            </a:extLst>
          </p:cNvPr>
          <p:cNvSpPr>
            <a:spLocks noGrp="1"/>
          </p:cNvSpPr>
          <p:nvPr>
            <p:ph type="sldNum" sz="quarter" idx="4294967295"/>
          </p:nvPr>
        </p:nvSpPr>
        <p:spPr>
          <a:xfrm>
            <a:off x="7543800" y="5624513"/>
            <a:ext cx="1600200" cy="274637"/>
          </a:xfrm>
        </p:spPr>
        <p:txBody>
          <a:bodyPr/>
          <a:lstStyle/>
          <a:p>
            <a:fld id="{DC155EC1-5823-4B75-A903-4ABB0FF55332}" type="slidenum">
              <a:rPr lang="en-US">
                <a:solidFill>
                  <a:prstClr val="black">
                    <a:tint val="75000"/>
                  </a:prstClr>
                </a:solidFill>
                <a:latin typeface="Calibri"/>
              </a:rPr>
              <a:pPr/>
              <a:t>11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062181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B458F49-8CAE-4E1E-9A4D-3D6159D9A242}"/>
              </a:ext>
            </a:extLst>
          </p:cNvPr>
          <p:cNvSpPr>
            <a:spLocks noGrp="1"/>
          </p:cNvSpPr>
          <p:nvPr>
            <p:ph type="title"/>
          </p:nvPr>
        </p:nvSpPr>
        <p:spPr/>
        <p:txBody>
          <a:bodyPr>
            <a:normAutofit fontScale="90000"/>
          </a:bodyPr>
          <a:lstStyle/>
          <a:p>
            <a:r>
              <a:rPr lang="en-US" dirty="0"/>
              <a:t>Measure 9.2.2 – Implemented Quality Improvement Initiatives</a:t>
            </a:r>
          </a:p>
        </p:txBody>
      </p:sp>
      <p:sp>
        <p:nvSpPr>
          <p:cNvPr id="2" name="Slide Number Placeholder 1">
            <a:extLst>
              <a:ext uri="{FF2B5EF4-FFF2-40B4-BE49-F238E27FC236}">
                <a16:creationId xmlns:a16="http://schemas.microsoft.com/office/drawing/2014/main" xmlns="" id="{FDE5BBF6-270F-44F7-AE9D-0FAAC4C96AFE}"/>
              </a:ext>
            </a:extLst>
          </p:cNvPr>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110</a:t>
            </a:fld>
            <a:endParaRPr lang="en-US" dirty="0">
              <a:solidFill>
                <a:prstClr val="black">
                  <a:tint val="75000"/>
                </a:prstClr>
              </a:solidFill>
              <a:latin typeface="Calibri"/>
            </a:endParaRPr>
          </a:p>
        </p:txBody>
      </p:sp>
      <p:sp>
        <p:nvSpPr>
          <p:cNvPr id="8" name="Content Placeholder 7">
            <a:extLst>
              <a:ext uri="{FF2B5EF4-FFF2-40B4-BE49-F238E27FC236}">
                <a16:creationId xmlns:a16="http://schemas.microsoft.com/office/drawing/2014/main" xmlns="" id="{AB248FFC-B067-40D7-9881-F235AF923B22}"/>
              </a:ext>
            </a:extLst>
          </p:cNvPr>
          <p:cNvSpPr txBox="1">
            <a:spLocks/>
          </p:cNvSpPr>
          <p:nvPr/>
        </p:nvSpPr>
        <p:spPr>
          <a:xfrm>
            <a:off x="457200" y="1524000"/>
            <a:ext cx="3048000" cy="3870723"/>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solidFill>
                  <a:prstClr val="black"/>
                </a:solidFill>
                <a:latin typeface="Calibri"/>
              </a:rPr>
              <a:t>Wisconsin Department of Health Services </a:t>
            </a:r>
          </a:p>
          <a:p>
            <a:r>
              <a:rPr lang="en-US" sz="2100" dirty="0">
                <a:solidFill>
                  <a:prstClr val="black"/>
                </a:solidFill>
                <a:latin typeface="Calibri"/>
              </a:rPr>
              <a:t>Pending accredited status     PHAB vs. 1.5</a:t>
            </a:r>
          </a:p>
          <a:p>
            <a:r>
              <a:rPr lang="en-US" sz="2100" dirty="0">
                <a:solidFill>
                  <a:prstClr val="black"/>
                </a:solidFill>
                <a:latin typeface="Calibri"/>
              </a:rPr>
              <a:t>Fully demonstrated</a:t>
            </a:r>
          </a:p>
          <a:p>
            <a:endParaRPr lang="en-US" sz="2100" dirty="0">
              <a:solidFill>
                <a:prstClr val="black"/>
              </a:solidFill>
              <a:latin typeface="Calibri"/>
            </a:endParaRPr>
          </a:p>
          <a:p>
            <a:r>
              <a:rPr lang="en-US" sz="2100" dirty="0">
                <a:solidFill>
                  <a:prstClr val="black"/>
                </a:solidFill>
                <a:latin typeface="Calibri"/>
              </a:rPr>
              <a:t>Example of implementation of QI based on the QI plan – RD1 (cont.) </a:t>
            </a:r>
          </a:p>
        </p:txBody>
      </p:sp>
      <p:pic>
        <p:nvPicPr>
          <p:cNvPr id="6" name="Content Placeholder 5">
            <a:extLst>
              <a:ext uri="{FF2B5EF4-FFF2-40B4-BE49-F238E27FC236}">
                <a16:creationId xmlns:a16="http://schemas.microsoft.com/office/drawing/2014/main" xmlns="" id="{03236529-6067-41F3-83B3-BC3C7EBB9E0A}"/>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3644988" y="1537304"/>
            <a:ext cx="5104102" cy="3568095"/>
          </a:xfrm>
          <a:prstGeom prst="rect">
            <a:avLst/>
          </a:prstGeom>
        </p:spPr>
      </p:pic>
    </p:spTree>
    <p:extLst>
      <p:ext uri="{BB962C8B-B14F-4D97-AF65-F5344CB8AC3E}">
        <p14:creationId xmlns:p14="http://schemas.microsoft.com/office/powerpoint/2010/main" val="38191430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B458F49-8CAE-4E1E-9A4D-3D6159D9A242}"/>
              </a:ext>
            </a:extLst>
          </p:cNvPr>
          <p:cNvSpPr>
            <a:spLocks noGrp="1"/>
          </p:cNvSpPr>
          <p:nvPr>
            <p:ph type="title"/>
          </p:nvPr>
        </p:nvSpPr>
        <p:spPr/>
        <p:txBody>
          <a:bodyPr>
            <a:normAutofit fontScale="90000"/>
          </a:bodyPr>
          <a:lstStyle/>
          <a:p>
            <a:r>
              <a:rPr lang="en-US" dirty="0"/>
              <a:t>Measure 9.2.2 – Implemented Quality Improvement Initiatives</a:t>
            </a:r>
          </a:p>
        </p:txBody>
      </p:sp>
      <p:sp>
        <p:nvSpPr>
          <p:cNvPr id="2" name="Slide Number Placeholder 1">
            <a:extLst>
              <a:ext uri="{FF2B5EF4-FFF2-40B4-BE49-F238E27FC236}">
                <a16:creationId xmlns:a16="http://schemas.microsoft.com/office/drawing/2014/main" xmlns="" id="{FDE5BBF6-270F-44F7-AE9D-0FAAC4C96AFE}"/>
              </a:ext>
            </a:extLst>
          </p:cNvPr>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111</a:t>
            </a:fld>
            <a:endParaRPr lang="en-US" dirty="0">
              <a:solidFill>
                <a:prstClr val="black">
                  <a:tint val="75000"/>
                </a:prstClr>
              </a:solidFill>
              <a:latin typeface="Calibri"/>
            </a:endParaRPr>
          </a:p>
        </p:txBody>
      </p:sp>
      <p:sp>
        <p:nvSpPr>
          <p:cNvPr id="8" name="Content Placeholder 7">
            <a:extLst>
              <a:ext uri="{FF2B5EF4-FFF2-40B4-BE49-F238E27FC236}">
                <a16:creationId xmlns:a16="http://schemas.microsoft.com/office/drawing/2014/main" xmlns="" id="{AB248FFC-B067-40D7-9881-F235AF923B22}"/>
              </a:ext>
            </a:extLst>
          </p:cNvPr>
          <p:cNvSpPr txBox="1">
            <a:spLocks/>
          </p:cNvSpPr>
          <p:nvPr/>
        </p:nvSpPr>
        <p:spPr>
          <a:xfrm>
            <a:off x="457200" y="1524000"/>
            <a:ext cx="3028950" cy="3870723"/>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solidFill>
                  <a:prstClr val="black"/>
                </a:solidFill>
                <a:latin typeface="Calibri"/>
              </a:rPr>
              <a:t>Wisconsin Department of Health Services </a:t>
            </a:r>
          </a:p>
          <a:p>
            <a:r>
              <a:rPr lang="en-US" sz="2100" dirty="0">
                <a:solidFill>
                  <a:prstClr val="black"/>
                </a:solidFill>
                <a:latin typeface="Calibri"/>
              </a:rPr>
              <a:t>Pending accredited status     PHAB vs. 1.5</a:t>
            </a:r>
          </a:p>
          <a:p>
            <a:r>
              <a:rPr lang="en-US" sz="2100" dirty="0">
                <a:solidFill>
                  <a:prstClr val="black"/>
                </a:solidFill>
                <a:latin typeface="Calibri"/>
              </a:rPr>
              <a:t>Fully demonstrated</a:t>
            </a:r>
          </a:p>
          <a:p>
            <a:endParaRPr lang="en-US" sz="2100" dirty="0">
              <a:solidFill>
                <a:prstClr val="black"/>
              </a:solidFill>
              <a:latin typeface="Calibri"/>
            </a:endParaRPr>
          </a:p>
          <a:p>
            <a:r>
              <a:rPr lang="en-US" sz="2100" dirty="0">
                <a:solidFill>
                  <a:prstClr val="black"/>
                </a:solidFill>
                <a:latin typeface="Calibri"/>
              </a:rPr>
              <a:t>Example of implementation of QI based on the QI plan – RD1 (cont.) </a:t>
            </a:r>
          </a:p>
        </p:txBody>
      </p:sp>
      <p:pic>
        <p:nvPicPr>
          <p:cNvPr id="5" name="Content Placeholder 4">
            <a:extLst>
              <a:ext uri="{FF2B5EF4-FFF2-40B4-BE49-F238E27FC236}">
                <a16:creationId xmlns:a16="http://schemas.microsoft.com/office/drawing/2014/main" xmlns="" id="{E4C0BD52-7AE5-488F-B2ED-DBBE1693C67B}"/>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3394118" y="1600200"/>
            <a:ext cx="5368882" cy="3726603"/>
          </a:xfrm>
          <a:prstGeom prst="rect">
            <a:avLst/>
          </a:prstGeom>
        </p:spPr>
      </p:pic>
    </p:spTree>
    <p:extLst>
      <p:ext uri="{BB962C8B-B14F-4D97-AF65-F5344CB8AC3E}">
        <p14:creationId xmlns:p14="http://schemas.microsoft.com/office/powerpoint/2010/main" val="12496185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B458F49-8CAE-4E1E-9A4D-3D6159D9A242}"/>
              </a:ext>
            </a:extLst>
          </p:cNvPr>
          <p:cNvSpPr>
            <a:spLocks noGrp="1"/>
          </p:cNvSpPr>
          <p:nvPr>
            <p:ph type="title"/>
          </p:nvPr>
        </p:nvSpPr>
        <p:spPr/>
        <p:txBody>
          <a:bodyPr>
            <a:normAutofit fontScale="90000"/>
          </a:bodyPr>
          <a:lstStyle/>
          <a:p>
            <a:r>
              <a:rPr lang="en-US" dirty="0"/>
              <a:t>Measure 9.2.2 – Implemented Quality Improvement Initiatives</a:t>
            </a:r>
          </a:p>
        </p:txBody>
      </p:sp>
      <p:sp>
        <p:nvSpPr>
          <p:cNvPr id="2" name="Slide Number Placeholder 1">
            <a:extLst>
              <a:ext uri="{FF2B5EF4-FFF2-40B4-BE49-F238E27FC236}">
                <a16:creationId xmlns:a16="http://schemas.microsoft.com/office/drawing/2014/main" xmlns="" id="{FDE5BBF6-270F-44F7-AE9D-0FAAC4C96AFE}"/>
              </a:ext>
            </a:extLst>
          </p:cNvPr>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112</a:t>
            </a:fld>
            <a:endParaRPr lang="en-US" dirty="0">
              <a:solidFill>
                <a:prstClr val="black">
                  <a:tint val="75000"/>
                </a:prstClr>
              </a:solidFill>
              <a:latin typeface="Calibri"/>
            </a:endParaRPr>
          </a:p>
        </p:txBody>
      </p:sp>
      <p:sp>
        <p:nvSpPr>
          <p:cNvPr id="8" name="Content Placeholder 7">
            <a:extLst>
              <a:ext uri="{FF2B5EF4-FFF2-40B4-BE49-F238E27FC236}">
                <a16:creationId xmlns:a16="http://schemas.microsoft.com/office/drawing/2014/main" xmlns="" id="{AB248FFC-B067-40D7-9881-F235AF923B22}"/>
              </a:ext>
            </a:extLst>
          </p:cNvPr>
          <p:cNvSpPr txBox="1">
            <a:spLocks/>
          </p:cNvSpPr>
          <p:nvPr/>
        </p:nvSpPr>
        <p:spPr>
          <a:xfrm>
            <a:off x="457200" y="1524000"/>
            <a:ext cx="3124200" cy="3870723"/>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solidFill>
                  <a:prstClr val="black"/>
                </a:solidFill>
                <a:latin typeface="Calibri"/>
              </a:rPr>
              <a:t>Wisconsin Department of Health Services </a:t>
            </a:r>
          </a:p>
          <a:p>
            <a:r>
              <a:rPr lang="en-US" sz="2100" dirty="0">
                <a:solidFill>
                  <a:prstClr val="black"/>
                </a:solidFill>
                <a:latin typeface="Calibri"/>
              </a:rPr>
              <a:t>Pending accredited status     PHAB vs. 1.5</a:t>
            </a:r>
          </a:p>
          <a:p>
            <a:r>
              <a:rPr lang="en-US" sz="2100" dirty="0">
                <a:solidFill>
                  <a:prstClr val="black"/>
                </a:solidFill>
                <a:latin typeface="Calibri"/>
              </a:rPr>
              <a:t>Fully demonstrated</a:t>
            </a:r>
          </a:p>
          <a:p>
            <a:endParaRPr lang="en-US" sz="2100" dirty="0">
              <a:solidFill>
                <a:prstClr val="black"/>
              </a:solidFill>
              <a:latin typeface="Calibri"/>
            </a:endParaRPr>
          </a:p>
          <a:p>
            <a:r>
              <a:rPr lang="en-US" sz="2100" dirty="0">
                <a:solidFill>
                  <a:prstClr val="black"/>
                </a:solidFill>
                <a:latin typeface="Calibri"/>
              </a:rPr>
              <a:t>Example of implementation of QI based on the QI plan – RD1 (cont.) </a:t>
            </a:r>
          </a:p>
        </p:txBody>
      </p:sp>
      <p:pic>
        <p:nvPicPr>
          <p:cNvPr id="6" name="Content Placeholder 5">
            <a:extLst>
              <a:ext uri="{FF2B5EF4-FFF2-40B4-BE49-F238E27FC236}">
                <a16:creationId xmlns:a16="http://schemas.microsoft.com/office/drawing/2014/main" xmlns="" id="{763E5807-6D6C-4B85-A05B-13A1B81642E6}"/>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3320532" y="1600200"/>
            <a:ext cx="5442467" cy="3744530"/>
          </a:xfrm>
          <a:prstGeom prst="rect">
            <a:avLst/>
          </a:prstGeom>
        </p:spPr>
      </p:pic>
    </p:spTree>
    <p:extLst>
      <p:ext uri="{BB962C8B-B14F-4D97-AF65-F5344CB8AC3E}">
        <p14:creationId xmlns:p14="http://schemas.microsoft.com/office/powerpoint/2010/main" val="39587919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B458F49-8CAE-4E1E-9A4D-3D6159D9A242}"/>
              </a:ext>
            </a:extLst>
          </p:cNvPr>
          <p:cNvSpPr>
            <a:spLocks noGrp="1"/>
          </p:cNvSpPr>
          <p:nvPr>
            <p:ph type="title"/>
          </p:nvPr>
        </p:nvSpPr>
        <p:spPr/>
        <p:txBody>
          <a:bodyPr>
            <a:normAutofit fontScale="90000"/>
          </a:bodyPr>
          <a:lstStyle/>
          <a:p>
            <a:r>
              <a:rPr lang="en-US" dirty="0"/>
              <a:t>Measure 9.2.2 – Implemented Quality Improvement Initiatives</a:t>
            </a:r>
          </a:p>
        </p:txBody>
      </p:sp>
      <p:sp>
        <p:nvSpPr>
          <p:cNvPr id="2" name="Slide Number Placeholder 1">
            <a:extLst>
              <a:ext uri="{FF2B5EF4-FFF2-40B4-BE49-F238E27FC236}">
                <a16:creationId xmlns:a16="http://schemas.microsoft.com/office/drawing/2014/main" xmlns="" id="{FDE5BBF6-270F-44F7-AE9D-0FAAC4C96AFE}"/>
              </a:ext>
            </a:extLst>
          </p:cNvPr>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113</a:t>
            </a:fld>
            <a:endParaRPr lang="en-US" dirty="0">
              <a:solidFill>
                <a:prstClr val="black">
                  <a:tint val="75000"/>
                </a:prstClr>
              </a:solidFill>
              <a:latin typeface="Calibri"/>
            </a:endParaRPr>
          </a:p>
        </p:txBody>
      </p:sp>
      <p:sp>
        <p:nvSpPr>
          <p:cNvPr id="8" name="Content Placeholder 7">
            <a:extLst>
              <a:ext uri="{FF2B5EF4-FFF2-40B4-BE49-F238E27FC236}">
                <a16:creationId xmlns:a16="http://schemas.microsoft.com/office/drawing/2014/main" xmlns="" id="{AB248FFC-B067-40D7-9881-F235AF923B22}"/>
              </a:ext>
            </a:extLst>
          </p:cNvPr>
          <p:cNvSpPr txBox="1">
            <a:spLocks/>
          </p:cNvSpPr>
          <p:nvPr/>
        </p:nvSpPr>
        <p:spPr>
          <a:xfrm>
            <a:off x="457200" y="1600200"/>
            <a:ext cx="3028950" cy="3794523"/>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solidFill>
                  <a:prstClr val="black"/>
                </a:solidFill>
                <a:latin typeface="Calibri"/>
              </a:rPr>
              <a:t>Wisconsin Department of Health Services </a:t>
            </a:r>
          </a:p>
          <a:p>
            <a:r>
              <a:rPr lang="en-US" sz="2100" dirty="0">
                <a:solidFill>
                  <a:prstClr val="black"/>
                </a:solidFill>
                <a:latin typeface="Calibri"/>
              </a:rPr>
              <a:t>Pending accredited status     PHAB vs. 1.5</a:t>
            </a:r>
          </a:p>
          <a:p>
            <a:r>
              <a:rPr lang="en-US" sz="2100" dirty="0">
                <a:solidFill>
                  <a:prstClr val="black"/>
                </a:solidFill>
                <a:latin typeface="Calibri"/>
              </a:rPr>
              <a:t>Fully demonstrated</a:t>
            </a:r>
          </a:p>
          <a:p>
            <a:endParaRPr lang="en-US" sz="2100" dirty="0">
              <a:solidFill>
                <a:prstClr val="black"/>
              </a:solidFill>
              <a:latin typeface="Calibri"/>
            </a:endParaRPr>
          </a:p>
          <a:p>
            <a:r>
              <a:rPr lang="en-US" sz="2100" dirty="0">
                <a:solidFill>
                  <a:prstClr val="black"/>
                </a:solidFill>
                <a:latin typeface="Calibri"/>
              </a:rPr>
              <a:t>Example of implementation of QI based on the QI plan – RD2 </a:t>
            </a:r>
          </a:p>
        </p:txBody>
      </p:sp>
      <p:pic>
        <p:nvPicPr>
          <p:cNvPr id="5" name="Content Placeholder 4">
            <a:extLst>
              <a:ext uri="{FF2B5EF4-FFF2-40B4-BE49-F238E27FC236}">
                <a16:creationId xmlns:a16="http://schemas.microsoft.com/office/drawing/2014/main" xmlns="" id="{F360A715-95C9-4308-8073-24339927F40B}"/>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3352800" y="1752600"/>
            <a:ext cx="5694155" cy="2416029"/>
          </a:xfrm>
          <a:prstGeom prst="rect">
            <a:avLst/>
          </a:prstGeom>
        </p:spPr>
      </p:pic>
    </p:spTree>
    <p:extLst>
      <p:ext uri="{BB962C8B-B14F-4D97-AF65-F5344CB8AC3E}">
        <p14:creationId xmlns:p14="http://schemas.microsoft.com/office/powerpoint/2010/main" val="16350479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ACC099C-A0B7-4A36-BCF6-B60468EC0E24}"/>
              </a:ext>
            </a:extLst>
          </p:cNvPr>
          <p:cNvSpPr>
            <a:spLocks noGrp="1"/>
          </p:cNvSpPr>
          <p:nvPr>
            <p:ph type="ctrTitle"/>
          </p:nvPr>
        </p:nvSpPr>
        <p:spPr>
          <a:xfrm>
            <a:off x="2895600" y="2130425"/>
            <a:ext cx="6248400" cy="1470025"/>
          </a:xfrm>
        </p:spPr>
        <p:txBody>
          <a:bodyPr>
            <a:normAutofit fontScale="90000"/>
          </a:bodyPr>
          <a:lstStyle/>
          <a:p>
            <a:r>
              <a:rPr lang="en-US" dirty="0"/>
              <a:t>IHI* Leading Change</a:t>
            </a:r>
            <a:br>
              <a:rPr lang="en-US" dirty="0"/>
            </a:br>
            <a:r>
              <a:rPr lang="en-US" dirty="0"/>
              <a:t>in Times of Change and Uncertainty</a:t>
            </a:r>
          </a:p>
        </p:txBody>
      </p:sp>
      <p:sp>
        <p:nvSpPr>
          <p:cNvPr id="4" name="Slide Number Placeholder 3">
            <a:extLst>
              <a:ext uri="{FF2B5EF4-FFF2-40B4-BE49-F238E27FC236}">
                <a16:creationId xmlns:a16="http://schemas.microsoft.com/office/drawing/2014/main" xmlns="" id="{2FB25742-201C-457A-B766-0677BFC5DC78}"/>
              </a:ext>
            </a:extLst>
          </p:cNvPr>
          <p:cNvSpPr>
            <a:spLocks noGrp="1"/>
          </p:cNvSpPr>
          <p:nvPr>
            <p:ph type="sldNum" sz="quarter" idx="4294967295"/>
          </p:nvPr>
        </p:nvSpPr>
        <p:spPr>
          <a:xfrm>
            <a:off x="7543800" y="5624513"/>
            <a:ext cx="1600200" cy="274637"/>
          </a:xfrm>
        </p:spPr>
        <p:txBody>
          <a:bodyPr/>
          <a:lstStyle/>
          <a:p>
            <a:fld id="{DC155EC1-5823-4B75-A903-4ABB0FF55332}" type="slidenum">
              <a:rPr lang="en-US">
                <a:solidFill>
                  <a:prstClr val="black">
                    <a:tint val="75000"/>
                  </a:prstClr>
                </a:solidFill>
                <a:latin typeface="Calibri"/>
              </a:rPr>
              <a:pPr/>
              <a:t>114</a:t>
            </a:fld>
            <a:endParaRPr lang="en-US" dirty="0">
              <a:solidFill>
                <a:prstClr val="black">
                  <a:tint val="75000"/>
                </a:prstClr>
              </a:solidFill>
              <a:latin typeface="Calibri"/>
            </a:endParaRPr>
          </a:p>
        </p:txBody>
      </p:sp>
      <p:sp>
        <p:nvSpPr>
          <p:cNvPr id="2" name="TextBox 1"/>
          <p:cNvSpPr txBox="1"/>
          <p:nvPr/>
        </p:nvSpPr>
        <p:spPr>
          <a:xfrm>
            <a:off x="4343400" y="4876800"/>
            <a:ext cx="3449470" cy="338554"/>
          </a:xfrm>
          <a:prstGeom prst="rect">
            <a:avLst/>
          </a:prstGeom>
          <a:noFill/>
        </p:spPr>
        <p:txBody>
          <a:bodyPr wrap="none" rtlCol="0">
            <a:spAutoFit/>
          </a:bodyPr>
          <a:lstStyle/>
          <a:p>
            <a:r>
              <a:rPr lang="en-US" sz="1600" dirty="0"/>
              <a:t>*Institute for Healthcare Improvement </a:t>
            </a:r>
          </a:p>
        </p:txBody>
      </p:sp>
    </p:spTree>
    <p:extLst>
      <p:ext uri="{BB962C8B-B14F-4D97-AF65-F5344CB8AC3E}">
        <p14:creationId xmlns:p14="http://schemas.microsoft.com/office/powerpoint/2010/main" val="3723412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5252654-9706-42A8-9A5A-E164020006A8}"/>
              </a:ext>
            </a:extLst>
          </p:cNvPr>
          <p:cNvSpPr>
            <a:spLocks noGrp="1"/>
          </p:cNvSpPr>
          <p:nvPr>
            <p:ph type="title"/>
          </p:nvPr>
        </p:nvSpPr>
        <p:spPr/>
        <p:txBody>
          <a:bodyPr>
            <a:normAutofit fontScale="90000"/>
          </a:bodyPr>
          <a:lstStyle/>
          <a:p>
            <a:r>
              <a:rPr lang="en-US" dirty="0"/>
              <a:t>Leading Change – </a:t>
            </a:r>
            <a:br>
              <a:rPr lang="en-US" dirty="0"/>
            </a:br>
            <a:r>
              <a:rPr lang="en-US" dirty="0"/>
              <a:t>7 Principles to Guide You</a:t>
            </a:r>
          </a:p>
        </p:txBody>
      </p:sp>
      <p:sp>
        <p:nvSpPr>
          <p:cNvPr id="5" name="Content Placeholder 4">
            <a:extLst>
              <a:ext uri="{FF2B5EF4-FFF2-40B4-BE49-F238E27FC236}">
                <a16:creationId xmlns:a16="http://schemas.microsoft.com/office/drawing/2014/main" xmlns="" id="{3256DCBB-D2CB-46B7-BC99-E4818DED21BE}"/>
              </a:ext>
            </a:extLst>
          </p:cNvPr>
          <p:cNvSpPr>
            <a:spLocks noGrp="1"/>
          </p:cNvSpPr>
          <p:nvPr>
            <p:ph idx="1"/>
          </p:nvPr>
        </p:nvSpPr>
        <p:spPr/>
        <p:txBody>
          <a:bodyPr/>
          <a:lstStyle/>
          <a:p>
            <a:r>
              <a:rPr lang="en-US" dirty="0"/>
              <a:t>Know why you care – Strategy (what we will do) and Heart (why should we do it)</a:t>
            </a:r>
          </a:p>
          <a:p>
            <a:r>
              <a:rPr lang="en-US" dirty="0"/>
              <a:t>Clarify purpose – mutual based on shared motivation</a:t>
            </a:r>
          </a:p>
          <a:p>
            <a:r>
              <a:rPr lang="en-US" dirty="0"/>
              <a:t>Share power – listen to those with “lived experience” that are close to the problem</a:t>
            </a:r>
          </a:p>
          <a:p>
            <a:r>
              <a:rPr lang="en-US" dirty="0"/>
              <a:t>Celebrate courage – identify and publicly recognize exemplary behavior  and innovation</a:t>
            </a:r>
          </a:p>
          <a:p>
            <a:pPr marL="0" indent="0">
              <a:buNone/>
            </a:pPr>
            <a:r>
              <a:rPr lang="en-US" dirty="0"/>
              <a:t> </a:t>
            </a:r>
          </a:p>
          <a:p>
            <a:endParaRPr lang="en-US" dirty="0"/>
          </a:p>
        </p:txBody>
      </p:sp>
      <p:sp>
        <p:nvSpPr>
          <p:cNvPr id="2" name="Slide Number Placeholder 1">
            <a:extLst>
              <a:ext uri="{FF2B5EF4-FFF2-40B4-BE49-F238E27FC236}">
                <a16:creationId xmlns:a16="http://schemas.microsoft.com/office/drawing/2014/main" xmlns="" id="{FDE5BBF6-270F-44F7-AE9D-0FAAC4C96AFE}"/>
              </a:ext>
            </a:extLst>
          </p:cNvPr>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115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558800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5252654-9706-42A8-9A5A-E164020006A8}"/>
              </a:ext>
            </a:extLst>
          </p:cNvPr>
          <p:cNvSpPr>
            <a:spLocks noGrp="1"/>
          </p:cNvSpPr>
          <p:nvPr>
            <p:ph type="title"/>
          </p:nvPr>
        </p:nvSpPr>
        <p:spPr/>
        <p:txBody>
          <a:bodyPr>
            <a:normAutofit fontScale="90000"/>
          </a:bodyPr>
          <a:lstStyle/>
          <a:p>
            <a:r>
              <a:rPr lang="en-US" dirty="0"/>
              <a:t>Leading Change – </a:t>
            </a:r>
            <a:br>
              <a:rPr lang="en-US" dirty="0"/>
            </a:br>
            <a:r>
              <a:rPr lang="en-US" dirty="0"/>
              <a:t>7 Principles to Guide You</a:t>
            </a:r>
          </a:p>
        </p:txBody>
      </p:sp>
      <p:sp>
        <p:nvSpPr>
          <p:cNvPr id="5" name="Content Placeholder 4">
            <a:extLst>
              <a:ext uri="{FF2B5EF4-FFF2-40B4-BE49-F238E27FC236}">
                <a16:creationId xmlns:a16="http://schemas.microsoft.com/office/drawing/2014/main" xmlns="" id="{3256DCBB-D2CB-46B7-BC99-E4818DED21BE}"/>
              </a:ext>
            </a:extLst>
          </p:cNvPr>
          <p:cNvSpPr>
            <a:spLocks noGrp="1"/>
          </p:cNvSpPr>
          <p:nvPr>
            <p:ph idx="1"/>
          </p:nvPr>
        </p:nvSpPr>
        <p:spPr/>
        <p:txBody>
          <a:bodyPr>
            <a:normAutofit lnSpcReduction="10000"/>
          </a:bodyPr>
          <a:lstStyle/>
          <a:p>
            <a:r>
              <a:rPr lang="en-US" dirty="0"/>
              <a:t>Move to action quickly – small-scale, low-stakes change not analysis paralysis. PDSA cycle!</a:t>
            </a:r>
          </a:p>
          <a:p>
            <a:r>
              <a:rPr lang="en-US" dirty="0"/>
              <a:t>Build a coaching culture – seek and give coaching so everyone improves over time. Help others achieve shared goals</a:t>
            </a:r>
          </a:p>
          <a:p>
            <a:r>
              <a:rPr lang="en-US" dirty="0"/>
              <a:t>Encourage engagement  – build culture of accountability that includes measurement of engagement (networks, partnerships, leadership)</a:t>
            </a:r>
          </a:p>
          <a:p>
            <a:pPr marL="0" indent="0">
              <a:buNone/>
            </a:pPr>
            <a:endParaRPr lang="en-US" dirty="0"/>
          </a:p>
          <a:p>
            <a:pPr marL="0" indent="0">
              <a:buNone/>
              <a:tabLst>
                <a:tab pos="2743200" algn="l"/>
              </a:tabLst>
            </a:pPr>
            <a:r>
              <a:rPr lang="en-US" sz="1500" dirty="0"/>
              <a:t>	Kate Hilton, Faculty, IHI and Founding Director, Rethink Health</a:t>
            </a:r>
          </a:p>
          <a:p>
            <a:pPr marL="0" indent="0">
              <a:buNone/>
            </a:pPr>
            <a:r>
              <a:rPr lang="en-US" dirty="0"/>
              <a:t> </a:t>
            </a:r>
          </a:p>
          <a:p>
            <a:endParaRPr lang="en-US" dirty="0"/>
          </a:p>
        </p:txBody>
      </p:sp>
      <p:sp>
        <p:nvSpPr>
          <p:cNvPr id="2" name="Slide Number Placeholder 1">
            <a:extLst>
              <a:ext uri="{FF2B5EF4-FFF2-40B4-BE49-F238E27FC236}">
                <a16:creationId xmlns:a16="http://schemas.microsoft.com/office/drawing/2014/main" xmlns="" id="{FDE5BBF6-270F-44F7-AE9D-0FAAC4C96AFE}"/>
              </a:ext>
            </a:extLst>
          </p:cNvPr>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116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277084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p:spPr>
        <p:txBody>
          <a:bodyPr/>
          <a:lstStyle/>
          <a:p>
            <a:r>
              <a:rPr lang="en-US" dirty="0">
                <a:solidFill>
                  <a:schemeClr val="bg1"/>
                </a:solidFill>
              </a:rPr>
              <a:t>Thank You – Questions?</a:t>
            </a:r>
            <a:endParaRPr lang="en-US" b="1" i="1" dirty="0">
              <a:solidFill>
                <a:schemeClr val="bg1"/>
              </a:solidFill>
            </a:endParaRPr>
          </a:p>
        </p:txBody>
      </p:sp>
      <p:sp>
        <p:nvSpPr>
          <p:cNvPr id="8" name="Slide Number Placeholder 7"/>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117</a:t>
            </a:fld>
            <a:endParaRPr lang="en-US" dirty="0">
              <a:solidFill>
                <a:prstClr val="black">
                  <a:tint val="75000"/>
                </a:prstClr>
              </a:solidFill>
              <a:latin typeface="Calibri"/>
            </a:endParaRPr>
          </a:p>
        </p:txBody>
      </p:sp>
      <p:sp>
        <p:nvSpPr>
          <p:cNvPr id="6" name="TextBox 5"/>
          <p:cNvSpPr txBox="1"/>
          <p:nvPr/>
        </p:nvSpPr>
        <p:spPr>
          <a:xfrm>
            <a:off x="1543050" y="2057400"/>
            <a:ext cx="3600450" cy="2031325"/>
          </a:xfrm>
          <a:prstGeom prst="rect">
            <a:avLst/>
          </a:prstGeom>
          <a:noFill/>
        </p:spPr>
        <p:txBody>
          <a:bodyPr wrap="square" rtlCol="0">
            <a:spAutoFit/>
          </a:bodyPr>
          <a:lstStyle/>
          <a:p>
            <a:r>
              <a:rPr lang="en-US" sz="2100" dirty="0">
                <a:solidFill>
                  <a:prstClr val="black"/>
                </a:solidFill>
                <a:latin typeface="Calibri"/>
              </a:rPr>
              <a:t>Contact Information:</a:t>
            </a:r>
          </a:p>
          <a:p>
            <a:pPr algn="ctr"/>
            <a:endParaRPr lang="en-US" sz="2100" dirty="0">
              <a:solidFill>
                <a:prstClr val="black"/>
              </a:solidFill>
              <a:latin typeface="Calibri"/>
            </a:endParaRPr>
          </a:p>
          <a:p>
            <a:pPr lvl="1">
              <a:tabLst>
                <a:tab pos="597694" algn="l"/>
              </a:tabLst>
            </a:pPr>
            <a:r>
              <a:rPr lang="en-US" sz="2100" dirty="0">
                <a:solidFill>
                  <a:prstClr val="black"/>
                </a:solidFill>
                <a:latin typeface="Calibri"/>
              </a:rPr>
              <a:t>Susan Ramsey</a:t>
            </a:r>
          </a:p>
          <a:p>
            <a:pPr lvl="1">
              <a:tabLst>
                <a:tab pos="597694" algn="l"/>
              </a:tabLst>
            </a:pPr>
            <a:r>
              <a:rPr lang="en-US" sz="2100" dirty="0">
                <a:solidFill>
                  <a:prstClr val="black"/>
                </a:solidFill>
                <a:latin typeface="Calibri"/>
              </a:rPr>
              <a:t>253-606-0956</a:t>
            </a:r>
          </a:p>
          <a:p>
            <a:pPr lvl="1">
              <a:tabLst>
                <a:tab pos="597694" algn="l"/>
              </a:tabLst>
            </a:pPr>
            <a:r>
              <a:rPr lang="en-US" sz="2100" dirty="0">
                <a:solidFill>
                  <a:prstClr val="black"/>
                </a:solidFill>
                <a:latin typeface="Calibri"/>
                <a:hlinkClick r:id="rId3"/>
              </a:rPr>
              <a:t>sramsey_1@comcast.net</a:t>
            </a:r>
            <a:endParaRPr lang="en-US" sz="2100" dirty="0">
              <a:solidFill>
                <a:prstClr val="black"/>
              </a:solidFill>
              <a:latin typeface="Calibri"/>
            </a:endParaRPr>
          </a:p>
          <a:p>
            <a:pPr algn="ctr"/>
            <a:endParaRPr lang="en-US" sz="2100" dirty="0">
              <a:solidFill>
                <a:prstClr val="black"/>
              </a:solidFill>
              <a:latin typeface="Calibri"/>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3500" y="2332661"/>
            <a:ext cx="972159" cy="1457721"/>
          </a:xfrm>
          <a:prstGeom prst="rect">
            <a:avLst/>
          </a:prstGeom>
        </p:spPr>
      </p:pic>
      <p:sp>
        <p:nvSpPr>
          <p:cNvPr id="3" name="Rectangle 2"/>
          <p:cNvSpPr/>
          <p:nvPr/>
        </p:nvSpPr>
        <p:spPr>
          <a:xfrm>
            <a:off x="1943100" y="3943351"/>
            <a:ext cx="2971800" cy="1061829"/>
          </a:xfrm>
          <a:prstGeom prst="rect">
            <a:avLst/>
          </a:prstGeom>
        </p:spPr>
        <p:txBody>
          <a:bodyPr wrap="square">
            <a:spAutoFit/>
          </a:bodyPr>
          <a:lstStyle/>
          <a:p>
            <a:r>
              <a:rPr lang="en-US" sz="2100" dirty="0">
                <a:solidFill>
                  <a:prstClr val="black"/>
                </a:solidFill>
                <a:latin typeface="Calibri"/>
              </a:rPr>
              <a:t>Marni Mason</a:t>
            </a:r>
          </a:p>
          <a:p>
            <a:r>
              <a:rPr lang="en-US" sz="2100" dirty="0">
                <a:solidFill>
                  <a:prstClr val="black"/>
                </a:solidFill>
                <a:latin typeface="Calibri"/>
              </a:rPr>
              <a:t>425-466-7965</a:t>
            </a:r>
          </a:p>
          <a:p>
            <a:r>
              <a:rPr lang="en-US" sz="2100" dirty="0">
                <a:solidFill>
                  <a:prstClr val="black"/>
                </a:solidFill>
                <a:latin typeface="Calibri"/>
                <a:hlinkClick r:id="rId5"/>
              </a:rPr>
              <a:t>marni@marmason.com</a:t>
            </a:r>
            <a:endParaRPr lang="en-US" sz="2100" dirty="0">
              <a:solidFill>
                <a:prstClr val="black"/>
              </a:solidFill>
              <a:latin typeface="Calibri"/>
            </a:endParaRPr>
          </a:p>
        </p:txBody>
      </p:sp>
      <p:pic>
        <p:nvPicPr>
          <p:cNvPr id="3074"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05671" y="3886201"/>
            <a:ext cx="1047818" cy="133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962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lock Arc 8"/>
          <p:cNvSpPr/>
          <p:nvPr/>
        </p:nvSpPr>
        <p:spPr>
          <a:xfrm>
            <a:off x="1224316" y="950188"/>
            <a:ext cx="6760717" cy="2439605"/>
          </a:xfrm>
          <a:prstGeom prst="blockArc">
            <a:avLst>
              <a:gd name="adj1" fmla="val 10813897"/>
              <a:gd name="adj2" fmla="val 0"/>
              <a:gd name="adj3" fmla="val 25000"/>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defTabSz="342900"/>
            <a:endParaRPr lang="en-US" sz="750" dirty="0">
              <a:solidFill>
                <a:prstClr val="black"/>
              </a:solidFill>
              <a:latin typeface="Calibri"/>
            </a:endParaRPr>
          </a:p>
          <a:p>
            <a:pPr algn="ctr" defTabSz="342900"/>
            <a:r>
              <a:rPr lang="en-US" sz="1500" dirty="0">
                <a:solidFill>
                  <a:prstClr val="black"/>
                </a:solidFill>
                <a:latin typeface="Calibri"/>
              </a:rPr>
              <a:t>Performance Management Framework </a:t>
            </a:r>
          </a:p>
          <a:p>
            <a:pPr algn="ctr" defTabSz="342900"/>
            <a:r>
              <a:rPr lang="en-US" sz="1500" dirty="0">
                <a:solidFill>
                  <a:prstClr val="black"/>
                </a:solidFill>
                <a:latin typeface="Calibri"/>
              </a:rPr>
              <a:t>(Standard 9.1)</a:t>
            </a:r>
          </a:p>
        </p:txBody>
      </p:sp>
      <p:sp>
        <p:nvSpPr>
          <p:cNvPr id="10" name="Oval 9"/>
          <p:cNvSpPr/>
          <p:nvPr/>
        </p:nvSpPr>
        <p:spPr>
          <a:xfrm>
            <a:off x="1772669" y="2156176"/>
            <a:ext cx="1612292" cy="1449901"/>
          </a:xfrm>
          <a:prstGeom prst="ellipse">
            <a:avLst/>
          </a:prstGeom>
          <a:solidFill>
            <a:schemeClr val="accent5">
              <a:lumMod val="40000"/>
              <a:lumOff val="60000"/>
            </a:schemeClr>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latin typeface="Calibri"/>
              </a:rPr>
              <a:t>CHIP (Standard 5.2)</a:t>
            </a:r>
          </a:p>
        </p:txBody>
      </p:sp>
      <p:sp>
        <p:nvSpPr>
          <p:cNvPr id="16" name="TextBox 15"/>
          <p:cNvSpPr txBox="1"/>
          <p:nvPr/>
        </p:nvSpPr>
        <p:spPr>
          <a:xfrm>
            <a:off x="1974992" y="1812122"/>
            <a:ext cx="1289505" cy="369332"/>
          </a:xfrm>
          <a:prstGeom prst="rect">
            <a:avLst/>
          </a:prstGeom>
          <a:noFill/>
        </p:spPr>
        <p:txBody>
          <a:bodyPr wrap="square" rtlCol="0">
            <a:spAutoFit/>
          </a:bodyPr>
          <a:lstStyle/>
          <a:p>
            <a:pPr algn="ctr" defTabSz="342900"/>
            <a:r>
              <a:rPr lang="en-US" sz="1500" dirty="0">
                <a:solidFill>
                  <a:prstClr val="black"/>
                </a:solidFill>
                <a:latin typeface="Calibri"/>
              </a:rPr>
              <a:t>Community</a:t>
            </a:r>
            <a:r>
              <a:rPr lang="en-US" dirty="0">
                <a:solidFill>
                  <a:prstClr val="black"/>
                </a:solidFill>
                <a:latin typeface="Calibri"/>
              </a:rPr>
              <a:t> </a:t>
            </a:r>
          </a:p>
        </p:txBody>
      </p:sp>
      <p:sp>
        <p:nvSpPr>
          <p:cNvPr id="17" name="TextBox 16"/>
          <p:cNvSpPr txBox="1"/>
          <p:nvPr/>
        </p:nvSpPr>
        <p:spPr>
          <a:xfrm>
            <a:off x="5149832" y="1618752"/>
            <a:ext cx="1289505" cy="323165"/>
          </a:xfrm>
          <a:prstGeom prst="rect">
            <a:avLst/>
          </a:prstGeom>
          <a:noFill/>
        </p:spPr>
        <p:txBody>
          <a:bodyPr wrap="square" rtlCol="0">
            <a:spAutoFit/>
          </a:bodyPr>
          <a:lstStyle/>
          <a:p>
            <a:pPr algn="ctr" defTabSz="342900"/>
            <a:r>
              <a:rPr lang="en-US" sz="1500" dirty="0">
                <a:solidFill>
                  <a:prstClr val="black"/>
                </a:solidFill>
                <a:latin typeface="Calibri"/>
              </a:rPr>
              <a:t>Agency </a:t>
            </a:r>
          </a:p>
        </p:txBody>
      </p:sp>
      <p:sp>
        <p:nvSpPr>
          <p:cNvPr id="18" name="Rectangle 17"/>
          <p:cNvSpPr/>
          <p:nvPr/>
        </p:nvSpPr>
        <p:spPr>
          <a:xfrm>
            <a:off x="4297070" y="1867960"/>
            <a:ext cx="2971649" cy="592475"/>
          </a:xfrm>
          <a:prstGeom prst="rect">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srgbClr val="000000"/>
                </a:solidFill>
                <a:latin typeface="Calibri"/>
              </a:rPr>
              <a:t>Strategic Plan </a:t>
            </a:r>
          </a:p>
          <a:p>
            <a:pPr algn="ctr" defTabSz="342900"/>
            <a:r>
              <a:rPr lang="en-US" sz="1350" dirty="0">
                <a:solidFill>
                  <a:srgbClr val="000000"/>
                </a:solidFill>
                <a:latin typeface="Calibri"/>
              </a:rPr>
              <a:t>(Standard 5.3)</a:t>
            </a:r>
          </a:p>
        </p:txBody>
      </p:sp>
      <p:sp>
        <p:nvSpPr>
          <p:cNvPr id="20" name="Rectangle 19"/>
          <p:cNvSpPr/>
          <p:nvPr/>
        </p:nvSpPr>
        <p:spPr>
          <a:xfrm>
            <a:off x="5967321" y="3098551"/>
            <a:ext cx="1301031" cy="1057163"/>
          </a:xfrm>
          <a:prstGeom prst="rect">
            <a:avLst/>
          </a:prstGeom>
          <a:solidFill>
            <a:schemeClr val="accent6">
              <a:lumMod val="60000"/>
              <a:lumOff val="4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srgbClr val="000000"/>
                </a:solidFill>
                <a:latin typeface="Calibri"/>
              </a:rPr>
              <a:t>Strategic Plan Implementation (Measure 5.3.3) </a:t>
            </a:r>
          </a:p>
        </p:txBody>
      </p:sp>
      <p:sp>
        <p:nvSpPr>
          <p:cNvPr id="21" name="Rectangle 20"/>
          <p:cNvSpPr/>
          <p:nvPr/>
        </p:nvSpPr>
        <p:spPr>
          <a:xfrm>
            <a:off x="4307877" y="3098551"/>
            <a:ext cx="1301031" cy="1057163"/>
          </a:xfrm>
          <a:prstGeom prst="rect">
            <a:avLst/>
          </a:prstGeom>
          <a:solidFill>
            <a:schemeClr val="accent2">
              <a:lumMod val="20000"/>
              <a:lumOff val="8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srgbClr val="000000"/>
                </a:solidFill>
                <a:latin typeface="Calibri"/>
              </a:rPr>
              <a:t>Quality Improvement Plan</a:t>
            </a:r>
          </a:p>
          <a:p>
            <a:pPr algn="ctr" defTabSz="342900"/>
            <a:r>
              <a:rPr lang="en-US" sz="1350" dirty="0">
                <a:solidFill>
                  <a:srgbClr val="000000"/>
                </a:solidFill>
                <a:latin typeface="Calibri"/>
              </a:rPr>
              <a:t> (Standard 9.2)</a:t>
            </a:r>
          </a:p>
        </p:txBody>
      </p:sp>
      <p:sp>
        <p:nvSpPr>
          <p:cNvPr id="22" name="Rectangle 21"/>
          <p:cNvSpPr/>
          <p:nvPr/>
        </p:nvSpPr>
        <p:spPr>
          <a:xfrm>
            <a:off x="4332877" y="4496711"/>
            <a:ext cx="2923418" cy="429835"/>
          </a:xfrm>
          <a:prstGeom prst="rect">
            <a:avLst/>
          </a:prstGeom>
          <a:solidFill>
            <a:schemeClr val="accent6">
              <a:lumMod val="40000"/>
              <a:lumOff val="6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srgbClr val="000000"/>
                </a:solidFill>
                <a:latin typeface="Calibri"/>
              </a:rPr>
              <a:t>Program Plans</a:t>
            </a:r>
          </a:p>
        </p:txBody>
      </p:sp>
      <p:sp>
        <p:nvSpPr>
          <p:cNvPr id="25" name="Rectangle 24"/>
          <p:cNvSpPr/>
          <p:nvPr/>
        </p:nvSpPr>
        <p:spPr>
          <a:xfrm>
            <a:off x="4344935" y="5304444"/>
            <a:ext cx="2923418" cy="429835"/>
          </a:xfrm>
          <a:prstGeom prst="rect">
            <a:avLst/>
          </a:prstGeom>
          <a:solidFill>
            <a:schemeClr val="accent6">
              <a:lumMod val="20000"/>
              <a:lumOff val="8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srgbClr val="000000"/>
                </a:solidFill>
                <a:latin typeface="Calibri"/>
              </a:rPr>
              <a:t>Individual Performance Plan</a:t>
            </a:r>
          </a:p>
        </p:txBody>
      </p:sp>
      <p:cxnSp>
        <p:nvCxnSpPr>
          <p:cNvPr id="33" name="Straight Arrow Connector 32"/>
          <p:cNvCxnSpPr/>
          <p:nvPr/>
        </p:nvCxnSpPr>
        <p:spPr>
          <a:xfrm flipH="1" flipV="1">
            <a:off x="2578574" y="3620615"/>
            <a:ext cx="2" cy="63707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3168758" y="2475648"/>
            <a:ext cx="1152944" cy="199922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10" idx="6"/>
            <a:endCxn id="18" idx="1"/>
          </p:cNvCxnSpPr>
          <p:nvPr/>
        </p:nvCxnSpPr>
        <p:spPr>
          <a:xfrm flipV="1">
            <a:off x="3384961" y="2164198"/>
            <a:ext cx="912108" cy="71692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60" idx="7"/>
            <a:endCxn id="21" idx="1"/>
          </p:cNvCxnSpPr>
          <p:nvPr/>
        </p:nvCxnSpPr>
        <p:spPr>
          <a:xfrm flipV="1">
            <a:off x="3148847" y="3627133"/>
            <a:ext cx="1159031" cy="8695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8" idx="2"/>
            <a:endCxn id="21" idx="0"/>
          </p:cNvCxnSpPr>
          <p:nvPr/>
        </p:nvCxnSpPr>
        <p:spPr>
          <a:xfrm flipH="1">
            <a:off x="4958394" y="2460436"/>
            <a:ext cx="824501" cy="63811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8" idx="2"/>
            <a:endCxn id="20" idx="0"/>
          </p:cNvCxnSpPr>
          <p:nvPr/>
        </p:nvCxnSpPr>
        <p:spPr>
          <a:xfrm>
            <a:off x="5782895" y="2460436"/>
            <a:ext cx="834943" cy="63811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21" idx="2"/>
            <a:endCxn id="22" idx="0"/>
          </p:cNvCxnSpPr>
          <p:nvPr/>
        </p:nvCxnSpPr>
        <p:spPr>
          <a:xfrm>
            <a:off x="4958393" y="4155715"/>
            <a:ext cx="836193" cy="34099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20" idx="2"/>
            <a:endCxn id="22" idx="0"/>
          </p:cNvCxnSpPr>
          <p:nvPr/>
        </p:nvCxnSpPr>
        <p:spPr>
          <a:xfrm flipH="1">
            <a:off x="5794586" y="4155715"/>
            <a:ext cx="823251" cy="34099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22" idx="2"/>
          </p:cNvCxnSpPr>
          <p:nvPr/>
        </p:nvCxnSpPr>
        <p:spPr>
          <a:xfrm>
            <a:off x="5794586" y="4926545"/>
            <a:ext cx="0" cy="37789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8" name="Right Brace 57"/>
          <p:cNvSpPr/>
          <p:nvPr/>
        </p:nvSpPr>
        <p:spPr>
          <a:xfrm>
            <a:off x="7363047" y="3606076"/>
            <a:ext cx="278787" cy="1929002"/>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en-US" sz="1350">
              <a:solidFill>
                <a:prstClr val="black"/>
              </a:solidFill>
              <a:latin typeface="Calibri"/>
            </a:endParaRPr>
          </a:p>
        </p:txBody>
      </p:sp>
      <p:sp>
        <p:nvSpPr>
          <p:cNvPr id="59" name="TextBox 58"/>
          <p:cNvSpPr txBox="1"/>
          <p:nvPr/>
        </p:nvSpPr>
        <p:spPr>
          <a:xfrm rot="16200000">
            <a:off x="7093511" y="4414123"/>
            <a:ext cx="1311182" cy="323165"/>
          </a:xfrm>
          <a:prstGeom prst="rect">
            <a:avLst/>
          </a:prstGeom>
          <a:noFill/>
        </p:spPr>
        <p:txBody>
          <a:bodyPr wrap="square" rtlCol="0">
            <a:spAutoFit/>
          </a:bodyPr>
          <a:lstStyle/>
          <a:p>
            <a:pPr algn="ctr" defTabSz="342900"/>
            <a:r>
              <a:rPr lang="en-US" sz="1500" dirty="0">
                <a:solidFill>
                  <a:prstClr val="black"/>
                </a:solidFill>
                <a:latin typeface="Calibri"/>
              </a:rPr>
              <a:t>Line of Sight</a:t>
            </a:r>
          </a:p>
        </p:txBody>
      </p:sp>
      <p:sp>
        <p:nvSpPr>
          <p:cNvPr id="60" name="Oval 59"/>
          <p:cNvSpPr/>
          <p:nvPr/>
        </p:nvSpPr>
        <p:spPr>
          <a:xfrm>
            <a:off x="1772668" y="4284378"/>
            <a:ext cx="1612292" cy="1449901"/>
          </a:xfrm>
          <a:prstGeom prst="ellipse">
            <a:avLst/>
          </a:prstGeom>
          <a:solidFill>
            <a:schemeClr val="accent1">
              <a:lumMod val="20000"/>
              <a:lumOff val="8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latin typeface="Calibri"/>
              </a:rPr>
              <a:t>CHA (Standard 1.1)</a:t>
            </a:r>
          </a:p>
        </p:txBody>
      </p:sp>
      <p:sp>
        <p:nvSpPr>
          <p:cNvPr id="13" name="TextBox 12"/>
          <p:cNvSpPr txBox="1"/>
          <p:nvPr/>
        </p:nvSpPr>
        <p:spPr>
          <a:xfrm rot="16200000">
            <a:off x="2215824" y="3796510"/>
            <a:ext cx="3598839" cy="323165"/>
          </a:xfrm>
          <a:prstGeom prst="rect">
            <a:avLst/>
          </a:prstGeom>
          <a:solidFill>
            <a:schemeClr val="bg1">
              <a:lumMod val="85000"/>
              <a:alpha val="65000"/>
            </a:schemeClr>
          </a:solidFill>
        </p:spPr>
        <p:txBody>
          <a:bodyPr wrap="square" rtlCol="0">
            <a:spAutoFit/>
          </a:bodyPr>
          <a:lstStyle/>
          <a:p>
            <a:pPr algn="ctr" defTabSz="342900"/>
            <a:r>
              <a:rPr lang="en-US" sz="1500" dirty="0">
                <a:solidFill>
                  <a:prstClr val="black"/>
                </a:solidFill>
                <a:latin typeface="Calibri"/>
              </a:rPr>
              <a:t>Measurement Process</a:t>
            </a:r>
          </a:p>
        </p:txBody>
      </p:sp>
      <p:sp>
        <p:nvSpPr>
          <p:cNvPr id="27" name="Rectangle 26"/>
          <p:cNvSpPr/>
          <p:nvPr/>
        </p:nvSpPr>
        <p:spPr>
          <a:xfrm>
            <a:off x="4304889" y="2568230"/>
            <a:ext cx="2971649" cy="403359"/>
          </a:xfrm>
          <a:prstGeom prst="rect">
            <a:avLst/>
          </a:prstGeom>
          <a:solidFill>
            <a:schemeClr val="accent6">
              <a:lumMod val="20000"/>
              <a:lumOff val="8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srgbClr val="000000"/>
                </a:solidFill>
                <a:latin typeface="Calibri"/>
              </a:rPr>
              <a:t>Workforce Development Plan</a:t>
            </a:r>
          </a:p>
          <a:p>
            <a:pPr algn="ctr" defTabSz="342900"/>
            <a:r>
              <a:rPr lang="en-US" sz="1350" dirty="0">
                <a:solidFill>
                  <a:srgbClr val="000000"/>
                </a:solidFill>
                <a:latin typeface="Calibri"/>
              </a:rPr>
              <a:t>(Measure 8.2.1)</a:t>
            </a:r>
          </a:p>
        </p:txBody>
      </p:sp>
    </p:spTree>
    <p:extLst>
      <p:ext uri="{BB962C8B-B14F-4D97-AF65-F5344CB8AC3E}">
        <p14:creationId xmlns:p14="http://schemas.microsoft.com/office/powerpoint/2010/main" val="668916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p:bldP spid="17" grpId="0"/>
      <p:bldP spid="18" grpId="0" animBg="1"/>
      <p:bldP spid="20" grpId="0" animBg="1"/>
      <p:bldP spid="21" grpId="0" animBg="1"/>
      <p:bldP spid="22" grpId="0" animBg="1"/>
      <p:bldP spid="25" grpId="0" animBg="1"/>
      <p:bldP spid="58" grpId="0" animBg="1"/>
      <p:bldP spid="59" grpId="0"/>
      <p:bldP spid="60" grpId="0" animBg="1"/>
      <p:bldP spid="13"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4A9B2A4-7C9A-4612-95F2-56A4B84DCEE3}"/>
              </a:ext>
            </a:extLst>
          </p:cNvPr>
          <p:cNvSpPr>
            <a:spLocks noGrp="1"/>
          </p:cNvSpPr>
          <p:nvPr>
            <p:ph type="sldNum" sz="quarter" idx="12"/>
          </p:nvPr>
        </p:nvSpPr>
        <p:spPr/>
        <p:txBody>
          <a:bodyPr/>
          <a:lstStyle/>
          <a:p>
            <a:fld id="{2FD06F18-9835-4F09-9736-65F2F06D9D1E}" type="slidenum">
              <a:rPr lang="en-US">
                <a:solidFill>
                  <a:prstClr val="black">
                    <a:tint val="75000"/>
                  </a:prstClr>
                </a:solidFill>
                <a:latin typeface="Calibri"/>
              </a:rPr>
              <a:pPr/>
              <a:t>13</a:t>
            </a:fld>
            <a:endParaRPr lang="en-US" dirty="0">
              <a:solidFill>
                <a:prstClr val="black">
                  <a:tint val="75000"/>
                </a:prstClr>
              </a:solidFill>
              <a:latin typeface="Calibri"/>
            </a:endParaRPr>
          </a:p>
        </p:txBody>
      </p:sp>
      <p:pic>
        <p:nvPicPr>
          <p:cNvPr id="3" name="Picture 2">
            <a:extLst>
              <a:ext uri="{FF2B5EF4-FFF2-40B4-BE49-F238E27FC236}">
                <a16:creationId xmlns:a16="http://schemas.microsoft.com/office/drawing/2014/main" xmlns="" id="{C2521AA9-8768-4B13-9540-0D77C764BD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3343" y="857250"/>
            <a:ext cx="6677315" cy="5143500"/>
          </a:xfrm>
          <a:prstGeom prst="rect">
            <a:avLst/>
          </a:prstGeom>
        </p:spPr>
      </p:pic>
    </p:spTree>
    <p:extLst>
      <p:ext uri="{BB962C8B-B14F-4D97-AF65-F5344CB8AC3E}">
        <p14:creationId xmlns:p14="http://schemas.microsoft.com/office/powerpoint/2010/main" val="3584701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54BDD3-F057-4B43-81F4-4CC36944FE95}"/>
              </a:ext>
            </a:extLst>
          </p:cNvPr>
          <p:cNvSpPr>
            <a:spLocks noGrp="1"/>
          </p:cNvSpPr>
          <p:nvPr>
            <p:ph type="title"/>
          </p:nvPr>
        </p:nvSpPr>
        <p:spPr/>
        <p:txBody>
          <a:bodyPr>
            <a:normAutofit fontScale="90000"/>
          </a:bodyPr>
          <a:lstStyle/>
          <a:p>
            <a:r>
              <a:rPr lang="en-US" dirty="0"/>
              <a:t>Performance Management and Quality Improvement Components</a:t>
            </a:r>
          </a:p>
        </p:txBody>
      </p:sp>
      <p:sp>
        <p:nvSpPr>
          <p:cNvPr id="4" name="Slide Number Placeholder 3">
            <a:extLst>
              <a:ext uri="{FF2B5EF4-FFF2-40B4-BE49-F238E27FC236}">
                <a16:creationId xmlns:a16="http://schemas.microsoft.com/office/drawing/2014/main" xmlns="" id="{A36DE00F-48CB-4917-9AF5-C859752828A8}"/>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14</a:t>
            </a:fld>
            <a:endParaRPr lang="en-US" dirty="0">
              <a:solidFill>
                <a:prstClr val="black">
                  <a:tint val="75000"/>
                </a:prstClr>
              </a:solidFill>
              <a:latin typeface="Calibri"/>
            </a:endParaRPr>
          </a:p>
        </p:txBody>
      </p:sp>
      <p:sp>
        <p:nvSpPr>
          <p:cNvPr id="5" name="Content Placeholder 4">
            <a:extLst>
              <a:ext uri="{FF2B5EF4-FFF2-40B4-BE49-F238E27FC236}">
                <a16:creationId xmlns:a16="http://schemas.microsoft.com/office/drawing/2014/main" xmlns="" id="{000D214C-49C7-412C-923E-29F999C4A6BF}"/>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xmlns="" id="{9AAC2838-7E5B-4BDA-9B51-EB0F464CEA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7350" y="1964697"/>
            <a:ext cx="5886450" cy="3636004"/>
          </a:xfrm>
          <a:prstGeom prst="rect">
            <a:avLst/>
          </a:prstGeom>
        </p:spPr>
      </p:pic>
    </p:spTree>
    <p:extLst>
      <p:ext uri="{BB962C8B-B14F-4D97-AF65-F5344CB8AC3E}">
        <p14:creationId xmlns:p14="http://schemas.microsoft.com/office/powerpoint/2010/main" val="3679248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E90246-880A-450A-95AE-9D71E86D57FA}"/>
              </a:ext>
            </a:extLst>
          </p:cNvPr>
          <p:cNvSpPr>
            <a:spLocks noGrp="1"/>
          </p:cNvSpPr>
          <p:nvPr>
            <p:ph type="title"/>
          </p:nvPr>
        </p:nvSpPr>
        <p:spPr/>
        <p:txBody>
          <a:bodyPr>
            <a:normAutofit fontScale="90000"/>
          </a:bodyPr>
          <a:lstStyle/>
          <a:p>
            <a:r>
              <a:rPr lang="en-US" dirty="0"/>
              <a:t>PM &amp; QI Transformation:  </a:t>
            </a:r>
            <a:br>
              <a:rPr lang="en-US" dirty="0"/>
            </a:br>
            <a:r>
              <a:rPr lang="en-US" dirty="0"/>
              <a:t>People Development Needs</a:t>
            </a:r>
          </a:p>
        </p:txBody>
      </p:sp>
      <p:sp>
        <p:nvSpPr>
          <p:cNvPr id="4" name="Slide Number Placeholder 3">
            <a:extLst>
              <a:ext uri="{FF2B5EF4-FFF2-40B4-BE49-F238E27FC236}">
                <a16:creationId xmlns:a16="http://schemas.microsoft.com/office/drawing/2014/main" xmlns="" id="{E697FA0B-FC5A-4190-BCE8-A9E1C8A0D334}"/>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15</a:t>
            </a:fld>
            <a:endParaRPr lang="en-US" dirty="0">
              <a:solidFill>
                <a:prstClr val="black">
                  <a:tint val="75000"/>
                </a:prstClr>
              </a:solidFill>
              <a:latin typeface="Calibri"/>
            </a:endParaRPr>
          </a:p>
        </p:txBody>
      </p:sp>
      <p:graphicFrame>
        <p:nvGraphicFramePr>
          <p:cNvPr id="7" name="Content Placeholder 6">
            <a:extLst>
              <a:ext uri="{FF2B5EF4-FFF2-40B4-BE49-F238E27FC236}">
                <a16:creationId xmlns:a16="http://schemas.microsoft.com/office/drawing/2014/main" xmlns="" id="{622C4155-F069-4FE2-AEBD-D3A7B107EB04}"/>
              </a:ext>
            </a:extLst>
          </p:cNvPr>
          <p:cNvGraphicFramePr>
            <a:graphicFrameLocks noGrp="1"/>
          </p:cNvGraphicFramePr>
          <p:nvPr>
            <p:ph idx="1"/>
            <p:extLst>
              <p:ext uri="{D42A27DB-BD31-4B8C-83A1-F6EECF244321}">
                <p14:modId xmlns:p14="http://schemas.microsoft.com/office/powerpoint/2010/main" val="4146325807"/>
              </p:ext>
            </p:extLst>
          </p:nvPr>
        </p:nvGraphicFramePr>
        <p:xfrm>
          <a:off x="1524000" y="1600200"/>
          <a:ext cx="6172200" cy="3931920"/>
        </p:xfrm>
        <a:graphic>
          <a:graphicData uri="http://schemas.openxmlformats.org/drawingml/2006/table">
            <a:tbl>
              <a:tblPr firstRow="1" bandRow="1">
                <a:tableStyleId>{5C22544A-7EE6-4342-B048-85BDC9FD1C3A}</a:tableStyleId>
              </a:tblPr>
              <a:tblGrid>
                <a:gridCol w="2940210">
                  <a:extLst>
                    <a:ext uri="{9D8B030D-6E8A-4147-A177-3AD203B41FA5}">
                      <a16:colId xmlns:a16="http://schemas.microsoft.com/office/drawing/2014/main" xmlns="" val="1666002143"/>
                    </a:ext>
                  </a:extLst>
                </a:gridCol>
                <a:gridCol w="3231990">
                  <a:extLst>
                    <a:ext uri="{9D8B030D-6E8A-4147-A177-3AD203B41FA5}">
                      <a16:colId xmlns:a16="http://schemas.microsoft.com/office/drawing/2014/main" xmlns="" val="3185302630"/>
                    </a:ext>
                  </a:extLst>
                </a:gridCol>
              </a:tblGrid>
              <a:tr h="1165860">
                <a:tc>
                  <a:txBody>
                    <a:bodyPr/>
                    <a:lstStyle/>
                    <a:p>
                      <a:pPr algn="ctr"/>
                      <a:endParaRPr lang="en-US" sz="2100" dirty="0">
                        <a:solidFill>
                          <a:schemeClr val="tx1"/>
                        </a:solidFill>
                      </a:endParaRPr>
                    </a:p>
                    <a:p>
                      <a:pPr algn="ctr"/>
                      <a:r>
                        <a:rPr lang="en-US" sz="2100" dirty="0">
                          <a:solidFill>
                            <a:schemeClr val="tx1"/>
                          </a:solidFill>
                        </a:rPr>
                        <a:t>Executives/Leaders</a:t>
                      </a:r>
                    </a:p>
                  </a:txBody>
                  <a:tcPr marL="68580" marR="68580" marT="34290" marB="34290"/>
                </a:tc>
                <a:tc>
                  <a:txBody>
                    <a:bodyPr/>
                    <a:lstStyle/>
                    <a:p>
                      <a:pPr marL="285750" indent="-285750">
                        <a:buFont typeface="Arial" panose="020B0604020202020204" pitchFamily="34" charset="0"/>
                        <a:buChar char="•"/>
                      </a:pPr>
                      <a:r>
                        <a:rPr lang="en-US" sz="1200" dirty="0">
                          <a:solidFill>
                            <a:schemeClr val="tx1"/>
                          </a:solidFill>
                        </a:rPr>
                        <a:t>QI mindsets (humility, respect, curiosity, etc.)</a:t>
                      </a:r>
                    </a:p>
                    <a:p>
                      <a:pPr marL="285750" indent="-285750">
                        <a:buFont typeface="Arial" panose="020B0604020202020204" pitchFamily="34" charset="0"/>
                        <a:buChar char="•"/>
                      </a:pPr>
                      <a:r>
                        <a:rPr lang="en-US" sz="1200" dirty="0">
                          <a:solidFill>
                            <a:schemeClr val="tx1"/>
                          </a:solidFill>
                        </a:rPr>
                        <a:t>Gemba-based leadership</a:t>
                      </a:r>
                    </a:p>
                    <a:p>
                      <a:pPr marL="285750" indent="-285750">
                        <a:buFont typeface="Arial" panose="020B0604020202020204" pitchFamily="34" charset="0"/>
                        <a:buChar char="•"/>
                      </a:pPr>
                      <a:r>
                        <a:rPr lang="en-US" sz="1200" dirty="0">
                          <a:solidFill>
                            <a:schemeClr val="tx1"/>
                          </a:solidFill>
                        </a:rPr>
                        <a:t>PDSA problem solving</a:t>
                      </a:r>
                    </a:p>
                    <a:p>
                      <a:pPr marL="285750" indent="-285750">
                        <a:buFont typeface="Arial" panose="020B0604020202020204" pitchFamily="34" charset="0"/>
                        <a:buChar char="•"/>
                      </a:pPr>
                      <a:r>
                        <a:rPr lang="en-US" sz="1200" dirty="0">
                          <a:solidFill>
                            <a:schemeClr val="tx1"/>
                          </a:solidFill>
                        </a:rPr>
                        <a:t>Strategy deployment</a:t>
                      </a:r>
                    </a:p>
                    <a:p>
                      <a:pPr marL="285750" indent="-285750">
                        <a:buFont typeface="Arial" panose="020B0604020202020204" pitchFamily="34" charset="0"/>
                        <a:buChar char="•"/>
                      </a:pPr>
                      <a:r>
                        <a:rPr lang="en-US" sz="1200" dirty="0">
                          <a:solidFill>
                            <a:schemeClr val="tx1"/>
                          </a:solidFill>
                        </a:rPr>
                        <a:t>Key performance indicators (including customer &amp; operational)</a:t>
                      </a:r>
                    </a:p>
                  </a:txBody>
                  <a:tcPr marL="68580" marR="68580" marT="34290" marB="34290"/>
                </a:tc>
                <a:extLst>
                  <a:ext uri="{0D108BD9-81ED-4DB2-BD59-A6C34878D82A}">
                    <a16:rowId xmlns:a16="http://schemas.microsoft.com/office/drawing/2014/main" xmlns="" val="3517462492"/>
                  </a:ext>
                </a:extLst>
              </a:tr>
              <a:tr h="982980">
                <a:tc>
                  <a:txBody>
                    <a:bodyPr/>
                    <a:lstStyle/>
                    <a:p>
                      <a:pPr algn="ctr"/>
                      <a:endParaRPr lang="en-US" sz="2100" b="1" dirty="0">
                        <a:solidFill>
                          <a:schemeClr val="tx1"/>
                        </a:solidFill>
                      </a:endParaRPr>
                    </a:p>
                    <a:p>
                      <a:pPr algn="ctr"/>
                      <a:r>
                        <a:rPr lang="en-US" sz="2100" b="1" dirty="0">
                          <a:solidFill>
                            <a:schemeClr val="tx1"/>
                          </a:solidFill>
                        </a:rPr>
                        <a:t>Middle Managers</a:t>
                      </a:r>
                    </a:p>
                  </a:txBody>
                  <a:tcPr marL="68580" marR="68580" marT="34290" marB="34290"/>
                </a:tc>
                <a:tc>
                  <a:txBody>
                    <a:bodyPr/>
                    <a:lstStyle/>
                    <a:p>
                      <a:pPr marL="285750" indent="-285750">
                        <a:buFont typeface="Arial" panose="020B0604020202020204" pitchFamily="34" charset="0"/>
                        <a:buChar char="•"/>
                      </a:pPr>
                      <a:r>
                        <a:rPr lang="en-US" sz="1200" dirty="0">
                          <a:solidFill>
                            <a:schemeClr val="tx1"/>
                          </a:solidFill>
                        </a:rPr>
                        <a:t>QI mindsets (humility, respect, curiosity, etc.)</a:t>
                      </a:r>
                    </a:p>
                    <a:p>
                      <a:pPr marL="285750" indent="-285750">
                        <a:buFont typeface="Arial" panose="020B0604020202020204" pitchFamily="34" charset="0"/>
                        <a:buChar char="•"/>
                      </a:pPr>
                      <a:r>
                        <a:rPr lang="en-US" sz="1200" dirty="0">
                          <a:solidFill>
                            <a:schemeClr val="tx1"/>
                          </a:solidFill>
                        </a:rPr>
                        <a:t>Gemba-based leadership</a:t>
                      </a:r>
                    </a:p>
                    <a:p>
                      <a:pPr marL="285750" indent="-285750">
                        <a:buFont typeface="Arial" panose="020B0604020202020204" pitchFamily="34" charset="0"/>
                        <a:buChar char="•"/>
                      </a:pPr>
                      <a:r>
                        <a:rPr lang="en-US" sz="1200" dirty="0">
                          <a:solidFill>
                            <a:schemeClr val="tx1"/>
                          </a:solidFill>
                        </a:rPr>
                        <a:t>PDSA problem solving</a:t>
                      </a:r>
                    </a:p>
                    <a:p>
                      <a:pPr marL="285750" indent="-285750">
                        <a:buFont typeface="Arial" panose="020B0604020202020204" pitchFamily="34" charset="0"/>
                        <a:buChar char="•"/>
                      </a:pPr>
                      <a:r>
                        <a:rPr lang="en-US" sz="1200" dirty="0">
                          <a:solidFill>
                            <a:schemeClr val="tx1"/>
                          </a:solidFill>
                        </a:rPr>
                        <a:t>Strategy deployment &amp; basic QI look</a:t>
                      </a:r>
                    </a:p>
                    <a:p>
                      <a:pPr marL="285750" indent="-285750">
                        <a:buFont typeface="Arial" panose="020B0604020202020204" pitchFamily="34" charset="0"/>
                        <a:buChar char="•"/>
                      </a:pPr>
                      <a:r>
                        <a:rPr lang="en-US" sz="1200" b="1" dirty="0">
                          <a:solidFill>
                            <a:srgbClr val="FF0000"/>
                          </a:solidFill>
                        </a:rPr>
                        <a:t>Process management </a:t>
                      </a:r>
                      <a:r>
                        <a:rPr lang="en-US" sz="1200" dirty="0">
                          <a:solidFill>
                            <a:schemeClr val="tx1"/>
                          </a:solidFill>
                        </a:rPr>
                        <a:t>&amp; KP’s</a:t>
                      </a:r>
                    </a:p>
                  </a:txBody>
                  <a:tcPr marL="68580" marR="68580" marT="34290" marB="34290"/>
                </a:tc>
                <a:extLst>
                  <a:ext uri="{0D108BD9-81ED-4DB2-BD59-A6C34878D82A}">
                    <a16:rowId xmlns:a16="http://schemas.microsoft.com/office/drawing/2014/main" xmlns="" val="3199416341"/>
                  </a:ext>
                </a:extLst>
              </a:tr>
              <a:tr h="617220">
                <a:tc>
                  <a:txBody>
                    <a:bodyPr/>
                    <a:lstStyle/>
                    <a:p>
                      <a:pPr algn="ctr"/>
                      <a:r>
                        <a:rPr lang="en-US" sz="2100" b="1" dirty="0">
                          <a:solidFill>
                            <a:schemeClr val="tx1"/>
                          </a:solidFill>
                        </a:rPr>
                        <a:t>Front Line Staff</a:t>
                      </a:r>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PDSA problem solving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FF0000"/>
                          </a:solidFill>
                        </a:rPr>
                        <a:t>Waste identification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FF0000"/>
                          </a:solidFill>
                        </a:rPr>
                        <a:t>Daily kaizen</a:t>
                      </a:r>
                    </a:p>
                  </a:txBody>
                  <a:tcPr marL="68580" marR="68580" marT="34290" marB="34290"/>
                </a:tc>
                <a:extLst>
                  <a:ext uri="{0D108BD9-81ED-4DB2-BD59-A6C34878D82A}">
                    <a16:rowId xmlns:a16="http://schemas.microsoft.com/office/drawing/2014/main" xmlns="" val="1482528408"/>
                  </a:ext>
                </a:extLst>
              </a:tr>
              <a:tr h="982980">
                <a:tc>
                  <a:txBody>
                    <a:bodyPr/>
                    <a:lstStyle/>
                    <a:p>
                      <a:pPr algn="ctr"/>
                      <a:endParaRPr lang="en-US" sz="2100" b="1" dirty="0">
                        <a:solidFill>
                          <a:schemeClr val="tx1"/>
                        </a:solidFill>
                      </a:endParaRPr>
                    </a:p>
                    <a:p>
                      <a:pPr algn="ctr"/>
                      <a:r>
                        <a:rPr lang="en-US" sz="2100" b="1" dirty="0">
                          <a:solidFill>
                            <a:schemeClr val="tx1"/>
                          </a:solidFill>
                        </a:rPr>
                        <a:t>Internal PM/QI Council</a:t>
                      </a:r>
                    </a:p>
                  </a:txBody>
                  <a:tcPr marL="68580" marR="68580" marT="34290" marB="34290"/>
                </a:tc>
                <a:tc>
                  <a:txBody>
                    <a:bodyPr/>
                    <a:lstStyle/>
                    <a:p>
                      <a:pPr marL="285750" indent="-285750">
                        <a:buFont typeface="Arial" panose="020B0604020202020204" pitchFamily="34" charset="0"/>
                        <a:buChar char="•"/>
                      </a:pPr>
                      <a:r>
                        <a:rPr lang="en-US" sz="1200" dirty="0">
                          <a:solidFill>
                            <a:schemeClr val="tx1"/>
                          </a:solidFill>
                        </a:rPr>
                        <a:t>All of the above</a:t>
                      </a:r>
                    </a:p>
                    <a:p>
                      <a:pPr marL="285750" indent="-285750">
                        <a:buFont typeface="Arial" panose="020B0604020202020204" pitchFamily="34" charset="0"/>
                        <a:buChar char="•"/>
                      </a:pPr>
                      <a:r>
                        <a:rPr lang="en-US" sz="1200" b="1" dirty="0">
                          <a:solidFill>
                            <a:srgbClr val="FF0000"/>
                          </a:solidFill>
                        </a:rPr>
                        <a:t>Advanced QI analysis tools &amp; counter measures</a:t>
                      </a:r>
                    </a:p>
                    <a:p>
                      <a:pPr marL="285750" indent="-285750">
                        <a:buFont typeface="Arial" panose="020B0604020202020204" pitchFamily="34" charset="0"/>
                        <a:buChar char="•"/>
                      </a:pPr>
                      <a:r>
                        <a:rPr lang="en-US" sz="1200" b="1" dirty="0">
                          <a:solidFill>
                            <a:srgbClr val="FF0000"/>
                          </a:solidFill>
                        </a:rPr>
                        <a:t>All else </a:t>
                      </a:r>
                      <a:r>
                        <a:rPr lang="en-US" sz="1200" dirty="0">
                          <a:solidFill>
                            <a:schemeClr val="tx1"/>
                          </a:solidFill>
                        </a:rPr>
                        <a:t>(disposition, business acumen, psychology, etc.)</a:t>
                      </a:r>
                    </a:p>
                  </a:txBody>
                  <a:tcPr marL="68580" marR="68580" marT="34290" marB="34290"/>
                </a:tc>
                <a:extLst>
                  <a:ext uri="{0D108BD9-81ED-4DB2-BD59-A6C34878D82A}">
                    <a16:rowId xmlns:a16="http://schemas.microsoft.com/office/drawing/2014/main" xmlns="" val="1671717069"/>
                  </a:ext>
                </a:extLst>
              </a:tr>
            </a:tbl>
          </a:graphicData>
        </a:graphic>
      </p:graphicFrame>
    </p:spTree>
    <p:extLst>
      <p:ext uri="{BB962C8B-B14F-4D97-AF65-F5344CB8AC3E}">
        <p14:creationId xmlns:p14="http://schemas.microsoft.com/office/powerpoint/2010/main" val="2879441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54BDD3-F057-4B43-81F4-4CC36944FE95}"/>
              </a:ext>
            </a:extLst>
          </p:cNvPr>
          <p:cNvSpPr>
            <a:spLocks noGrp="1"/>
          </p:cNvSpPr>
          <p:nvPr>
            <p:ph type="title"/>
          </p:nvPr>
        </p:nvSpPr>
        <p:spPr/>
        <p:txBody>
          <a:bodyPr>
            <a:normAutofit fontScale="90000"/>
          </a:bodyPr>
          <a:lstStyle/>
          <a:p>
            <a:r>
              <a:rPr lang="en-US" dirty="0"/>
              <a:t>Performance Management and Quality Improvement Components</a:t>
            </a:r>
          </a:p>
        </p:txBody>
      </p:sp>
      <p:sp>
        <p:nvSpPr>
          <p:cNvPr id="4" name="Slide Number Placeholder 3">
            <a:extLst>
              <a:ext uri="{FF2B5EF4-FFF2-40B4-BE49-F238E27FC236}">
                <a16:creationId xmlns:a16="http://schemas.microsoft.com/office/drawing/2014/main" xmlns="" id="{A36DE00F-48CB-4917-9AF5-C859752828A8}"/>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16</a:t>
            </a:fld>
            <a:endParaRPr lang="en-US" dirty="0">
              <a:solidFill>
                <a:prstClr val="black">
                  <a:tint val="75000"/>
                </a:prstClr>
              </a:solidFill>
              <a:latin typeface="Calibri"/>
            </a:endParaRPr>
          </a:p>
        </p:txBody>
      </p:sp>
      <p:sp>
        <p:nvSpPr>
          <p:cNvPr id="5" name="Content Placeholder 4">
            <a:extLst>
              <a:ext uri="{FF2B5EF4-FFF2-40B4-BE49-F238E27FC236}">
                <a16:creationId xmlns:a16="http://schemas.microsoft.com/office/drawing/2014/main" xmlns="" id="{14C8B6FF-2768-4FB0-A7D1-5E6FAAC68C40}"/>
              </a:ext>
            </a:extLst>
          </p:cNvPr>
          <p:cNvSpPr>
            <a:spLocks noGrp="1"/>
          </p:cNvSpPr>
          <p:nvPr>
            <p:ph idx="1"/>
          </p:nvPr>
        </p:nvSpPr>
        <p:spPr/>
        <p:txBody>
          <a:bodyPr/>
          <a:lstStyle/>
          <a:p>
            <a:endParaRPr lang="en-US" dirty="0"/>
          </a:p>
        </p:txBody>
      </p:sp>
      <p:pic>
        <p:nvPicPr>
          <p:cNvPr id="3" name="Picture 2">
            <a:extLst>
              <a:ext uri="{FF2B5EF4-FFF2-40B4-BE49-F238E27FC236}">
                <a16:creationId xmlns:a16="http://schemas.microsoft.com/office/drawing/2014/main" xmlns="" id="{821D3801-5385-4858-9353-E3D1091311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5900" y="1951057"/>
            <a:ext cx="6229350" cy="3878243"/>
          </a:xfrm>
          <a:prstGeom prst="rect">
            <a:avLst/>
          </a:prstGeom>
        </p:spPr>
      </p:pic>
      <p:sp>
        <p:nvSpPr>
          <p:cNvPr id="9" name="Arrow: Right 8">
            <a:extLst>
              <a:ext uri="{FF2B5EF4-FFF2-40B4-BE49-F238E27FC236}">
                <a16:creationId xmlns:a16="http://schemas.microsoft.com/office/drawing/2014/main" xmlns="" id="{A30EB9EC-020A-43A1-A57E-E070DB7BB734}"/>
              </a:ext>
            </a:extLst>
          </p:cNvPr>
          <p:cNvSpPr/>
          <p:nvPr/>
        </p:nvSpPr>
        <p:spPr>
          <a:xfrm>
            <a:off x="3143250" y="5029200"/>
            <a:ext cx="342900" cy="1714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a:endParaRPr>
          </a:p>
        </p:txBody>
      </p:sp>
    </p:spTree>
    <p:extLst>
      <p:ext uri="{BB962C8B-B14F-4D97-AF65-F5344CB8AC3E}">
        <p14:creationId xmlns:p14="http://schemas.microsoft.com/office/powerpoint/2010/main" val="1605401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7A6EDE9F-88BF-4E45-AD28-733E0B1C7696}"/>
              </a:ext>
            </a:extLst>
          </p:cNvPr>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17</a:t>
            </a:fld>
            <a:endParaRPr lang="en-US" dirty="0">
              <a:solidFill>
                <a:prstClr val="black">
                  <a:tint val="75000"/>
                </a:prstClr>
              </a:solidFill>
              <a:latin typeface="Calibri"/>
            </a:endParaRPr>
          </a:p>
        </p:txBody>
      </p:sp>
      <p:pic>
        <p:nvPicPr>
          <p:cNvPr id="3" name="Picture 2">
            <a:extLst>
              <a:ext uri="{FF2B5EF4-FFF2-40B4-BE49-F238E27FC236}">
                <a16:creationId xmlns:a16="http://schemas.microsoft.com/office/drawing/2014/main" xmlns="" id="{B56B2F77-11A8-4CF3-9F5E-8D8A8A0EEB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1700" y="1673180"/>
            <a:ext cx="2571750" cy="3511642"/>
          </a:xfrm>
          <a:prstGeom prst="rect">
            <a:avLst/>
          </a:prstGeom>
        </p:spPr>
      </p:pic>
      <p:pic>
        <p:nvPicPr>
          <p:cNvPr id="4" name="Picture 3">
            <a:extLst>
              <a:ext uri="{FF2B5EF4-FFF2-40B4-BE49-F238E27FC236}">
                <a16:creationId xmlns:a16="http://schemas.microsoft.com/office/drawing/2014/main" xmlns="" id="{E0C89FA6-314D-4632-B100-BC94D4CE51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3450" y="2228851"/>
            <a:ext cx="2628900" cy="2329232"/>
          </a:xfrm>
          <a:prstGeom prst="rect">
            <a:avLst/>
          </a:prstGeom>
        </p:spPr>
      </p:pic>
    </p:spTree>
    <p:extLst>
      <p:ext uri="{BB962C8B-B14F-4D97-AF65-F5344CB8AC3E}">
        <p14:creationId xmlns:p14="http://schemas.microsoft.com/office/powerpoint/2010/main" val="3423366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2FB25742-201C-457A-B766-0677BFC5DC78}"/>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18</a:t>
            </a:fld>
            <a:endParaRPr lang="en-US" dirty="0">
              <a:solidFill>
                <a:prstClr val="black">
                  <a:tint val="75000"/>
                </a:prstClr>
              </a:solidFill>
              <a:latin typeface="Calibri"/>
            </a:endParaRPr>
          </a:p>
        </p:txBody>
      </p:sp>
      <p:pic>
        <p:nvPicPr>
          <p:cNvPr id="7" name="Content Placeholder 6">
            <a:extLst>
              <a:ext uri="{FF2B5EF4-FFF2-40B4-BE49-F238E27FC236}">
                <a16:creationId xmlns:a16="http://schemas.microsoft.com/office/drawing/2014/main" xmlns="" id="{80F2FBDB-F8F0-4A40-9BE4-AA4DCA90CE2B}"/>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1149350" y="1676400"/>
            <a:ext cx="3422650" cy="3394075"/>
          </a:xfrm>
          <a:prstGeom prst="rect">
            <a:avLst/>
          </a:prstGeom>
        </p:spPr>
      </p:pic>
      <p:sp>
        <p:nvSpPr>
          <p:cNvPr id="8" name="TextBox 7">
            <a:extLst>
              <a:ext uri="{FF2B5EF4-FFF2-40B4-BE49-F238E27FC236}">
                <a16:creationId xmlns:a16="http://schemas.microsoft.com/office/drawing/2014/main" xmlns="" id="{26481420-A467-4E0B-A25F-0AC3854F5C4B}"/>
              </a:ext>
            </a:extLst>
          </p:cNvPr>
          <p:cNvSpPr txBox="1"/>
          <p:nvPr/>
        </p:nvSpPr>
        <p:spPr>
          <a:xfrm>
            <a:off x="5486400" y="2457451"/>
            <a:ext cx="2178097" cy="1569660"/>
          </a:xfrm>
          <a:prstGeom prst="rect">
            <a:avLst/>
          </a:prstGeom>
          <a:noFill/>
        </p:spPr>
        <p:txBody>
          <a:bodyPr wrap="none" rtlCol="0">
            <a:spAutoFit/>
          </a:bodyPr>
          <a:lstStyle/>
          <a:p>
            <a:r>
              <a:rPr lang="en-US" sz="1500" i="1" dirty="0">
                <a:solidFill>
                  <a:prstClr val="white">
                    <a:lumMod val="50000"/>
                  </a:prstClr>
                </a:solidFill>
                <a:latin typeface="Calibri"/>
              </a:rPr>
              <a:t>USE </a:t>
            </a:r>
          </a:p>
          <a:p>
            <a:r>
              <a:rPr lang="en-US" sz="2700" i="1" dirty="0">
                <a:solidFill>
                  <a:srgbClr val="C00000"/>
                </a:solidFill>
                <a:latin typeface="Calibri"/>
              </a:rPr>
              <a:t>FACTS</a:t>
            </a:r>
            <a:r>
              <a:rPr lang="en-US" sz="1350" i="1" dirty="0">
                <a:solidFill>
                  <a:prstClr val="black"/>
                </a:solidFill>
                <a:latin typeface="Calibri"/>
              </a:rPr>
              <a:t> </a:t>
            </a:r>
            <a:r>
              <a:rPr lang="en-US" sz="1500" i="1" dirty="0">
                <a:solidFill>
                  <a:prstClr val="white">
                    <a:lumMod val="50000"/>
                  </a:prstClr>
                </a:solidFill>
                <a:latin typeface="Calibri"/>
              </a:rPr>
              <a:t>AND</a:t>
            </a:r>
            <a:r>
              <a:rPr lang="en-US" sz="1350" i="1" dirty="0">
                <a:solidFill>
                  <a:prstClr val="black"/>
                </a:solidFill>
                <a:latin typeface="Calibri"/>
              </a:rPr>
              <a:t> </a:t>
            </a:r>
            <a:r>
              <a:rPr lang="en-US" sz="2700" i="1" dirty="0">
                <a:solidFill>
                  <a:srgbClr val="C00000"/>
                </a:solidFill>
                <a:latin typeface="Calibri"/>
              </a:rPr>
              <a:t>DATA</a:t>
            </a:r>
          </a:p>
          <a:p>
            <a:r>
              <a:rPr lang="en-US" sz="1500" i="1" dirty="0">
                <a:solidFill>
                  <a:prstClr val="white">
                    <a:lumMod val="50000"/>
                  </a:prstClr>
                </a:solidFill>
                <a:latin typeface="Calibri"/>
              </a:rPr>
              <a:t>TO REPLACE </a:t>
            </a:r>
            <a:r>
              <a:rPr lang="en-US" i="1" dirty="0">
                <a:solidFill>
                  <a:srgbClr val="00B0F0"/>
                </a:solidFill>
                <a:latin typeface="Calibri"/>
              </a:rPr>
              <a:t>RUMORS,</a:t>
            </a:r>
          </a:p>
          <a:p>
            <a:r>
              <a:rPr lang="en-US" i="1" dirty="0">
                <a:solidFill>
                  <a:srgbClr val="00B0F0"/>
                </a:solidFill>
                <a:latin typeface="Calibri"/>
              </a:rPr>
              <a:t>INNUENDO,</a:t>
            </a:r>
          </a:p>
          <a:p>
            <a:r>
              <a:rPr lang="en-US" sz="1500" i="1" dirty="0">
                <a:solidFill>
                  <a:prstClr val="white">
                    <a:lumMod val="50000"/>
                  </a:prstClr>
                </a:solidFill>
                <a:latin typeface="Calibri"/>
              </a:rPr>
              <a:t>AND</a:t>
            </a:r>
            <a:r>
              <a:rPr lang="en-US" sz="1350" i="1" dirty="0">
                <a:solidFill>
                  <a:prstClr val="black"/>
                </a:solidFill>
                <a:latin typeface="Calibri"/>
              </a:rPr>
              <a:t> </a:t>
            </a:r>
            <a:r>
              <a:rPr lang="en-US" i="1" dirty="0">
                <a:solidFill>
                  <a:srgbClr val="00B0F0"/>
                </a:solidFill>
                <a:latin typeface="Calibri"/>
              </a:rPr>
              <a:t>HALF-TRUTHS</a:t>
            </a:r>
          </a:p>
        </p:txBody>
      </p:sp>
    </p:spTree>
    <p:extLst>
      <p:ext uri="{BB962C8B-B14F-4D97-AF65-F5344CB8AC3E}">
        <p14:creationId xmlns:p14="http://schemas.microsoft.com/office/powerpoint/2010/main" val="103723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9A47B15-8008-4245-BD2A-C619E6F785A7}"/>
              </a:ext>
            </a:extLst>
          </p:cNvPr>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19</a:t>
            </a:fld>
            <a:endParaRPr lang="en-US" dirty="0">
              <a:solidFill>
                <a:prstClr val="black">
                  <a:tint val="75000"/>
                </a:prstClr>
              </a:solidFill>
              <a:latin typeface="Calibri"/>
            </a:endParaRPr>
          </a:p>
        </p:txBody>
      </p:sp>
      <p:pic>
        <p:nvPicPr>
          <p:cNvPr id="5" name="Picture 4">
            <a:extLst>
              <a:ext uri="{FF2B5EF4-FFF2-40B4-BE49-F238E27FC236}">
                <a16:creationId xmlns:a16="http://schemas.microsoft.com/office/drawing/2014/main" xmlns="" id="{5E3426DD-29E1-456A-91BE-30217B4351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8132" y="1314341"/>
            <a:ext cx="6067737" cy="4229318"/>
          </a:xfrm>
          <a:prstGeom prst="rect">
            <a:avLst/>
          </a:prstGeom>
        </p:spPr>
      </p:pic>
    </p:spTree>
    <p:extLst>
      <p:ext uri="{BB962C8B-B14F-4D97-AF65-F5344CB8AC3E}">
        <p14:creationId xmlns:p14="http://schemas.microsoft.com/office/powerpoint/2010/main" val="640308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ormAutofit/>
          </a:bodyPr>
          <a:lstStyle/>
          <a:p>
            <a:r>
              <a:rPr lang="en-US" dirty="0"/>
              <a:t>Susan Ramsey</a:t>
            </a:r>
            <a:endParaRPr lang="en-US" dirty="0">
              <a:solidFill>
                <a:schemeClr val="tx1"/>
              </a:solidFill>
            </a:endParaRPr>
          </a:p>
        </p:txBody>
      </p:sp>
      <p:sp>
        <p:nvSpPr>
          <p:cNvPr id="4" name="Content Placeholder 2"/>
          <p:cNvSpPr>
            <a:spLocks noGrp="1"/>
          </p:cNvSpPr>
          <p:nvPr>
            <p:ph idx="1"/>
          </p:nvPr>
        </p:nvSpPr>
        <p:spPr/>
        <p:txBody>
          <a:bodyPr>
            <a:noAutofit/>
          </a:bodyPr>
          <a:lstStyle/>
          <a:p>
            <a:pPr marL="258366" indent="-258366"/>
            <a:r>
              <a:rPr lang="en-US" sz="1800" dirty="0"/>
              <a:t>More than 25 years in public service for the State of Washington retired in 2013, served as the Director for the Office of Performance and Accountability with the Washington State Department of Health</a:t>
            </a:r>
          </a:p>
          <a:p>
            <a:pPr marL="258366" indent="-258366">
              <a:spcBef>
                <a:spcPts val="450"/>
              </a:spcBef>
            </a:pPr>
            <a:r>
              <a:rPr lang="en-US" sz="1800" dirty="0"/>
              <a:t>Past co-chair for the Standards and Accreditation Workgroup for the Public Health Improvement Partnership in Washington State representing the state and 35 local health departments</a:t>
            </a:r>
          </a:p>
          <a:p>
            <a:pPr marL="258366" indent="-258366">
              <a:spcBef>
                <a:spcPts val="450"/>
              </a:spcBef>
            </a:pPr>
            <a:r>
              <a:rPr lang="en-US" sz="1800" dirty="0"/>
              <a:t>National trainer and presenter for performance management, quality and strategic planning , and accreditation in more than 10 states and for ASTHO, PHAB, NNPHI, and RWJF</a:t>
            </a:r>
          </a:p>
          <a:p>
            <a:pPr marL="258366" indent="-258366">
              <a:spcBef>
                <a:spcPts val="450"/>
              </a:spcBef>
            </a:pPr>
            <a:r>
              <a:rPr lang="en-US" sz="1800" dirty="0"/>
              <a:t>Public Health Accreditation Board and Malcolm Baldrige site reviewer</a:t>
            </a:r>
          </a:p>
          <a:p>
            <a:pPr marL="258366" indent="-258366">
              <a:spcBef>
                <a:spcPts val="450"/>
              </a:spcBef>
            </a:pPr>
            <a:r>
              <a:rPr lang="en-US" sz="1800" dirty="0"/>
              <a:t>Member of the PHAB Evaluation and Quality Improvement Committee</a:t>
            </a:r>
          </a:p>
          <a:p>
            <a:pPr marL="258366" indent="-258366">
              <a:spcBef>
                <a:spcPts val="450"/>
              </a:spcBef>
            </a:pPr>
            <a:r>
              <a:rPr lang="en-US" sz="1800" dirty="0"/>
              <a:t>Washington State Reviewer and led the State Department of Health to become nationally accredited in 2013 </a:t>
            </a:r>
          </a:p>
          <a:p>
            <a:pPr marL="258366" indent="-258366">
              <a:spcBef>
                <a:spcPts val="450"/>
              </a:spcBef>
            </a:pPr>
            <a:r>
              <a:rPr lang="en-US" sz="1800" dirty="0"/>
              <a:t>Owner and Managing Consultant of Pearls of Wisdom Consulting, based in Olympia, WA</a:t>
            </a:r>
          </a:p>
        </p:txBody>
      </p:sp>
      <p:sp>
        <p:nvSpPr>
          <p:cNvPr id="5" name="Slide Number Placeholder 2"/>
          <p:cNvSpPr>
            <a:spLocks noGrp="1"/>
          </p:cNvSpPr>
          <p:nvPr>
            <p:ph type="sldNum" sz="quarter" idx="12"/>
          </p:nvPr>
        </p:nvSpPr>
        <p:spPr/>
        <p:txBody>
          <a:bodyPr/>
          <a:lstStyle/>
          <a:p>
            <a:fld id="{2493E1C9-ADD2-4D30-8CA2-1D38E125BA0F}" type="slidenum">
              <a:rPr lang="en-US">
                <a:solidFill>
                  <a:prstClr val="black">
                    <a:tint val="75000"/>
                  </a:prstClr>
                </a:solidFill>
                <a:latin typeface="Calibri"/>
              </a:rPr>
              <a:pPr/>
              <a:t>2</a:t>
            </a:fld>
            <a:endParaRPr lang="en-US" dirty="0">
              <a:solidFill>
                <a:prstClr val="black">
                  <a:tint val="75000"/>
                </a:prstClr>
              </a:solidFill>
              <a:latin typeface="Calibri"/>
            </a:endParaRPr>
          </a:p>
        </p:txBody>
      </p:sp>
      <p:sp>
        <p:nvSpPr>
          <p:cNvPr id="6" name="Rectangle 2"/>
          <p:cNvSpPr>
            <a:spLocks noChangeArrowheads="1"/>
          </p:cNvSpPr>
          <p:nvPr/>
        </p:nvSpPr>
        <p:spPr bwMode="auto">
          <a:xfrm>
            <a:off x="114300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dirty="0">
              <a:solidFill>
                <a:prstClr val="black"/>
              </a:solidFill>
              <a:latin typeface="Calibri"/>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274638"/>
            <a:ext cx="762000" cy="1142596"/>
          </a:xfrm>
          <a:prstGeom prst="rect">
            <a:avLst/>
          </a:prstGeom>
        </p:spPr>
      </p:pic>
    </p:spTree>
    <p:extLst>
      <p:ext uri="{BB962C8B-B14F-4D97-AF65-F5344CB8AC3E}">
        <p14:creationId xmlns:p14="http://schemas.microsoft.com/office/powerpoint/2010/main" val="3863230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E90246-880A-450A-95AE-9D71E86D57FA}"/>
              </a:ext>
            </a:extLst>
          </p:cNvPr>
          <p:cNvSpPr>
            <a:spLocks noGrp="1"/>
          </p:cNvSpPr>
          <p:nvPr>
            <p:ph type="title"/>
          </p:nvPr>
        </p:nvSpPr>
        <p:spPr/>
        <p:txBody>
          <a:bodyPr/>
          <a:lstStyle/>
          <a:p>
            <a:r>
              <a:rPr lang="en-US" dirty="0"/>
              <a:t>The #1 Foundational</a:t>
            </a:r>
          </a:p>
        </p:txBody>
      </p:sp>
      <p:pic>
        <p:nvPicPr>
          <p:cNvPr id="7" name="Content Placeholder 6">
            <a:extLst>
              <a:ext uri="{FF2B5EF4-FFF2-40B4-BE49-F238E27FC236}">
                <a16:creationId xmlns:a16="http://schemas.microsoft.com/office/drawing/2014/main" xmlns="" id="{79E7C2BE-EB6A-49EC-887D-CFBDD50CF7CB}"/>
              </a:ext>
            </a:extLst>
          </p:cNvPr>
          <p:cNvPicPr>
            <a:picLocks noGrp="1" noChangeAspect="1"/>
          </p:cNvPicPr>
          <p:nvPr>
            <p:ph sz="half" idx="2"/>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a:off x="4457701" y="2457450"/>
            <a:ext cx="3293465" cy="2190155"/>
          </a:xfrm>
        </p:spPr>
      </p:pic>
      <p:sp>
        <p:nvSpPr>
          <p:cNvPr id="4" name="Slide Number Placeholder 3">
            <a:extLst>
              <a:ext uri="{FF2B5EF4-FFF2-40B4-BE49-F238E27FC236}">
                <a16:creationId xmlns:a16="http://schemas.microsoft.com/office/drawing/2014/main" xmlns="" id="{E697FA0B-FC5A-4190-BCE8-A9E1C8A0D334}"/>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20</a:t>
            </a:fld>
            <a:endParaRPr lang="en-US" dirty="0">
              <a:solidFill>
                <a:prstClr val="black">
                  <a:tint val="75000"/>
                </a:prstClr>
              </a:solidFill>
              <a:latin typeface="Calibri"/>
            </a:endParaRPr>
          </a:p>
        </p:txBody>
      </p:sp>
      <p:sp>
        <p:nvSpPr>
          <p:cNvPr id="10" name="Content Placeholder 9">
            <a:extLst>
              <a:ext uri="{FF2B5EF4-FFF2-40B4-BE49-F238E27FC236}">
                <a16:creationId xmlns:a16="http://schemas.microsoft.com/office/drawing/2014/main" xmlns="" id="{633FD293-2FAF-40A0-9A93-8AE5B4A772FA}"/>
              </a:ext>
            </a:extLst>
          </p:cNvPr>
          <p:cNvSpPr>
            <a:spLocks noGrp="1"/>
          </p:cNvSpPr>
          <p:nvPr>
            <p:ph sz="half" idx="1"/>
          </p:nvPr>
        </p:nvSpPr>
        <p:spPr/>
        <p:txBody>
          <a:bodyPr/>
          <a:lstStyle/>
          <a:p>
            <a:pPr marL="0" indent="0" algn="ctr">
              <a:buNone/>
            </a:pPr>
            <a:endParaRPr lang="en-US" dirty="0"/>
          </a:p>
          <a:p>
            <a:pPr marL="0" indent="0" algn="ctr">
              <a:buNone/>
            </a:pPr>
            <a:r>
              <a:rPr lang="en-US" dirty="0"/>
              <a:t>“Must”:</a:t>
            </a:r>
          </a:p>
          <a:p>
            <a:pPr algn="ctr"/>
            <a:endParaRPr lang="en-US" dirty="0"/>
          </a:p>
          <a:p>
            <a:pPr marL="0" indent="0" algn="ctr">
              <a:buNone/>
            </a:pPr>
            <a:r>
              <a:rPr lang="en-US" sz="2700" b="1" i="1" dirty="0"/>
              <a:t>NO FEAR</a:t>
            </a:r>
          </a:p>
          <a:p>
            <a:pPr marL="0" indent="0" algn="ctr">
              <a:buNone/>
            </a:pPr>
            <a:endParaRPr lang="en-US" dirty="0"/>
          </a:p>
          <a:p>
            <a:pPr marL="0" indent="0" algn="ctr">
              <a:buNone/>
            </a:pPr>
            <a:r>
              <a:rPr lang="en-US" sz="1350" dirty="0"/>
              <a:t>#8 of Deming’s 14 points of </a:t>
            </a:r>
          </a:p>
          <a:p>
            <a:pPr marL="0" indent="0" algn="ctr">
              <a:buNone/>
            </a:pPr>
            <a:r>
              <a:rPr lang="en-US" sz="1350" i="1" dirty="0"/>
              <a:t>Out of the Crisis </a:t>
            </a:r>
          </a:p>
        </p:txBody>
      </p:sp>
      <p:grpSp>
        <p:nvGrpSpPr>
          <p:cNvPr id="11" name="Group 10">
            <a:extLst>
              <a:ext uri="{FF2B5EF4-FFF2-40B4-BE49-F238E27FC236}">
                <a16:creationId xmlns:a16="http://schemas.microsoft.com/office/drawing/2014/main" xmlns="" id="{50F09ABC-E4DE-433A-80E8-B442964735E4}"/>
              </a:ext>
            </a:extLst>
          </p:cNvPr>
          <p:cNvGrpSpPr/>
          <p:nvPr/>
        </p:nvGrpSpPr>
        <p:grpSpPr>
          <a:xfrm>
            <a:off x="5638800" y="6239066"/>
            <a:ext cx="2192087" cy="232172"/>
            <a:chOff x="201706" y="6548438"/>
            <a:chExt cx="2922783" cy="309562"/>
          </a:xfrm>
        </p:grpSpPr>
        <p:sp>
          <p:nvSpPr>
            <p:cNvPr id="12" name="Footer Placeholder 6">
              <a:extLst>
                <a:ext uri="{FF2B5EF4-FFF2-40B4-BE49-F238E27FC236}">
                  <a16:creationId xmlns:a16="http://schemas.microsoft.com/office/drawing/2014/main" xmlns="" id="{F988F085-239A-443D-96CD-72D50E7D9625}"/>
                </a:ext>
              </a:extLst>
            </p:cNvPr>
            <p:cNvSpPr txBox="1">
              <a:spLocks/>
            </p:cNvSpPr>
            <p:nvPr/>
          </p:nvSpPr>
          <p:spPr>
            <a:xfrm>
              <a:off x="560147" y="6616382"/>
              <a:ext cx="2564342" cy="210344"/>
            </a:xfrm>
            <a:prstGeom prst="rect">
              <a:avLst/>
            </a:prstGeom>
          </p:spPr>
          <p:txBody>
            <a:bodyPr/>
            <a:lstStyle/>
            <a:p>
              <a:pPr>
                <a:defRPr/>
              </a:pPr>
              <a:r>
                <a:rPr lang="en-US" sz="1050" dirty="0">
                  <a:solidFill>
                    <a:prstClr val="black"/>
                  </a:solidFill>
                  <a:latin typeface="Calibri"/>
                </a:rPr>
                <a:t>MarMason Consulting</a:t>
              </a:r>
            </a:p>
          </p:txBody>
        </p:sp>
        <p:pic>
          <p:nvPicPr>
            <p:cNvPr id="13" name="Picture 12">
              <a:extLst>
                <a:ext uri="{FF2B5EF4-FFF2-40B4-BE49-F238E27FC236}">
                  <a16:creationId xmlns:a16="http://schemas.microsoft.com/office/drawing/2014/main" xmlns="" id="{4E24E67B-D389-43AC-BD94-307A58F42EDC}"/>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1706" y="6548438"/>
              <a:ext cx="403412" cy="309562"/>
            </a:xfrm>
            <a:prstGeom prst="rect">
              <a:avLst/>
            </a:prstGeom>
            <a:noFill/>
            <a:ln w="9525">
              <a:noFill/>
              <a:miter lim="800000"/>
              <a:headEnd/>
              <a:tailEnd/>
            </a:ln>
          </p:spPr>
        </p:pic>
      </p:grpSp>
    </p:spTree>
    <p:extLst>
      <p:ext uri="{BB962C8B-B14F-4D97-AF65-F5344CB8AC3E}">
        <p14:creationId xmlns:p14="http://schemas.microsoft.com/office/powerpoint/2010/main" val="367822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0FB5FA8-D01F-42F6-AD18-C1C89F58AE8E}"/>
              </a:ext>
            </a:extLst>
          </p:cNvPr>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21</a:t>
            </a:fld>
            <a:endParaRPr lang="en-US" dirty="0">
              <a:solidFill>
                <a:prstClr val="black">
                  <a:tint val="75000"/>
                </a:prstClr>
              </a:solidFill>
              <a:latin typeface="Calibri"/>
            </a:endParaRPr>
          </a:p>
        </p:txBody>
      </p:sp>
      <p:pic>
        <p:nvPicPr>
          <p:cNvPr id="5" name="Picture 4">
            <a:extLst>
              <a:ext uri="{FF2B5EF4-FFF2-40B4-BE49-F238E27FC236}">
                <a16:creationId xmlns:a16="http://schemas.microsoft.com/office/drawing/2014/main" xmlns="" id="{F384AEB7-903B-460A-9C56-6E31FB1046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4275" y="1642971"/>
            <a:ext cx="6615452" cy="3572059"/>
          </a:xfrm>
          <a:prstGeom prst="rect">
            <a:avLst/>
          </a:prstGeom>
        </p:spPr>
      </p:pic>
    </p:spTree>
    <p:extLst>
      <p:ext uri="{BB962C8B-B14F-4D97-AF65-F5344CB8AC3E}">
        <p14:creationId xmlns:p14="http://schemas.microsoft.com/office/powerpoint/2010/main" val="2654528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EB1EEB-9D73-4074-9D51-9F73EC60139E}"/>
              </a:ext>
            </a:extLst>
          </p:cNvPr>
          <p:cNvSpPr>
            <a:spLocks noGrp="1"/>
          </p:cNvSpPr>
          <p:nvPr>
            <p:ph type="title"/>
          </p:nvPr>
        </p:nvSpPr>
        <p:spPr/>
        <p:txBody>
          <a:bodyPr>
            <a:normAutofit fontScale="90000"/>
          </a:bodyPr>
          <a:lstStyle/>
          <a:p>
            <a:r>
              <a:rPr lang="en-US" dirty="0"/>
              <a:t>The People Who Do </a:t>
            </a:r>
            <a:br>
              <a:rPr lang="en-US" dirty="0"/>
            </a:br>
            <a:r>
              <a:rPr lang="en-US" dirty="0"/>
              <a:t>the Work are the Experts</a:t>
            </a:r>
          </a:p>
        </p:txBody>
      </p:sp>
      <p:pic>
        <p:nvPicPr>
          <p:cNvPr id="14" name="Content Placeholder 13">
            <a:extLst>
              <a:ext uri="{FF2B5EF4-FFF2-40B4-BE49-F238E27FC236}">
                <a16:creationId xmlns:a16="http://schemas.microsoft.com/office/drawing/2014/main" xmlns="" id="{43AACB88-25D8-465D-BC83-FF9CFC85F620}"/>
              </a:ext>
            </a:extLst>
          </p:cNvPr>
          <p:cNvPicPr>
            <a:picLocks noGrp="1" noChangeAspect="1"/>
          </p:cNvPicPr>
          <p:nvPr>
            <p:ph sz="half" idx="2"/>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a:off x="4914900" y="2086571"/>
            <a:ext cx="2560320" cy="1685925"/>
          </a:xfrm>
        </p:spPr>
      </p:pic>
      <p:sp>
        <p:nvSpPr>
          <p:cNvPr id="4" name="Slide Number Placeholder 3">
            <a:extLst>
              <a:ext uri="{FF2B5EF4-FFF2-40B4-BE49-F238E27FC236}">
                <a16:creationId xmlns:a16="http://schemas.microsoft.com/office/drawing/2014/main" xmlns="" id="{07C17218-080D-49F4-B156-5BF0B2359FD4}"/>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22</a:t>
            </a:fld>
            <a:endParaRPr lang="en-US" dirty="0">
              <a:solidFill>
                <a:prstClr val="black">
                  <a:tint val="75000"/>
                </a:prstClr>
              </a:solidFill>
              <a:latin typeface="Calibri"/>
            </a:endParaRPr>
          </a:p>
        </p:txBody>
      </p:sp>
      <p:pic>
        <p:nvPicPr>
          <p:cNvPr id="17" name="Picture 16">
            <a:extLst>
              <a:ext uri="{FF2B5EF4-FFF2-40B4-BE49-F238E27FC236}">
                <a16:creationId xmlns:a16="http://schemas.microsoft.com/office/drawing/2014/main" xmlns="" id="{2A132376-1569-4935-8BDF-D08585638712}"/>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xmlns="" r:id="rId6"/>
              </a:ext>
            </a:extLst>
          </a:blip>
          <a:stretch>
            <a:fillRect/>
          </a:stretch>
        </p:blipFill>
        <p:spPr>
          <a:xfrm>
            <a:off x="3486151" y="4000294"/>
            <a:ext cx="2321719" cy="1893094"/>
          </a:xfrm>
          <a:prstGeom prst="rect">
            <a:avLst/>
          </a:prstGeom>
        </p:spPr>
      </p:pic>
      <p:pic>
        <p:nvPicPr>
          <p:cNvPr id="20" name="Picture 19">
            <a:extLst>
              <a:ext uri="{FF2B5EF4-FFF2-40B4-BE49-F238E27FC236}">
                <a16:creationId xmlns:a16="http://schemas.microsoft.com/office/drawing/2014/main" xmlns="" id="{9096AE72-E022-4680-96BF-335120F317CB}"/>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xmlns="" r:id="rId8"/>
              </a:ext>
            </a:extLst>
          </a:blip>
          <a:stretch>
            <a:fillRect/>
          </a:stretch>
        </p:blipFill>
        <p:spPr>
          <a:xfrm>
            <a:off x="1898153" y="2086572"/>
            <a:ext cx="2400301" cy="1800226"/>
          </a:xfrm>
          <a:prstGeom prst="rect">
            <a:avLst/>
          </a:prstGeom>
        </p:spPr>
      </p:pic>
      <p:grpSp>
        <p:nvGrpSpPr>
          <p:cNvPr id="7" name="Group 6">
            <a:extLst>
              <a:ext uri="{FF2B5EF4-FFF2-40B4-BE49-F238E27FC236}">
                <a16:creationId xmlns:a16="http://schemas.microsoft.com/office/drawing/2014/main" xmlns="" id="{EEFFC078-507C-467E-B3B0-E6E80CFA45CB}"/>
              </a:ext>
            </a:extLst>
          </p:cNvPr>
          <p:cNvGrpSpPr/>
          <p:nvPr/>
        </p:nvGrpSpPr>
        <p:grpSpPr>
          <a:xfrm>
            <a:off x="5638800" y="6239066"/>
            <a:ext cx="2192087" cy="232172"/>
            <a:chOff x="201706" y="6548438"/>
            <a:chExt cx="2922783" cy="309562"/>
          </a:xfrm>
        </p:grpSpPr>
        <p:sp>
          <p:nvSpPr>
            <p:cNvPr id="8" name="Footer Placeholder 6">
              <a:extLst>
                <a:ext uri="{FF2B5EF4-FFF2-40B4-BE49-F238E27FC236}">
                  <a16:creationId xmlns:a16="http://schemas.microsoft.com/office/drawing/2014/main" xmlns="" id="{AE344229-F757-42D7-AAF9-ACCB286C15F6}"/>
                </a:ext>
              </a:extLst>
            </p:cNvPr>
            <p:cNvSpPr txBox="1">
              <a:spLocks/>
            </p:cNvSpPr>
            <p:nvPr/>
          </p:nvSpPr>
          <p:spPr>
            <a:xfrm>
              <a:off x="560147" y="6616382"/>
              <a:ext cx="2564342" cy="210344"/>
            </a:xfrm>
            <a:prstGeom prst="rect">
              <a:avLst/>
            </a:prstGeom>
          </p:spPr>
          <p:txBody>
            <a:bodyPr/>
            <a:lstStyle/>
            <a:p>
              <a:pPr>
                <a:defRPr/>
              </a:pPr>
              <a:r>
                <a:rPr lang="en-US" sz="1050" dirty="0">
                  <a:solidFill>
                    <a:prstClr val="black"/>
                  </a:solidFill>
                  <a:latin typeface="Calibri"/>
                </a:rPr>
                <a:t>MarMason Consulting</a:t>
              </a:r>
            </a:p>
          </p:txBody>
        </p:sp>
        <p:pic>
          <p:nvPicPr>
            <p:cNvPr id="9" name="Picture 8">
              <a:extLst>
                <a:ext uri="{FF2B5EF4-FFF2-40B4-BE49-F238E27FC236}">
                  <a16:creationId xmlns:a16="http://schemas.microsoft.com/office/drawing/2014/main" xmlns="" id="{E3A2B954-ED04-4CD7-B577-FA276FE1C48C}"/>
                </a:ext>
              </a:extLst>
            </p:cNvPr>
            <p:cNvPicPr/>
            <p:nvPr/>
          </p:nvPicPr>
          <p:blipFill>
            <a:blip r:embed="rId9" cstate="screen">
              <a:extLst>
                <a:ext uri="{28A0092B-C50C-407E-A947-70E740481C1C}">
                  <a14:useLocalDpi xmlns:a14="http://schemas.microsoft.com/office/drawing/2010/main"/>
                </a:ext>
              </a:extLst>
            </a:blip>
            <a:srcRect/>
            <a:stretch>
              <a:fillRect/>
            </a:stretch>
          </p:blipFill>
          <p:spPr bwMode="auto">
            <a:xfrm>
              <a:off x="201706" y="6548438"/>
              <a:ext cx="403412" cy="309562"/>
            </a:xfrm>
            <a:prstGeom prst="rect">
              <a:avLst/>
            </a:prstGeom>
            <a:noFill/>
            <a:ln w="9525">
              <a:noFill/>
              <a:miter lim="800000"/>
              <a:headEnd/>
              <a:tailEnd/>
            </a:ln>
          </p:spPr>
        </p:pic>
      </p:grpSp>
    </p:spTree>
    <p:extLst>
      <p:ext uri="{BB962C8B-B14F-4D97-AF65-F5344CB8AC3E}">
        <p14:creationId xmlns:p14="http://schemas.microsoft.com/office/powerpoint/2010/main" val="3316910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A50F82-A437-4D09-8830-2B13EEB32DC8}"/>
              </a:ext>
            </a:extLst>
          </p:cNvPr>
          <p:cNvSpPr>
            <a:spLocks noGrp="1"/>
          </p:cNvSpPr>
          <p:nvPr>
            <p:ph type="title"/>
          </p:nvPr>
        </p:nvSpPr>
        <p:spPr/>
        <p:txBody>
          <a:bodyPr>
            <a:normAutofit fontScale="90000"/>
          </a:bodyPr>
          <a:lstStyle/>
          <a:p>
            <a:r>
              <a:rPr lang="en-US" dirty="0"/>
              <a:t>Performance Management and Quality Improvement Components</a:t>
            </a:r>
          </a:p>
        </p:txBody>
      </p:sp>
      <p:sp>
        <p:nvSpPr>
          <p:cNvPr id="4" name="Slide Number Placeholder 3">
            <a:extLst>
              <a:ext uri="{FF2B5EF4-FFF2-40B4-BE49-F238E27FC236}">
                <a16:creationId xmlns:a16="http://schemas.microsoft.com/office/drawing/2014/main" xmlns="" id="{2FB25742-201C-457A-B766-0677BFC5DC78}"/>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23</a:t>
            </a:fld>
            <a:endParaRPr lang="en-US" dirty="0">
              <a:solidFill>
                <a:prstClr val="black">
                  <a:tint val="75000"/>
                </a:prstClr>
              </a:solidFill>
              <a:latin typeface="Calibri"/>
            </a:endParaRPr>
          </a:p>
        </p:txBody>
      </p:sp>
      <p:sp>
        <p:nvSpPr>
          <p:cNvPr id="8" name="Arrow: Right 7">
            <a:extLst>
              <a:ext uri="{FF2B5EF4-FFF2-40B4-BE49-F238E27FC236}">
                <a16:creationId xmlns:a16="http://schemas.microsoft.com/office/drawing/2014/main" xmlns="" id="{24E187AA-56EC-4A21-A844-38C2F3E048E0}"/>
              </a:ext>
            </a:extLst>
          </p:cNvPr>
          <p:cNvSpPr/>
          <p:nvPr/>
        </p:nvSpPr>
        <p:spPr>
          <a:xfrm>
            <a:off x="1257300" y="2800350"/>
            <a:ext cx="342900" cy="1714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a:endParaRPr>
          </a:p>
        </p:txBody>
      </p:sp>
      <p:sp>
        <p:nvSpPr>
          <p:cNvPr id="5" name="Content Placeholder 4">
            <a:extLst>
              <a:ext uri="{FF2B5EF4-FFF2-40B4-BE49-F238E27FC236}">
                <a16:creationId xmlns:a16="http://schemas.microsoft.com/office/drawing/2014/main" xmlns="" id="{6FCCBFDF-8411-4744-87B3-872B4C30D9C8}"/>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xmlns="" id="{9F51B6E4-A27B-4617-8066-ADDCA611A0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4500" y="1953981"/>
            <a:ext cx="5829300" cy="3516271"/>
          </a:xfrm>
          <a:prstGeom prst="rect">
            <a:avLst/>
          </a:prstGeom>
        </p:spPr>
      </p:pic>
      <p:sp>
        <p:nvSpPr>
          <p:cNvPr id="9" name="Arrow: Right 8">
            <a:extLst>
              <a:ext uri="{FF2B5EF4-FFF2-40B4-BE49-F238E27FC236}">
                <a16:creationId xmlns:a16="http://schemas.microsoft.com/office/drawing/2014/main" xmlns="" id="{2DAC6FA9-BB0E-4764-BAD6-FB94AF93E8D4}"/>
              </a:ext>
            </a:extLst>
          </p:cNvPr>
          <p:cNvSpPr/>
          <p:nvPr/>
        </p:nvSpPr>
        <p:spPr>
          <a:xfrm rot="10800000">
            <a:off x="5943600" y="5086350"/>
            <a:ext cx="342900" cy="1714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a:endParaRPr>
          </a:p>
        </p:txBody>
      </p:sp>
    </p:spTree>
    <p:extLst>
      <p:ext uri="{BB962C8B-B14F-4D97-AF65-F5344CB8AC3E}">
        <p14:creationId xmlns:p14="http://schemas.microsoft.com/office/powerpoint/2010/main" val="4054965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54BDD3-F057-4B43-81F4-4CC36944FE95}"/>
              </a:ext>
            </a:extLst>
          </p:cNvPr>
          <p:cNvSpPr>
            <a:spLocks noGrp="1"/>
          </p:cNvSpPr>
          <p:nvPr>
            <p:ph type="title"/>
          </p:nvPr>
        </p:nvSpPr>
        <p:spPr/>
        <p:txBody>
          <a:bodyPr/>
          <a:lstStyle/>
          <a:p>
            <a:r>
              <a:rPr lang="en-US" dirty="0"/>
              <a:t>Purpose of Visual Management</a:t>
            </a:r>
          </a:p>
        </p:txBody>
      </p:sp>
      <p:sp>
        <p:nvSpPr>
          <p:cNvPr id="4" name="Slide Number Placeholder 3">
            <a:extLst>
              <a:ext uri="{FF2B5EF4-FFF2-40B4-BE49-F238E27FC236}">
                <a16:creationId xmlns:a16="http://schemas.microsoft.com/office/drawing/2014/main" xmlns="" id="{A36DE00F-48CB-4917-9AF5-C859752828A8}"/>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24</a:t>
            </a:fld>
            <a:endParaRPr lang="en-US" dirty="0">
              <a:solidFill>
                <a:prstClr val="black">
                  <a:tint val="75000"/>
                </a:prstClr>
              </a:solidFill>
              <a:latin typeface="Calibri"/>
            </a:endParaRPr>
          </a:p>
        </p:txBody>
      </p:sp>
      <p:sp>
        <p:nvSpPr>
          <p:cNvPr id="6" name="Content Placeholder 5">
            <a:extLst>
              <a:ext uri="{FF2B5EF4-FFF2-40B4-BE49-F238E27FC236}">
                <a16:creationId xmlns:a16="http://schemas.microsoft.com/office/drawing/2014/main" xmlns="" id="{DDED6908-1184-4B05-8EDB-1793D36424F4}"/>
              </a:ext>
            </a:extLst>
          </p:cNvPr>
          <p:cNvSpPr>
            <a:spLocks noGrp="1"/>
          </p:cNvSpPr>
          <p:nvPr>
            <p:ph idx="1"/>
          </p:nvPr>
        </p:nvSpPr>
        <p:spPr/>
        <p:txBody>
          <a:bodyPr/>
          <a:lstStyle/>
          <a:p>
            <a:pPr marL="385763" indent="-385763">
              <a:buFont typeface="+mj-lt"/>
              <a:buAutoNum type="arabicPeriod"/>
            </a:pPr>
            <a:r>
              <a:rPr lang="en-US" dirty="0"/>
              <a:t>Communicate work steps:  who, what, when, where &amp; how</a:t>
            </a:r>
          </a:p>
          <a:p>
            <a:pPr marL="385763" indent="-385763">
              <a:buFont typeface="+mj-lt"/>
              <a:buAutoNum type="arabicPeriod"/>
            </a:pPr>
            <a:r>
              <a:rPr lang="en-US" dirty="0"/>
              <a:t>Communicate status</a:t>
            </a:r>
          </a:p>
          <a:p>
            <a:pPr marL="385763" indent="-385763">
              <a:buFont typeface="+mj-lt"/>
              <a:buAutoNum type="arabicPeriod"/>
            </a:pPr>
            <a:r>
              <a:rPr lang="en-US" dirty="0"/>
              <a:t>Communicate performance</a:t>
            </a:r>
          </a:p>
          <a:p>
            <a:pPr marL="385763" indent="-385763">
              <a:buFont typeface="+mj-lt"/>
              <a:buAutoNum type="arabicPeriod"/>
            </a:pPr>
            <a:r>
              <a:rPr lang="en-US" dirty="0"/>
              <a:t>Communicate abnormalities, make problems visible</a:t>
            </a:r>
          </a:p>
        </p:txBody>
      </p:sp>
    </p:spTree>
    <p:extLst>
      <p:ext uri="{BB962C8B-B14F-4D97-AF65-F5344CB8AC3E}">
        <p14:creationId xmlns:p14="http://schemas.microsoft.com/office/powerpoint/2010/main" val="1856567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E90246-880A-450A-95AE-9D71E86D57FA}"/>
              </a:ext>
            </a:extLst>
          </p:cNvPr>
          <p:cNvSpPr>
            <a:spLocks noGrp="1"/>
          </p:cNvSpPr>
          <p:nvPr>
            <p:ph type="title"/>
          </p:nvPr>
        </p:nvSpPr>
        <p:spPr/>
        <p:txBody>
          <a:bodyPr/>
          <a:lstStyle/>
          <a:p>
            <a:r>
              <a:rPr lang="en-US" dirty="0"/>
              <a:t>In a PM &amp; QI Organization</a:t>
            </a:r>
          </a:p>
        </p:txBody>
      </p:sp>
      <p:sp>
        <p:nvSpPr>
          <p:cNvPr id="4" name="Slide Number Placeholder 3">
            <a:extLst>
              <a:ext uri="{FF2B5EF4-FFF2-40B4-BE49-F238E27FC236}">
                <a16:creationId xmlns:a16="http://schemas.microsoft.com/office/drawing/2014/main" xmlns="" id="{E697FA0B-FC5A-4190-BCE8-A9E1C8A0D334}"/>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25</a:t>
            </a:fld>
            <a:endParaRPr lang="en-US" dirty="0">
              <a:solidFill>
                <a:prstClr val="black">
                  <a:tint val="75000"/>
                </a:prstClr>
              </a:solidFill>
              <a:latin typeface="Calibri"/>
            </a:endParaRPr>
          </a:p>
        </p:txBody>
      </p:sp>
      <p:pic>
        <p:nvPicPr>
          <p:cNvPr id="7" name="Content Placeholder 6">
            <a:extLst>
              <a:ext uri="{FF2B5EF4-FFF2-40B4-BE49-F238E27FC236}">
                <a16:creationId xmlns:a16="http://schemas.microsoft.com/office/drawing/2014/main" xmlns="" id="{488F7FD0-B7F6-40D3-9A7D-B9C6E365D7C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04881" y="1920480"/>
            <a:ext cx="5134239" cy="3343447"/>
          </a:xfrm>
          <a:prstGeom prst="rect">
            <a:avLst/>
          </a:prstGeom>
        </p:spPr>
      </p:pic>
      <p:sp>
        <p:nvSpPr>
          <p:cNvPr id="3" name="TextBox 2">
            <a:extLst>
              <a:ext uri="{FF2B5EF4-FFF2-40B4-BE49-F238E27FC236}">
                <a16:creationId xmlns:a16="http://schemas.microsoft.com/office/drawing/2014/main" xmlns="" id="{DB1F0A42-512F-4D70-AAF6-1C76F357370F}"/>
              </a:ext>
            </a:extLst>
          </p:cNvPr>
          <p:cNvSpPr txBox="1"/>
          <p:nvPr/>
        </p:nvSpPr>
        <p:spPr>
          <a:xfrm>
            <a:off x="1410954" y="4892554"/>
            <a:ext cx="6455357" cy="553998"/>
          </a:xfrm>
          <a:prstGeom prst="rect">
            <a:avLst/>
          </a:prstGeom>
          <a:noFill/>
        </p:spPr>
        <p:txBody>
          <a:bodyPr wrap="none" rtlCol="0">
            <a:spAutoFit/>
          </a:bodyPr>
          <a:lstStyle/>
          <a:p>
            <a:r>
              <a:rPr lang="en-US" sz="3000" b="1" dirty="0">
                <a:solidFill>
                  <a:srgbClr val="C00000"/>
                </a:solidFill>
                <a:latin typeface="Calibri"/>
              </a:rPr>
              <a:t>. . . Visual management reigns supreme</a:t>
            </a:r>
          </a:p>
        </p:txBody>
      </p:sp>
    </p:spTree>
    <p:extLst>
      <p:ext uri="{BB962C8B-B14F-4D97-AF65-F5344CB8AC3E}">
        <p14:creationId xmlns:p14="http://schemas.microsoft.com/office/powerpoint/2010/main" val="3155886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E90246-880A-450A-95AE-9D71E86D57FA}"/>
              </a:ext>
            </a:extLst>
          </p:cNvPr>
          <p:cNvSpPr>
            <a:spLocks noGrp="1"/>
          </p:cNvSpPr>
          <p:nvPr>
            <p:ph type="title"/>
          </p:nvPr>
        </p:nvSpPr>
        <p:spPr/>
        <p:txBody>
          <a:bodyPr/>
          <a:lstStyle/>
          <a:p>
            <a:r>
              <a:rPr lang="en-US" dirty="0"/>
              <a:t>In a PM &amp; QI Organization</a:t>
            </a:r>
          </a:p>
        </p:txBody>
      </p:sp>
      <p:sp>
        <p:nvSpPr>
          <p:cNvPr id="4" name="Slide Number Placeholder 3">
            <a:extLst>
              <a:ext uri="{FF2B5EF4-FFF2-40B4-BE49-F238E27FC236}">
                <a16:creationId xmlns:a16="http://schemas.microsoft.com/office/drawing/2014/main" xmlns="" id="{E697FA0B-FC5A-4190-BCE8-A9E1C8A0D334}"/>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26</a:t>
            </a:fld>
            <a:endParaRPr lang="en-US" dirty="0">
              <a:solidFill>
                <a:prstClr val="black">
                  <a:tint val="75000"/>
                </a:prstClr>
              </a:solidFill>
              <a:latin typeface="Calibri"/>
            </a:endParaRPr>
          </a:p>
        </p:txBody>
      </p:sp>
      <p:pic>
        <p:nvPicPr>
          <p:cNvPr id="7" name="Content Placeholder 6">
            <a:extLst>
              <a:ext uri="{FF2B5EF4-FFF2-40B4-BE49-F238E27FC236}">
                <a16:creationId xmlns:a16="http://schemas.microsoft.com/office/drawing/2014/main" xmlns="" id="{488F7FD0-B7F6-40D3-9A7D-B9C6E365D7C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04881" y="1920480"/>
            <a:ext cx="5134239" cy="3343447"/>
          </a:xfrm>
          <a:prstGeom prst="rect">
            <a:avLst/>
          </a:prstGeom>
        </p:spPr>
      </p:pic>
      <p:sp>
        <p:nvSpPr>
          <p:cNvPr id="9" name="TextBox 8">
            <a:extLst>
              <a:ext uri="{FF2B5EF4-FFF2-40B4-BE49-F238E27FC236}">
                <a16:creationId xmlns:a16="http://schemas.microsoft.com/office/drawing/2014/main" xmlns="" id="{1C5CA3B9-1D09-4ACD-A923-7FB922E62B7C}"/>
              </a:ext>
            </a:extLst>
          </p:cNvPr>
          <p:cNvSpPr txBox="1"/>
          <p:nvPr/>
        </p:nvSpPr>
        <p:spPr>
          <a:xfrm>
            <a:off x="1115930" y="4913305"/>
            <a:ext cx="7037824" cy="553998"/>
          </a:xfrm>
          <a:prstGeom prst="rect">
            <a:avLst/>
          </a:prstGeom>
          <a:noFill/>
        </p:spPr>
        <p:txBody>
          <a:bodyPr wrap="none" rtlCol="0">
            <a:spAutoFit/>
          </a:bodyPr>
          <a:lstStyle/>
          <a:p>
            <a:r>
              <a:rPr lang="en-US" sz="3000" b="1" dirty="0">
                <a:solidFill>
                  <a:srgbClr val="C00000"/>
                </a:solidFill>
                <a:latin typeface="Calibri"/>
              </a:rPr>
              <a:t>. . . There’s no guessing about performance</a:t>
            </a:r>
          </a:p>
        </p:txBody>
      </p:sp>
    </p:spTree>
    <p:extLst>
      <p:ext uri="{BB962C8B-B14F-4D97-AF65-F5344CB8AC3E}">
        <p14:creationId xmlns:p14="http://schemas.microsoft.com/office/powerpoint/2010/main" val="16032601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C3D7E8-265E-4D7D-8968-CCB8D735CB81}"/>
              </a:ext>
            </a:extLst>
          </p:cNvPr>
          <p:cNvSpPr>
            <a:spLocks noGrp="1"/>
          </p:cNvSpPr>
          <p:nvPr>
            <p:ph type="title"/>
          </p:nvPr>
        </p:nvSpPr>
        <p:spPr/>
        <p:txBody>
          <a:bodyPr/>
          <a:lstStyle/>
          <a:p>
            <a:r>
              <a:rPr lang="en-US" dirty="0"/>
              <a:t>Keeping Score</a:t>
            </a:r>
          </a:p>
        </p:txBody>
      </p:sp>
      <p:pic>
        <p:nvPicPr>
          <p:cNvPr id="5" name="Content Placeholder 4">
            <a:extLst>
              <a:ext uri="{FF2B5EF4-FFF2-40B4-BE49-F238E27FC236}">
                <a16:creationId xmlns:a16="http://schemas.microsoft.com/office/drawing/2014/main" xmlns="" id="{362B57E0-A9FF-4A03-9E02-FE0E8803571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19269" y="2057401"/>
            <a:ext cx="5505462" cy="3394472"/>
          </a:xfrm>
          <a:prstGeom prst="rect">
            <a:avLst/>
          </a:prstGeom>
        </p:spPr>
      </p:pic>
      <p:sp>
        <p:nvSpPr>
          <p:cNvPr id="4" name="Slide Number Placeholder 3">
            <a:extLst>
              <a:ext uri="{FF2B5EF4-FFF2-40B4-BE49-F238E27FC236}">
                <a16:creationId xmlns:a16="http://schemas.microsoft.com/office/drawing/2014/main" xmlns="" id="{4FBEB16C-596A-443B-AAD5-FF0733D2C312}"/>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27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31018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EB1EEB-9D73-4074-9D51-9F73EC60139E}"/>
              </a:ext>
            </a:extLst>
          </p:cNvPr>
          <p:cNvSpPr>
            <a:spLocks noGrp="1"/>
          </p:cNvSpPr>
          <p:nvPr>
            <p:ph type="title"/>
          </p:nvPr>
        </p:nvSpPr>
        <p:spPr/>
        <p:txBody>
          <a:bodyPr>
            <a:normAutofit fontScale="90000"/>
          </a:bodyPr>
          <a:lstStyle/>
          <a:p>
            <a:r>
              <a:rPr lang="en-US" dirty="0"/>
              <a:t>Key Performance </a:t>
            </a:r>
            <a:br>
              <a:rPr lang="en-US" dirty="0"/>
            </a:br>
            <a:r>
              <a:rPr lang="en-US" dirty="0"/>
              <a:t>Indicators (KPIs):  Three</a:t>
            </a:r>
          </a:p>
        </p:txBody>
      </p:sp>
      <p:sp>
        <p:nvSpPr>
          <p:cNvPr id="4" name="Slide Number Placeholder 3">
            <a:extLst>
              <a:ext uri="{FF2B5EF4-FFF2-40B4-BE49-F238E27FC236}">
                <a16:creationId xmlns:a16="http://schemas.microsoft.com/office/drawing/2014/main" xmlns="" id="{07C17218-080D-49F4-B156-5BF0B2359FD4}"/>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28</a:t>
            </a:fld>
            <a:endParaRPr lang="en-US" dirty="0">
              <a:solidFill>
                <a:prstClr val="black">
                  <a:tint val="75000"/>
                </a:prstClr>
              </a:solidFill>
              <a:latin typeface="Calibri"/>
            </a:endParaRPr>
          </a:p>
        </p:txBody>
      </p:sp>
      <p:sp>
        <p:nvSpPr>
          <p:cNvPr id="9" name="Content Placeholder 8">
            <a:extLst>
              <a:ext uri="{FF2B5EF4-FFF2-40B4-BE49-F238E27FC236}">
                <a16:creationId xmlns:a16="http://schemas.microsoft.com/office/drawing/2014/main" xmlns="" id="{C14AACFA-14A5-4F45-8E7C-5C386B3DADC6}"/>
              </a:ext>
            </a:extLst>
          </p:cNvPr>
          <p:cNvSpPr>
            <a:spLocks noGrp="1"/>
          </p:cNvSpPr>
          <p:nvPr>
            <p:ph idx="1"/>
          </p:nvPr>
        </p:nvSpPr>
        <p:spPr>
          <a:xfrm>
            <a:off x="3316120" y="3154560"/>
            <a:ext cx="2284580"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lgn="ctr">
              <a:buNone/>
            </a:pPr>
            <a:r>
              <a:rPr lang="en-US" dirty="0"/>
              <a:t>Value Stream</a:t>
            </a:r>
          </a:p>
        </p:txBody>
      </p:sp>
      <p:sp>
        <p:nvSpPr>
          <p:cNvPr id="13" name="Content Placeholder 8">
            <a:extLst>
              <a:ext uri="{FF2B5EF4-FFF2-40B4-BE49-F238E27FC236}">
                <a16:creationId xmlns:a16="http://schemas.microsoft.com/office/drawing/2014/main" xmlns="" id="{9459166F-DFB3-49F8-B038-FE334D5E200C}"/>
              </a:ext>
            </a:extLst>
          </p:cNvPr>
          <p:cNvSpPr txBox="1">
            <a:spLocks/>
          </p:cNvSpPr>
          <p:nvPr/>
        </p:nvSpPr>
        <p:spPr>
          <a:xfrm>
            <a:off x="3287723" y="2400300"/>
            <a:ext cx="2284580"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2100" dirty="0">
                <a:solidFill>
                  <a:prstClr val="white"/>
                </a:solidFill>
                <a:latin typeface="Calibri"/>
              </a:rPr>
              <a:t>Leadership</a:t>
            </a:r>
          </a:p>
        </p:txBody>
      </p:sp>
      <p:sp>
        <p:nvSpPr>
          <p:cNvPr id="14" name="Content Placeholder 8">
            <a:extLst>
              <a:ext uri="{FF2B5EF4-FFF2-40B4-BE49-F238E27FC236}">
                <a16:creationId xmlns:a16="http://schemas.microsoft.com/office/drawing/2014/main" xmlns="" id="{FAEC08D8-39F1-448D-AF54-EC9D609E151E}"/>
              </a:ext>
            </a:extLst>
          </p:cNvPr>
          <p:cNvSpPr txBox="1">
            <a:spLocks/>
          </p:cNvSpPr>
          <p:nvPr/>
        </p:nvSpPr>
        <p:spPr>
          <a:xfrm>
            <a:off x="3316120" y="3908820"/>
            <a:ext cx="2284580"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2100" dirty="0">
                <a:solidFill>
                  <a:prstClr val="white"/>
                </a:solidFill>
                <a:latin typeface="Calibri"/>
              </a:rPr>
              <a:t>Function/Dept</a:t>
            </a:r>
          </a:p>
        </p:txBody>
      </p:sp>
      <p:sp>
        <p:nvSpPr>
          <p:cNvPr id="15" name="Content Placeholder 8">
            <a:extLst>
              <a:ext uri="{FF2B5EF4-FFF2-40B4-BE49-F238E27FC236}">
                <a16:creationId xmlns:a16="http://schemas.microsoft.com/office/drawing/2014/main" xmlns="" id="{CC54A5D8-3867-49E2-9039-BBAFDAF3B6AE}"/>
              </a:ext>
            </a:extLst>
          </p:cNvPr>
          <p:cNvSpPr txBox="1">
            <a:spLocks/>
          </p:cNvSpPr>
          <p:nvPr/>
        </p:nvSpPr>
        <p:spPr>
          <a:xfrm rot="16200000">
            <a:off x="1515186" y="3171825"/>
            <a:ext cx="2284580"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2100" dirty="0">
                <a:solidFill>
                  <a:prstClr val="white"/>
                </a:solidFill>
                <a:latin typeface="Calibri"/>
              </a:rPr>
              <a:t>Key Performance Indicators</a:t>
            </a:r>
          </a:p>
        </p:txBody>
      </p:sp>
      <p:sp>
        <p:nvSpPr>
          <p:cNvPr id="16" name="Arrow: Down 15">
            <a:extLst>
              <a:ext uri="{FF2B5EF4-FFF2-40B4-BE49-F238E27FC236}">
                <a16:creationId xmlns:a16="http://schemas.microsoft.com/office/drawing/2014/main" xmlns="" id="{D545EE72-4F72-46F0-965A-0E052017758F}"/>
              </a:ext>
            </a:extLst>
          </p:cNvPr>
          <p:cNvSpPr/>
          <p:nvPr/>
        </p:nvSpPr>
        <p:spPr>
          <a:xfrm>
            <a:off x="4343400" y="2914650"/>
            <a:ext cx="114300" cy="1714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a:endParaRPr>
          </a:p>
        </p:txBody>
      </p:sp>
      <p:sp>
        <p:nvSpPr>
          <p:cNvPr id="17" name="Arrow: Down 16">
            <a:extLst>
              <a:ext uri="{FF2B5EF4-FFF2-40B4-BE49-F238E27FC236}">
                <a16:creationId xmlns:a16="http://schemas.microsoft.com/office/drawing/2014/main" xmlns="" id="{60E9F76C-896E-4912-AC61-50B6889A983F}"/>
              </a:ext>
            </a:extLst>
          </p:cNvPr>
          <p:cNvSpPr/>
          <p:nvPr/>
        </p:nvSpPr>
        <p:spPr>
          <a:xfrm>
            <a:off x="4372862" y="3668910"/>
            <a:ext cx="114300" cy="1714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a:endParaRPr>
          </a:p>
        </p:txBody>
      </p:sp>
      <p:cxnSp>
        <p:nvCxnSpPr>
          <p:cNvPr id="19" name="Straight Connector 18">
            <a:extLst>
              <a:ext uri="{FF2B5EF4-FFF2-40B4-BE49-F238E27FC236}">
                <a16:creationId xmlns:a16="http://schemas.microsoft.com/office/drawing/2014/main" xmlns="" id="{D83F65C5-CCEE-4F0A-A2F2-D4B1BD0DF29C}"/>
              </a:ext>
            </a:extLst>
          </p:cNvPr>
          <p:cNvCxnSpPr>
            <a:endCxn id="13" idx="1"/>
          </p:cNvCxnSpPr>
          <p:nvPr/>
        </p:nvCxnSpPr>
        <p:spPr>
          <a:xfrm>
            <a:off x="2857503" y="2657475"/>
            <a:ext cx="4302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69BF27DE-8087-4D86-A922-4961F41F5AE3}"/>
              </a:ext>
            </a:extLst>
          </p:cNvPr>
          <p:cNvCxnSpPr/>
          <p:nvPr/>
        </p:nvCxnSpPr>
        <p:spPr>
          <a:xfrm>
            <a:off x="2885900" y="3429000"/>
            <a:ext cx="4302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08C51C6F-AB67-4D70-8D7A-C8B311E116EB}"/>
              </a:ext>
            </a:extLst>
          </p:cNvPr>
          <p:cNvCxnSpPr/>
          <p:nvPr/>
        </p:nvCxnSpPr>
        <p:spPr>
          <a:xfrm>
            <a:off x="2885900" y="4165995"/>
            <a:ext cx="430220"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2A74E7D7-1893-4772-9F48-ABF3022008D3}"/>
              </a:ext>
            </a:extLst>
          </p:cNvPr>
          <p:cNvSpPr txBox="1"/>
          <p:nvPr/>
        </p:nvSpPr>
        <p:spPr>
          <a:xfrm>
            <a:off x="5973772" y="2872249"/>
            <a:ext cx="1627369" cy="923330"/>
          </a:xfrm>
          <a:prstGeom prst="rect">
            <a:avLst/>
          </a:prstGeom>
          <a:noFill/>
        </p:spPr>
        <p:txBody>
          <a:bodyPr wrap="none" rtlCol="0">
            <a:spAutoFit/>
          </a:bodyPr>
          <a:lstStyle/>
          <a:p>
            <a:r>
              <a:rPr lang="en-US" sz="2700" i="1" dirty="0">
                <a:solidFill>
                  <a:prstClr val="white">
                    <a:lumMod val="50000"/>
                  </a:prstClr>
                </a:solidFill>
                <a:latin typeface="Calibri"/>
              </a:rPr>
              <a:t>How are </a:t>
            </a:r>
          </a:p>
          <a:p>
            <a:r>
              <a:rPr lang="en-US" sz="2700" i="1" dirty="0">
                <a:solidFill>
                  <a:prstClr val="white">
                    <a:lumMod val="50000"/>
                  </a:prstClr>
                </a:solidFill>
                <a:latin typeface="Calibri"/>
              </a:rPr>
              <a:t>we doing?</a:t>
            </a:r>
          </a:p>
        </p:txBody>
      </p:sp>
    </p:spTree>
    <p:extLst>
      <p:ext uri="{BB962C8B-B14F-4D97-AF65-F5344CB8AC3E}">
        <p14:creationId xmlns:p14="http://schemas.microsoft.com/office/powerpoint/2010/main" val="1885969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A50F82-A437-4D09-8830-2B13EEB32DC8}"/>
              </a:ext>
            </a:extLst>
          </p:cNvPr>
          <p:cNvSpPr>
            <a:spLocks noGrp="1"/>
          </p:cNvSpPr>
          <p:nvPr>
            <p:ph type="title"/>
          </p:nvPr>
        </p:nvSpPr>
        <p:spPr/>
        <p:txBody>
          <a:bodyPr>
            <a:normAutofit fontScale="90000"/>
          </a:bodyPr>
          <a:lstStyle/>
          <a:p>
            <a:r>
              <a:rPr lang="en-US" dirty="0"/>
              <a:t>Key Performance </a:t>
            </a:r>
            <a:br>
              <a:rPr lang="en-US" dirty="0"/>
            </a:br>
            <a:r>
              <a:rPr lang="en-US" dirty="0"/>
              <a:t>Indicators (KPIs):  Leadership Level</a:t>
            </a:r>
          </a:p>
        </p:txBody>
      </p:sp>
      <p:sp>
        <p:nvSpPr>
          <p:cNvPr id="4" name="Slide Number Placeholder 3">
            <a:extLst>
              <a:ext uri="{FF2B5EF4-FFF2-40B4-BE49-F238E27FC236}">
                <a16:creationId xmlns:a16="http://schemas.microsoft.com/office/drawing/2014/main" xmlns="" id="{2FB25742-201C-457A-B766-0677BFC5DC78}"/>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29</a:t>
            </a:fld>
            <a:endParaRPr lang="en-US" dirty="0">
              <a:solidFill>
                <a:prstClr val="black">
                  <a:tint val="75000"/>
                </a:prstClr>
              </a:solidFill>
              <a:latin typeface="Calibri"/>
            </a:endParaRPr>
          </a:p>
        </p:txBody>
      </p:sp>
      <p:pic>
        <p:nvPicPr>
          <p:cNvPr id="3" name="Picture 2">
            <a:extLst>
              <a:ext uri="{FF2B5EF4-FFF2-40B4-BE49-F238E27FC236}">
                <a16:creationId xmlns:a16="http://schemas.microsoft.com/office/drawing/2014/main" xmlns="" id="{F180FF4E-5259-42C7-8577-904EA47BE4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8633" y="1993610"/>
            <a:ext cx="5237993" cy="3557771"/>
          </a:xfrm>
          <a:prstGeom prst="rect">
            <a:avLst/>
          </a:prstGeom>
        </p:spPr>
      </p:pic>
      <p:sp>
        <p:nvSpPr>
          <p:cNvPr id="5" name="TextBox 4">
            <a:extLst>
              <a:ext uri="{FF2B5EF4-FFF2-40B4-BE49-F238E27FC236}">
                <a16:creationId xmlns:a16="http://schemas.microsoft.com/office/drawing/2014/main" xmlns="" id="{E9CFCE01-965E-47CD-A65C-635D9153A781}"/>
              </a:ext>
            </a:extLst>
          </p:cNvPr>
          <p:cNvSpPr txBox="1"/>
          <p:nvPr/>
        </p:nvSpPr>
        <p:spPr>
          <a:xfrm>
            <a:off x="3886200" y="5529025"/>
            <a:ext cx="1817485" cy="300082"/>
          </a:xfrm>
          <a:prstGeom prst="rect">
            <a:avLst/>
          </a:prstGeom>
          <a:noFill/>
        </p:spPr>
        <p:txBody>
          <a:bodyPr wrap="none" rtlCol="0">
            <a:spAutoFit/>
          </a:bodyPr>
          <a:lstStyle/>
          <a:p>
            <a:r>
              <a:rPr lang="en-US" sz="1350" dirty="0">
                <a:solidFill>
                  <a:prstClr val="black"/>
                </a:solidFill>
                <a:latin typeface="Calibri"/>
              </a:rPr>
              <a:t>Henry County HD, Ohio</a:t>
            </a:r>
          </a:p>
        </p:txBody>
      </p:sp>
    </p:spTree>
    <p:extLst>
      <p:ext uri="{BB962C8B-B14F-4D97-AF65-F5344CB8AC3E}">
        <p14:creationId xmlns:p14="http://schemas.microsoft.com/office/powerpoint/2010/main" val="2892827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p:nvPr>
        </p:nvSpPr>
        <p:spPr/>
        <p:txBody>
          <a:bodyPr rtlCol="0"/>
          <a:lstStyle/>
          <a:p>
            <a:pPr>
              <a:defRPr/>
            </a:pPr>
            <a:r>
              <a:rPr lang="en-US" dirty="0"/>
              <a:t>Marlene (Marni) Mason</a:t>
            </a:r>
          </a:p>
        </p:txBody>
      </p:sp>
      <p:sp>
        <p:nvSpPr>
          <p:cNvPr id="11" name="Content Placeholder 2"/>
          <p:cNvSpPr>
            <a:spLocks noGrp="1"/>
          </p:cNvSpPr>
          <p:nvPr>
            <p:ph idx="1"/>
          </p:nvPr>
        </p:nvSpPr>
        <p:spPr>
          <a:xfrm>
            <a:off x="457200" y="1447800"/>
            <a:ext cx="8229600" cy="4525963"/>
          </a:xfrm>
        </p:spPr>
        <p:txBody>
          <a:bodyPr>
            <a:noAutofit/>
          </a:bodyPr>
          <a:lstStyle/>
          <a:p>
            <a:pPr marL="258366" indent="-258366"/>
            <a:r>
              <a:rPr lang="en-US" sz="1800" dirty="0"/>
              <a:t>More than 40 years in private healthcare and public health as clinician, manager and national performance management/quality improvement consultant</a:t>
            </a:r>
          </a:p>
          <a:p>
            <a:pPr marL="258366" indent="-258366"/>
            <a:r>
              <a:rPr lang="en-US" sz="1800" dirty="0"/>
              <a:t>Consultant for Public Health performance standards and improvement since 2000; OPHA (2013-2018), NACCHO CHA/CHIP project (2011-12), ASTHO QI Demonstration project (2012-13), NNPHI COPPHI QI Coach (Phase I &amp; II) and for all 3 Multistate Learning Collaboratives (2005-2011), including more than 80 QI teams</a:t>
            </a:r>
          </a:p>
          <a:p>
            <a:pPr lvl="0"/>
            <a:r>
              <a:rPr lang="en-US" sz="1800" dirty="0"/>
              <a:t>National trainer and presenter for QI and Accreditation in more than 20 states and for ASTHO, NACCHO, NIHB, NNPHI, and RWJF</a:t>
            </a:r>
          </a:p>
          <a:p>
            <a:r>
              <a:rPr lang="en-US" sz="1800" dirty="0"/>
              <a:t>Contributed to the Michigan QI Handbook, the 2009 ASQ Public Health QI Handbook, and authored numerous JPHMP articles including Jan/Feb 2012 </a:t>
            </a:r>
            <a:r>
              <a:rPr lang="en-US" sz="1800" b="1" i="1" dirty="0"/>
              <a:t>“</a:t>
            </a:r>
            <a:r>
              <a:rPr lang="en-US" sz="1800" i="1" dirty="0"/>
              <a:t>Understanding and Controlling Variation in Public Health”</a:t>
            </a:r>
            <a:endParaRPr lang="en-US" sz="1800" dirty="0"/>
          </a:p>
          <a:p>
            <a:pPr lvl="0"/>
            <a:r>
              <a:rPr lang="en-US" sz="1800" dirty="0"/>
              <a:t>Consultant for PHAB Standards Development and training of site reviewers (2008-2010).</a:t>
            </a:r>
          </a:p>
          <a:p>
            <a:pPr lvl="0"/>
            <a:r>
              <a:rPr lang="en-US" sz="1800" dirty="0"/>
              <a:t>Surveyor for National Committee for Quality Assurance-NCQA (20 years) </a:t>
            </a:r>
          </a:p>
          <a:p>
            <a:pPr lvl="0"/>
            <a:r>
              <a:rPr lang="en-US" sz="1800" dirty="0"/>
              <a:t>Owner and Managing Consultant of MarMason Consulting, LLC based in Hansville, WA</a:t>
            </a:r>
          </a:p>
        </p:txBody>
      </p:sp>
      <p:sp>
        <p:nvSpPr>
          <p:cNvPr id="3" name="Slide Number Placeholder 2"/>
          <p:cNvSpPr>
            <a:spLocks noGrp="1"/>
          </p:cNvSpPr>
          <p:nvPr>
            <p:ph type="sldNum" sz="quarter" idx="12"/>
          </p:nvPr>
        </p:nvSpPr>
        <p:spPr/>
        <p:txBody>
          <a:bodyPr/>
          <a:lstStyle/>
          <a:p>
            <a:fld id="{2493E1C9-ADD2-4D30-8CA2-1D38E125BA0F}" type="slidenum">
              <a:rPr lang="en-US">
                <a:solidFill>
                  <a:prstClr val="black">
                    <a:tint val="75000"/>
                  </a:prstClr>
                </a:solidFill>
                <a:latin typeface="Calibri"/>
              </a:rPr>
              <a:pPr/>
              <a:t>3</a:t>
            </a:fld>
            <a:endParaRPr lang="en-US" dirty="0">
              <a:solidFill>
                <a:prstClr val="black">
                  <a:tint val="75000"/>
                </a:prstClr>
              </a:solidFill>
              <a:latin typeface="Calibri"/>
            </a:endParaRPr>
          </a:p>
        </p:txBody>
      </p:sp>
      <p:pic>
        <p:nvPicPr>
          <p:cNvPr id="1026" name="Picture 2" descr="C:\Users\Marni\Dropbox\Marni 2016-2017\2016 Pic.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266171"/>
            <a:ext cx="914400" cy="1165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1006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725030-D6BA-4B4B-A17B-0CD5744D89B1}"/>
              </a:ext>
            </a:extLst>
          </p:cNvPr>
          <p:cNvSpPr>
            <a:spLocks noGrp="1"/>
          </p:cNvSpPr>
          <p:nvPr>
            <p:ph type="title"/>
          </p:nvPr>
        </p:nvSpPr>
        <p:spPr/>
        <p:txBody>
          <a:bodyPr>
            <a:normAutofit fontScale="90000"/>
          </a:bodyPr>
          <a:lstStyle/>
          <a:p>
            <a:r>
              <a:rPr lang="en-US" dirty="0"/>
              <a:t>Key Performance </a:t>
            </a:r>
            <a:br>
              <a:rPr lang="en-US" dirty="0"/>
            </a:br>
            <a:r>
              <a:rPr lang="en-US" dirty="0"/>
              <a:t>Indicators:  Value Stream Level</a:t>
            </a:r>
          </a:p>
        </p:txBody>
      </p:sp>
      <p:sp>
        <p:nvSpPr>
          <p:cNvPr id="4" name="Slide Number Placeholder 3">
            <a:extLst>
              <a:ext uri="{FF2B5EF4-FFF2-40B4-BE49-F238E27FC236}">
                <a16:creationId xmlns:a16="http://schemas.microsoft.com/office/drawing/2014/main" xmlns="" id="{2D56F533-9880-4D11-BC2C-A285C72DFFCB}"/>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30</a:t>
            </a:fld>
            <a:endParaRPr lang="en-US" dirty="0">
              <a:solidFill>
                <a:prstClr val="black">
                  <a:tint val="75000"/>
                </a:prstClr>
              </a:solidFill>
              <a:latin typeface="Calibri"/>
            </a:endParaRPr>
          </a:p>
        </p:txBody>
      </p:sp>
      <p:pic>
        <p:nvPicPr>
          <p:cNvPr id="7" name="Content Placeholder 6">
            <a:extLst>
              <a:ext uri="{FF2B5EF4-FFF2-40B4-BE49-F238E27FC236}">
                <a16:creationId xmlns:a16="http://schemas.microsoft.com/office/drawing/2014/main" xmlns="" id="{849AE2CB-7F31-4CDE-BCC7-F273BEE5A2A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823040" y="1920479"/>
            <a:ext cx="2814782" cy="3095784"/>
          </a:xfrm>
          <a:prstGeom prst="rect">
            <a:avLst/>
          </a:prstGeom>
        </p:spPr>
      </p:pic>
      <p:pic>
        <p:nvPicPr>
          <p:cNvPr id="6" name="Picture 5">
            <a:extLst>
              <a:ext uri="{FF2B5EF4-FFF2-40B4-BE49-F238E27FC236}">
                <a16:creationId xmlns:a16="http://schemas.microsoft.com/office/drawing/2014/main" xmlns="" id="{2A353E8D-77D9-4C24-909F-56B7713590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5900" y="1920479"/>
            <a:ext cx="3100547" cy="1843182"/>
          </a:xfrm>
          <a:prstGeom prst="rect">
            <a:avLst/>
          </a:prstGeom>
        </p:spPr>
      </p:pic>
      <p:pic>
        <p:nvPicPr>
          <p:cNvPr id="8" name="Picture 7">
            <a:extLst>
              <a:ext uri="{FF2B5EF4-FFF2-40B4-BE49-F238E27FC236}">
                <a16:creationId xmlns:a16="http://schemas.microsoft.com/office/drawing/2014/main" xmlns="" id="{0ACDE7C8-BF0D-421E-B2BC-90238AC8AB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27635" y="3759974"/>
            <a:ext cx="1516934" cy="2014641"/>
          </a:xfrm>
          <a:prstGeom prst="rect">
            <a:avLst/>
          </a:prstGeom>
        </p:spPr>
      </p:pic>
    </p:spTree>
    <p:extLst>
      <p:ext uri="{BB962C8B-B14F-4D97-AF65-F5344CB8AC3E}">
        <p14:creationId xmlns:p14="http://schemas.microsoft.com/office/powerpoint/2010/main" val="2460321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725030-D6BA-4B4B-A17B-0CD5744D89B1}"/>
              </a:ext>
            </a:extLst>
          </p:cNvPr>
          <p:cNvSpPr>
            <a:spLocks noGrp="1"/>
          </p:cNvSpPr>
          <p:nvPr>
            <p:ph type="title"/>
          </p:nvPr>
        </p:nvSpPr>
        <p:spPr/>
        <p:txBody>
          <a:bodyPr>
            <a:normAutofit fontScale="90000"/>
          </a:bodyPr>
          <a:lstStyle/>
          <a:p>
            <a:r>
              <a:rPr lang="en-US" dirty="0"/>
              <a:t>Key Performance </a:t>
            </a:r>
            <a:br>
              <a:rPr lang="en-US" dirty="0"/>
            </a:br>
            <a:r>
              <a:rPr lang="en-US" dirty="0"/>
              <a:t>Indicators:  Function/Dept. Level</a:t>
            </a:r>
          </a:p>
        </p:txBody>
      </p:sp>
      <p:sp>
        <p:nvSpPr>
          <p:cNvPr id="4" name="Slide Number Placeholder 3">
            <a:extLst>
              <a:ext uri="{FF2B5EF4-FFF2-40B4-BE49-F238E27FC236}">
                <a16:creationId xmlns:a16="http://schemas.microsoft.com/office/drawing/2014/main" xmlns="" id="{2D56F533-9880-4D11-BC2C-A285C72DFFCB}"/>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31</a:t>
            </a:fld>
            <a:endParaRPr lang="en-US" dirty="0">
              <a:solidFill>
                <a:prstClr val="black">
                  <a:tint val="75000"/>
                </a:prstClr>
              </a:solidFill>
              <a:latin typeface="Calibri"/>
            </a:endParaRPr>
          </a:p>
        </p:txBody>
      </p:sp>
      <p:pic>
        <p:nvPicPr>
          <p:cNvPr id="9" name="Content Placeholder 8">
            <a:extLst>
              <a:ext uri="{FF2B5EF4-FFF2-40B4-BE49-F238E27FC236}">
                <a16:creationId xmlns:a16="http://schemas.microsoft.com/office/drawing/2014/main" xmlns="" id="{ECBFB5DD-8C5D-4C16-A412-C5CDB2DFA68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315522" y="2057401"/>
            <a:ext cx="4512957" cy="3394472"/>
          </a:xfrm>
          <a:prstGeom prst="rect">
            <a:avLst/>
          </a:prstGeom>
        </p:spPr>
      </p:pic>
    </p:spTree>
    <p:extLst>
      <p:ext uri="{BB962C8B-B14F-4D97-AF65-F5344CB8AC3E}">
        <p14:creationId xmlns:p14="http://schemas.microsoft.com/office/powerpoint/2010/main" val="3750884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E90246-880A-450A-95AE-9D71E86D57FA}"/>
              </a:ext>
            </a:extLst>
          </p:cNvPr>
          <p:cNvSpPr>
            <a:spLocks noGrp="1"/>
          </p:cNvSpPr>
          <p:nvPr>
            <p:ph type="title"/>
          </p:nvPr>
        </p:nvSpPr>
        <p:spPr/>
        <p:txBody>
          <a:bodyPr/>
          <a:lstStyle/>
          <a:p>
            <a:r>
              <a:rPr lang="en-US" dirty="0"/>
              <a:t>In a PM &amp; QI Organization</a:t>
            </a:r>
          </a:p>
        </p:txBody>
      </p:sp>
      <p:sp>
        <p:nvSpPr>
          <p:cNvPr id="4" name="Slide Number Placeholder 3">
            <a:extLst>
              <a:ext uri="{FF2B5EF4-FFF2-40B4-BE49-F238E27FC236}">
                <a16:creationId xmlns:a16="http://schemas.microsoft.com/office/drawing/2014/main" xmlns="" id="{E697FA0B-FC5A-4190-BCE8-A9E1C8A0D334}"/>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32</a:t>
            </a:fld>
            <a:endParaRPr lang="en-US" dirty="0">
              <a:solidFill>
                <a:prstClr val="black">
                  <a:tint val="75000"/>
                </a:prstClr>
              </a:solidFill>
              <a:latin typeface="Calibri"/>
            </a:endParaRPr>
          </a:p>
        </p:txBody>
      </p:sp>
      <p:pic>
        <p:nvPicPr>
          <p:cNvPr id="7" name="Content Placeholder 6">
            <a:extLst>
              <a:ext uri="{FF2B5EF4-FFF2-40B4-BE49-F238E27FC236}">
                <a16:creationId xmlns:a16="http://schemas.microsoft.com/office/drawing/2014/main" xmlns="" id="{488F7FD0-B7F6-40D3-9A7D-B9C6E365D7C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04881" y="2000251"/>
            <a:ext cx="5134239" cy="3343447"/>
          </a:xfrm>
          <a:prstGeom prst="rect">
            <a:avLst/>
          </a:prstGeom>
        </p:spPr>
      </p:pic>
      <p:pic>
        <p:nvPicPr>
          <p:cNvPr id="3" name="Picture 2">
            <a:extLst>
              <a:ext uri="{FF2B5EF4-FFF2-40B4-BE49-F238E27FC236}">
                <a16:creationId xmlns:a16="http://schemas.microsoft.com/office/drawing/2014/main" xmlns="" id="{FC7E036D-F78A-461B-A12D-68D6E4D942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0250" y="5056759"/>
            <a:ext cx="5372100" cy="366710"/>
          </a:xfrm>
          <a:prstGeom prst="rect">
            <a:avLst/>
          </a:prstGeom>
        </p:spPr>
      </p:pic>
    </p:spTree>
    <p:extLst>
      <p:ext uri="{BB962C8B-B14F-4D97-AF65-F5344CB8AC3E}">
        <p14:creationId xmlns:p14="http://schemas.microsoft.com/office/powerpoint/2010/main" val="1807953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EB1EEB-9D73-4074-9D51-9F73EC60139E}"/>
              </a:ext>
            </a:extLst>
          </p:cNvPr>
          <p:cNvSpPr>
            <a:spLocks noGrp="1"/>
          </p:cNvSpPr>
          <p:nvPr>
            <p:ph type="title"/>
          </p:nvPr>
        </p:nvSpPr>
        <p:spPr/>
        <p:txBody>
          <a:bodyPr/>
          <a:lstStyle/>
          <a:p>
            <a:r>
              <a:rPr lang="en-US" dirty="0"/>
              <a:t>Make Problems VISIBLE</a:t>
            </a:r>
          </a:p>
        </p:txBody>
      </p:sp>
      <p:sp>
        <p:nvSpPr>
          <p:cNvPr id="4" name="Slide Number Placeholder 3">
            <a:extLst>
              <a:ext uri="{FF2B5EF4-FFF2-40B4-BE49-F238E27FC236}">
                <a16:creationId xmlns:a16="http://schemas.microsoft.com/office/drawing/2014/main" xmlns="" id="{07C17218-080D-49F4-B156-5BF0B2359FD4}"/>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33</a:t>
            </a:fld>
            <a:endParaRPr lang="en-US" dirty="0">
              <a:solidFill>
                <a:prstClr val="black">
                  <a:tint val="75000"/>
                </a:prstClr>
              </a:solidFill>
              <a:latin typeface="Calibri"/>
            </a:endParaRPr>
          </a:p>
        </p:txBody>
      </p:sp>
      <p:pic>
        <p:nvPicPr>
          <p:cNvPr id="7" name="Content Placeholder 6">
            <a:extLst>
              <a:ext uri="{FF2B5EF4-FFF2-40B4-BE49-F238E27FC236}">
                <a16:creationId xmlns:a16="http://schemas.microsoft.com/office/drawing/2014/main" xmlns="" id="{FE01101B-96BA-4678-AC88-D56C73AD523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43050" y="2171701"/>
            <a:ext cx="6172200" cy="2480599"/>
          </a:xfrm>
          <a:prstGeom prst="rect">
            <a:avLst/>
          </a:prstGeom>
        </p:spPr>
      </p:pic>
    </p:spTree>
    <p:extLst>
      <p:ext uri="{BB962C8B-B14F-4D97-AF65-F5344CB8AC3E}">
        <p14:creationId xmlns:p14="http://schemas.microsoft.com/office/powerpoint/2010/main" val="2961695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E90246-880A-450A-95AE-9D71E86D57FA}"/>
              </a:ext>
            </a:extLst>
          </p:cNvPr>
          <p:cNvSpPr>
            <a:spLocks noGrp="1"/>
          </p:cNvSpPr>
          <p:nvPr>
            <p:ph type="title"/>
          </p:nvPr>
        </p:nvSpPr>
        <p:spPr/>
        <p:txBody>
          <a:bodyPr/>
          <a:lstStyle/>
          <a:p>
            <a:r>
              <a:rPr lang="en-US" dirty="0"/>
              <a:t>In a PM &amp; QI Organization</a:t>
            </a:r>
          </a:p>
        </p:txBody>
      </p:sp>
      <p:sp>
        <p:nvSpPr>
          <p:cNvPr id="4" name="Slide Number Placeholder 3">
            <a:extLst>
              <a:ext uri="{FF2B5EF4-FFF2-40B4-BE49-F238E27FC236}">
                <a16:creationId xmlns:a16="http://schemas.microsoft.com/office/drawing/2014/main" xmlns="" id="{E697FA0B-FC5A-4190-BCE8-A9E1C8A0D334}"/>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34</a:t>
            </a:fld>
            <a:endParaRPr lang="en-US" dirty="0">
              <a:solidFill>
                <a:prstClr val="black">
                  <a:tint val="75000"/>
                </a:prstClr>
              </a:solidFill>
              <a:latin typeface="Calibri"/>
            </a:endParaRPr>
          </a:p>
        </p:txBody>
      </p:sp>
      <p:pic>
        <p:nvPicPr>
          <p:cNvPr id="7" name="Content Placeholder 6">
            <a:extLst>
              <a:ext uri="{FF2B5EF4-FFF2-40B4-BE49-F238E27FC236}">
                <a16:creationId xmlns:a16="http://schemas.microsoft.com/office/drawing/2014/main" xmlns="" id="{488F7FD0-B7F6-40D3-9A7D-B9C6E365D7C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04881" y="2000251"/>
            <a:ext cx="5134239" cy="3343447"/>
          </a:xfrm>
          <a:prstGeom prst="rect">
            <a:avLst/>
          </a:prstGeom>
        </p:spPr>
      </p:pic>
      <p:sp>
        <p:nvSpPr>
          <p:cNvPr id="3" name="TextBox 2">
            <a:extLst>
              <a:ext uri="{FF2B5EF4-FFF2-40B4-BE49-F238E27FC236}">
                <a16:creationId xmlns:a16="http://schemas.microsoft.com/office/drawing/2014/main" xmlns="" id="{CE6C10E0-AA18-4428-9ED4-3864911E998B}"/>
              </a:ext>
            </a:extLst>
          </p:cNvPr>
          <p:cNvSpPr txBox="1"/>
          <p:nvPr/>
        </p:nvSpPr>
        <p:spPr>
          <a:xfrm flipH="1">
            <a:off x="1200150" y="4914900"/>
            <a:ext cx="6858000" cy="738664"/>
          </a:xfrm>
          <a:prstGeom prst="rect">
            <a:avLst/>
          </a:prstGeom>
          <a:noFill/>
        </p:spPr>
        <p:txBody>
          <a:bodyPr wrap="square" rtlCol="0">
            <a:spAutoFit/>
          </a:bodyPr>
          <a:lstStyle/>
          <a:p>
            <a:r>
              <a:rPr lang="en-US" sz="2100" b="1" dirty="0">
                <a:solidFill>
                  <a:srgbClr val="FF0000"/>
                </a:solidFill>
                <a:latin typeface="Calibri"/>
              </a:rPr>
              <a:t>..there’s no guessing about who, what, where, when, or how</a:t>
            </a:r>
          </a:p>
        </p:txBody>
      </p:sp>
    </p:spTree>
    <p:extLst>
      <p:ext uri="{BB962C8B-B14F-4D97-AF65-F5344CB8AC3E}">
        <p14:creationId xmlns:p14="http://schemas.microsoft.com/office/powerpoint/2010/main" val="2398321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A50F82-A437-4D09-8830-2B13EEB32DC8}"/>
              </a:ext>
            </a:extLst>
          </p:cNvPr>
          <p:cNvSpPr>
            <a:spLocks noGrp="1"/>
          </p:cNvSpPr>
          <p:nvPr>
            <p:ph type="title"/>
          </p:nvPr>
        </p:nvSpPr>
        <p:spPr/>
        <p:txBody>
          <a:bodyPr>
            <a:normAutofit fontScale="90000"/>
          </a:bodyPr>
          <a:lstStyle/>
          <a:p>
            <a:r>
              <a:rPr lang="en-US" dirty="0"/>
              <a:t>Performance Management and Quality Improvement Components</a:t>
            </a:r>
          </a:p>
        </p:txBody>
      </p:sp>
      <p:sp>
        <p:nvSpPr>
          <p:cNvPr id="4" name="Slide Number Placeholder 3">
            <a:extLst>
              <a:ext uri="{FF2B5EF4-FFF2-40B4-BE49-F238E27FC236}">
                <a16:creationId xmlns:a16="http://schemas.microsoft.com/office/drawing/2014/main" xmlns="" id="{2FB25742-201C-457A-B766-0677BFC5DC78}"/>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35</a:t>
            </a:fld>
            <a:endParaRPr lang="en-US" dirty="0">
              <a:solidFill>
                <a:prstClr val="black">
                  <a:tint val="75000"/>
                </a:prstClr>
              </a:solidFill>
              <a:latin typeface="Calibri"/>
            </a:endParaRPr>
          </a:p>
        </p:txBody>
      </p:sp>
      <p:sp>
        <p:nvSpPr>
          <p:cNvPr id="8" name="Arrow: Right 7">
            <a:extLst>
              <a:ext uri="{FF2B5EF4-FFF2-40B4-BE49-F238E27FC236}">
                <a16:creationId xmlns:a16="http://schemas.microsoft.com/office/drawing/2014/main" xmlns="" id="{24E187AA-56EC-4A21-A844-38C2F3E048E0}"/>
              </a:ext>
            </a:extLst>
          </p:cNvPr>
          <p:cNvSpPr/>
          <p:nvPr/>
        </p:nvSpPr>
        <p:spPr>
          <a:xfrm>
            <a:off x="1328190" y="3543300"/>
            <a:ext cx="342900" cy="1714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a:endParaRPr>
          </a:p>
        </p:txBody>
      </p:sp>
      <p:pic>
        <p:nvPicPr>
          <p:cNvPr id="3" name="Content Placeholder 2">
            <a:extLst>
              <a:ext uri="{FF2B5EF4-FFF2-40B4-BE49-F238E27FC236}">
                <a16:creationId xmlns:a16="http://schemas.microsoft.com/office/drawing/2014/main" xmlns="" id="{73E906FE-1F14-4E5B-A051-14364F36FAB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49672" y="2066926"/>
            <a:ext cx="5723238" cy="3394472"/>
          </a:xfrm>
          <a:prstGeom prst="rect">
            <a:avLst/>
          </a:prstGeom>
        </p:spPr>
      </p:pic>
    </p:spTree>
    <p:extLst>
      <p:ext uri="{BB962C8B-B14F-4D97-AF65-F5344CB8AC3E}">
        <p14:creationId xmlns:p14="http://schemas.microsoft.com/office/powerpoint/2010/main" val="4103133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A50F82-A437-4D09-8830-2B13EEB32DC8}"/>
              </a:ext>
            </a:extLst>
          </p:cNvPr>
          <p:cNvSpPr>
            <a:spLocks noGrp="1"/>
          </p:cNvSpPr>
          <p:nvPr>
            <p:ph type="title"/>
          </p:nvPr>
        </p:nvSpPr>
        <p:spPr/>
        <p:txBody>
          <a:bodyPr/>
          <a:lstStyle/>
          <a:p>
            <a:r>
              <a:rPr lang="en-US" dirty="0"/>
              <a:t>Gemba-Based Leadership</a:t>
            </a:r>
          </a:p>
        </p:txBody>
      </p:sp>
      <p:sp>
        <p:nvSpPr>
          <p:cNvPr id="4" name="Slide Number Placeholder 3">
            <a:extLst>
              <a:ext uri="{FF2B5EF4-FFF2-40B4-BE49-F238E27FC236}">
                <a16:creationId xmlns:a16="http://schemas.microsoft.com/office/drawing/2014/main" xmlns="" id="{2FB25742-201C-457A-B766-0677BFC5DC78}"/>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36</a:t>
            </a:fld>
            <a:endParaRPr lang="en-US" dirty="0">
              <a:solidFill>
                <a:prstClr val="black">
                  <a:tint val="75000"/>
                </a:prstClr>
              </a:solidFill>
              <a:latin typeface="Calibri"/>
            </a:endParaRPr>
          </a:p>
        </p:txBody>
      </p:sp>
      <p:graphicFrame>
        <p:nvGraphicFramePr>
          <p:cNvPr id="8" name="Table 7">
            <a:extLst>
              <a:ext uri="{FF2B5EF4-FFF2-40B4-BE49-F238E27FC236}">
                <a16:creationId xmlns:a16="http://schemas.microsoft.com/office/drawing/2014/main" xmlns="" id="{FABC719B-8A18-4380-BD27-3E5F0E441D83}"/>
              </a:ext>
            </a:extLst>
          </p:cNvPr>
          <p:cNvGraphicFramePr>
            <a:graphicFrameLocks noGrp="1"/>
          </p:cNvGraphicFramePr>
          <p:nvPr>
            <p:extLst/>
          </p:nvPr>
        </p:nvGraphicFramePr>
        <p:xfrm>
          <a:off x="1543050" y="2114550"/>
          <a:ext cx="6172200" cy="2686050"/>
        </p:xfrm>
        <a:graphic>
          <a:graphicData uri="http://schemas.openxmlformats.org/drawingml/2006/table">
            <a:tbl>
              <a:tblPr firstRow="1" bandRow="1">
                <a:tableStyleId>{5C22544A-7EE6-4342-B048-85BDC9FD1C3A}</a:tableStyleId>
              </a:tblPr>
              <a:tblGrid>
                <a:gridCol w="3086100">
                  <a:extLst>
                    <a:ext uri="{9D8B030D-6E8A-4147-A177-3AD203B41FA5}">
                      <a16:colId xmlns:a16="http://schemas.microsoft.com/office/drawing/2014/main" xmlns="" val="498525575"/>
                    </a:ext>
                  </a:extLst>
                </a:gridCol>
                <a:gridCol w="3086100">
                  <a:extLst>
                    <a:ext uri="{9D8B030D-6E8A-4147-A177-3AD203B41FA5}">
                      <a16:colId xmlns:a16="http://schemas.microsoft.com/office/drawing/2014/main" xmlns="" val="2181509803"/>
                    </a:ext>
                  </a:extLst>
                </a:gridCol>
              </a:tblGrid>
              <a:tr h="1343025">
                <a:tc>
                  <a:txBody>
                    <a:bodyPr/>
                    <a:lstStyle/>
                    <a:p>
                      <a:pPr algn="ctr"/>
                      <a:endParaRPr lang="en-US" sz="1400" b="1" i="1" dirty="0">
                        <a:solidFill>
                          <a:schemeClr val="tx1"/>
                        </a:solidFill>
                      </a:endParaRPr>
                    </a:p>
                    <a:p>
                      <a:pPr algn="ctr"/>
                      <a:r>
                        <a:rPr lang="en-US" sz="2700" b="1" i="1" dirty="0">
                          <a:solidFill>
                            <a:schemeClr val="tx1"/>
                          </a:solidFill>
                        </a:rPr>
                        <a:t>GO AND </a:t>
                      </a:r>
                      <a:r>
                        <a:rPr lang="en-US" sz="4100" b="1" i="1" dirty="0">
                          <a:solidFill>
                            <a:schemeClr val="tx1"/>
                          </a:solidFill>
                        </a:rPr>
                        <a:t>SEE</a:t>
                      </a:r>
                    </a:p>
                  </a:txBody>
                  <a:tcPr marL="68580" marR="68580" marT="34290" marB="34290">
                    <a:solidFill>
                      <a:schemeClr val="tx2">
                        <a:lumMod val="40000"/>
                        <a:lumOff val="60000"/>
                      </a:schemeClr>
                    </a:solidFill>
                  </a:tcPr>
                </a:tc>
                <a:tc>
                  <a:txBody>
                    <a:bodyPr/>
                    <a:lstStyle/>
                    <a:p>
                      <a:pPr algn="ctr"/>
                      <a:endParaRPr lang="en-US" sz="1400" b="1" i="1" dirty="0">
                        <a:solidFill>
                          <a:schemeClr val="tx1"/>
                        </a:solidFill>
                      </a:endParaRPr>
                    </a:p>
                    <a:p>
                      <a:pPr algn="ctr"/>
                      <a:r>
                        <a:rPr lang="en-US" sz="2700" b="1" i="1" dirty="0">
                          <a:solidFill>
                            <a:schemeClr val="tx1"/>
                          </a:solidFill>
                        </a:rPr>
                        <a:t>ASK</a:t>
                      </a:r>
                      <a:r>
                        <a:rPr lang="en-US" sz="1400" b="1" i="1" dirty="0">
                          <a:solidFill>
                            <a:schemeClr val="tx1"/>
                          </a:solidFill>
                        </a:rPr>
                        <a:t> </a:t>
                      </a:r>
                      <a:r>
                        <a:rPr lang="en-US" sz="4100" b="1" i="1" dirty="0">
                          <a:solidFill>
                            <a:schemeClr val="tx1"/>
                          </a:solidFill>
                        </a:rPr>
                        <a:t>WHY</a:t>
                      </a:r>
                    </a:p>
                  </a:txBody>
                  <a:tcPr marL="68580" marR="68580" marT="34290" marB="34290">
                    <a:solidFill>
                      <a:schemeClr val="tx2">
                        <a:lumMod val="40000"/>
                        <a:lumOff val="60000"/>
                      </a:schemeClr>
                    </a:solidFill>
                  </a:tcPr>
                </a:tc>
                <a:extLst>
                  <a:ext uri="{0D108BD9-81ED-4DB2-BD59-A6C34878D82A}">
                    <a16:rowId xmlns:a16="http://schemas.microsoft.com/office/drawing/2014/main" xmlns="" val="2905002288"/>
                  </a:ext>
                </a:extLst>
              </a:tr>
              <a:tr h="1343025">
                <a:tc gridSpan="2">
                  <a:txBody>
                    <a:bodyPr/>
                    <a:lstStyle/>
                    <a:p>
                      <a:pPr algn="ctr"/>
                      <a:endParaRPr lang="en-US" sz="1400" b="1" i="1" dirty="0">
                        <a:solidFill>
                          <a:schemeClr val="tx1"/>
                        </a:solidFill>
                      </a:endParaRPr>
                    </a:p>
                    <a:p>
                      <a:pPr algn="ctr"/>
                      <a:r>
                        <a:rPr lang="en-US" sz="2700" b="1" i="1" dirty="0">
                          <a:solidFill>
                            <a:schemeClr val="tx1"/>
                          </a:solidFill>
                        </a:rPr>
                        <a:t>SHOW</a:t>
                      </a:r>
                      <a:r>
                        <a:rPr lang="en-US" sz="1400" b="1" i="1" dirty="0">
                          <a:solidFill>
                            <a:schemeClr val="tx1"/>
                          </a:solidFill>
                        </a:rPr>
                        <a:t> </a:t>
                      </a:r>
                      <a:r>
                        <a:rPr lang="en-US" sz="4100" b="1" i="1" dirty="0">
                          <a:solidFill>
                            <a:schemeClr val="tx1"/>
                          </a:solidFill>
                        </a:rPr>
                        <a:t>RESPECT</a:t>
                      </a:r>
                    </a:p>
                  </a:txBody>
                  <a:tcPr marL="68580" marR="68580" marT="34290" marB="34290">
                    <a:solidFill>
                      <a:schemeClr val="tx2">
                        <a:lumMod val="40000"/>
                        <a:lumOff val="60000"/>
                      </a:schemeClr>
                    </a:solidFill>
                  </a:tcPr>
                </a:tc>
                <a:tc hMerge="1">
                  <a:txBody>
                    <a:bodyPr/>
                    <a:lstStyle/>
                    <a:p>
                      <a:pPr algn="ctr"/>
                      <a:endParaRPr lang="en-US" b="1" dirty="0">
                        <a:solidFill>
                          <a:schemeClr val="tx1"/>
                        </a:solidFill>
                      </a:endParaRPr>
                    </a:p>
                  </a:txBody>
                  <a:tcPr>
                    <a:solidFill>
                      <a:schemeClr val="tx2">
                        <a:lumMod val="40000"/>
                        <a:lumOff val="60000"/>
                      </a:schemeClr>
                    </a:solidFill>
                  </a:tcPr>
                </a:tc>
                <a:extLst>
                  <a:ext uri="{0D108BD9-81ED-4DB2-BD59-A6C34878D82A}">
                    <a16:rowId xmlns:a16="http://schemas.microsoft.com/office/drawing/2014/main" xmlns="" val="3373421905"/>
                  </a:ext>
                </a:extLst>
              </a:tr>
            </a:tbl>
          </a:graphicData>
        </a:graphic>
      </p:graphicFrame>
    </p:spTree>
    <p:extLst>
      <p:ext uri="{BB962C8B-B14F-4D97-AF65-F5344CB8AC3E}">
        <p14:creationId xmlns:p14="http://schemas.microsoft.com/office/powerpoint/2010/main" val="3779788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A50F82-A437-4D09-8830-2B13EEB32DC8}"/>
              </a:ext>
            </a:extLst>
          </p:cNvPr>
          <p:cNvSpPr>
            <a:spLocks noGrp="1"/>
          </p:cNvSpPr>
          <p:nvPr>
            <p:ph type="title"/>
          </p:nvPr>
        </p:nvSpPr>
        <p:spPr/>
        <p:txBody>
          <a:bodyPr/>
          <a:lstStyle/>
          <a:p>
            <a:r>
              <a:rPr lang="en-US" dirty="0"/>
              <a:t>3 Types of Gemba Walks</a:t>
            </a:r>
          </a:p>
        </p:txBody>
      </p:sp>
      <p:sp>
        <p:nvSpPr>
          <p:cNvPr id="4" name="Slide Number Placeholder 3">
            <a:extLst>
              <a:ext uri="{FF2B5EF4-FFF2-40B4-BE49-F238E27FC236}">
                <a16:creationId xmlns:a16="http://schemas.microsoft.com/office/drawing/2014/main" xmlns="" id="{2FB25742-201C-457A-B766-0677BFC5DC78}"/>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37</a:t>
            </a:fld>
            <a:endParaRPr lang="en-US" dirty="0">
              <a:solidFill>
                <a:prstClr val="black">
                  <a:tint val="75000"/>
                </a:prstClr>
              </a:solidFill>
              <a:latin typeface="Calibri"/>
            </a:endParaRPr>
          </a:p>
        </p:txBody>
      </p:sp>
      <p:pic>
        <p:nvPicPr>
          <p:cNvPr id="6" name="Content Placeholder 5">
            <a:extLst>
              <a:ext uri="{FF2B5EF4-FFF2-40B4-BE49-F238E27FC236}">
                <a16:creationId xmlns:a16="http://schemas.microsoft.com/office/drawing/2014/main" xmlns="" id="{6DDF81D4-08AF-4800-B1F5-2C99A141E8E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15416" y="2057401"/>
            <a:ext cx="2403689" cy="2997004"/>
          </a:xfrm>
          <a:prstGeom prst="rect">
            <a:avLst/>
          </a:prstGeom>
        </p:spPr>
      </p:pic>
      <p:pic>
        <p:nvPicPr>
          <p:cNvPr id="7" name="Picture 6">
            <a:extLst>
              <a:ext uri="{FF2B5EF4-FFF2-40B4-BE49-F238E27FC236}">
                <a16:creationId xmlns:a16="http://schemas.microsoft.com/office/drawing/2014/main" xmlns="" id="{C62247BB-0A89-4358-8AFC-E9EE6DD287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4750" y="2139367"/>
            <a:ext cx="2089214" cy="2928878"/>
          </a:xfrm>
          <a:prstGeom prst="rect">
            <a:avLst/>
          </a:prstGeom>
        </p:spPr>
      </p:pic>
      <p:pic>
        <p:nvPicPr>
          <p:cNvPr id="8" name="Picture 7">
            <a:extLst>
              <a:ext uri="{FF2B5EF4-FFF2-40B4-BE49-F238E27FC236}">
                <a16:creationId xmlns:a16="http://schemas.microsoft.com/office/drawing/2014/main" xmlns="" id="{8D355DFA-3FA5-472D-973C-A04153A012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10710" y="2139367"/>
            <a:ext cx="2127350" cy="2288458"/>
          </a:xfrm>
          <a:prstGeom prst="rect">
            <a:avLst/>
          </a:prstGeom>
        </p:spPr>
      </p:pic>
    </p:spTree>
    <p:extLst>
      <p:ext uri="{BB962C8B-B14F-4D97-AF65-F5344CB8AC3E}">
        <p14:creationId xmlns:p14="http://schemas.microsoft.com/office/powerpoint/2010/main" val="3412846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872103-60D9-4F34-BAC2-A73AD79C9C68}"/>
              </a:ext>
            </a:extLst>
          </p:cNvPr>
          <p:cNvSpPr>
            <a:spLocks noGrp="1"/>
          </p:cNvSpPr>
          <p:nvPr>
            <p:ph type="title"/>
          </p:nvPr>
        </p:nvSpPr>
        <p:spPr/>
        <p:txBody>
          <a:bodyPr>
            <a:normAutofit fontScale="90000"/>
          </a:bodyPr>
          <a:lstStyle/>
          <a:p>
            <a:r>
              <a:rPr lang="en-US" dirty="0"/>
              <a:t>Leader Gemba Walk-KPI Reviews</a:t>
            </a:r>
          </a:p>
        </p:txBody>
      </p:sp>
      <p:sp>
        <p:nvSpPr>
          <p:cNvPr id="4" name="Slide Number Placeholder 3">
            <a:extLst>
              <a:ext uri="{FF2B5EF4-FFF2-40B4-BE49-F238E27FC236}">
                <a16:creationId xmlns:a16="http://schemas.microsoft.com/office/drawing/2014/main" xmlns="" id="{54B4077B-419C-40DD-93EE-1904EFDA6D00}"/>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38</a:t>
            </a:fld>
            <a:endParaRPr lang="en-US" dirty="0">
              <a:solidFill>
                <a:prstClr val="black">
                  <a:tint val="75000"/>
                </a:prstClr>
              </a:solidFill>
              <a:latin typeface="Calibri"/>
            </a:endParaRPr>
          </a:p>
        </p:txBody>
      </p:sp>
      <p:sp>
        <p:nvSpPr>
          <p:cNvPr id="7" name="Content Placeholder 6">
            <a:extLst>
              <a:ext uri="{FF2B5EF4-FFF2-40B4-BE49-F238E27FC236}">
                <a16:creationId xmlns:a16="http://schemas.microsoft.com/office/drawing/2014/main" xmlns="" id="{E76DB70C-03E0-4A05-96C2-11F34C2DB105}"/>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xmlns="" id="{1CDF365C-3FE3-4FBE-9489-FE66360A39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190" y="1524000"/>
            <a:ext cx="8450010" cy="4109777"/>
          </a:xfrm>
          <a:prstGeom prst="rect">
            <a:avLst/>
          </a:prstGeom>
        </p:spPr>
      </p:pic>
    </p:spTree>
    <p:extLst>
      <p:ext uri="{BB962C8B-B14F-4D97-AF65-F5344CB8AC3E}">
        <p14:creationId xmlns:p14="http://schemas.microsoft.com/office/powerpoint/2010/main" val="3248886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AB998142-9C47-4EEE-AB70-E9F35619FD4B}"/>
              </a:ext>
            </a:extLst>
          </p:cNvPr>
          <p:cNvSpPr>
            <a:spLocks noGrp="1"/>
          </p:cNvSpPr>
          <p:nvPr>
            <p:ph type="title"/>
          </p:nvPr>
        </p:nvSpPr>
        <p:spPr/>
        <p:txBody>
          <a:bodyPr>
            <a:normAutofit fontScale="90000"/>
          </a:bodyPr>
          <a:lstStyle/>
          <a:p>
            <a:r>
              <a:rPr lang="en-US" dirty="0"/>
              <a:t>Additional Gemba Walks:  Purpose</a:t>
            </a:r>
          </a:p>
        </p:txBody>
      </p:sp>
      <p:sp>
        <p:nvSpPr>
          <p:cNvPr id="7" name="Content Placeholder 6">
            <a:extLst>
              <a:ext uri="{FF2B5EF4-FFF2-40B4-BE49-F238E27FC236}">
                <a16:creationId xmlns:a16="http://schemas.microsoft.com/office/drawing/2014/main" xmlns="" id="{BD1080F7-23FC-4E6D-9B30-05225AF745EC}"/>
              </a:ext>
            </a:extLst>
          </p:cNvPr>
          <p:cNvSpPr>
            <a:spLocks noGrp="1"/>
          </p:cNvSpPr>
          <p:nvPr>
            <p:ph idx="1"/>
          </p:nvPr>
        </p:nvSpPr>
        <p:spPr>
          <a:xfrm>
            <a:off x="457200" y="1676400"/>
            <a:ext cx="8305800" cy="3718323"/>
          </a:xfrm>
        </p:spPr>
        <p:txBody>
          <a:bodyPr>
            <a:normAutofit fontScale="92500" lnSpcReduction="20000"/>
          </a:bodyPr>
          <a:lstStyle/>
          <a:p>
            <a:r>
              <a:rPr lang="en-US" dirty="0"/>
              <a:t>Understand current reality</a:t>
            </a:r>
          </a:p>
          <a:p>
            <a:pPr lvl="1"/>
            <a:r>
              <a:rPr lang="en-US" dirty="0"/>
              <a:t>Understand what the team is focused on (what their priorities are)</a:t>
            </a:r>
          </a:p>
          <a:p>
            <a:pPr lvl="1"/>
            <a:r>
              <a:rPr lang="en-US" dirty="0"/>
              <a:t>Learn about obstacles to staff success</a:t>
            </a:r>
          </a:p>
          <a:p>
            <a:pPr lvl="1"/>
            <a:r>
              <a:rPr lang="en-US" dirty="0"/>
              <a:t>Surface and correct misunderstandings</a:t>
            </a:r>
          </a:p>
          <a:p>
            <a:pPr lvl="1"/>
            <a:r>
              <a:rPr lang="en-US" dirty="0"/>
              <a:t>Discover the need for additional improvement</a:t>
            </a:r>
          </a:p>
          <a:p>
            <a:r>
              <a:rPr lang="en-US" dirty="0"/>
              <a:t>Communicate and reinforce organizational vision, goals &amp; priorities</a:t>
            </a:r>
          </a:p>
          <a:p>
            <a:r>
              <a:rPr lang="en-US" dirty="0"/>
              <a:t>Assure alignment of department goals and improvement activities</a:t>
            </a:r>
          </a:p>
        </p:txBody>
      </p:sp>
      <p:sp>
        <p:nvSpPr>
          <p:cNvPr id="4" name="Slide Number Placeholder 3">
            <a:extLst>
              <a:ext uri="{FF2B5EF4-FFF2-40B4-BE49-F238E27FC236}">
                <a16:creationId xmlns:a16="http://schemas.microsoft.com/office/drawing/2014/main" xmlns="" id="{2FB25742-201C-457A-B766-0677BFC5DC78}"/>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39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59093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Welcome and Introductions</a:t>
            </a:r>
          </a:p>
        </p:txBody>
      </p:sp>
      <p:sp>
        <p:nvSpPr>
          <p:cNvPr id="3" name="TextBox 2"/>
          <p:cNvSpPr txBox="1"/>
          <p:nvPr/>
        </p:nvSpPr>
        <p:spPr>
          <a:xfrm>
            <a:off x="457200" y="1524000"/>
            <a:ext cx="8382000" cy="2246769"/>
          </a:xfrm>
          <a:prstGeom prst="rect">
            <a:avLst/>
          </a:prstGeom>
          <a:noFill/>
        </p:spPr>
        <p:txBody>
          <a:bodyPr wrap="square" rtlCol="0">
            <a:spAutoFit/>
          </a:bodyPr>
          <a:lstStyle/>
          <a:p>
            <a:r>
              <a:rPr lang="en-US" sz="2800" dirty="0">
                <a:solidFill>
                  <a:prstClr val="black"/>
                </a:solidFill>
                <a:latin typeface="Calibri"/>
              </a:rPr>
              <a:t>Introduce yourself, the agency you work with and your </a:t>
            </a:r>
          </a:p>
          <a:p>
            <a:r>
              <a:rPr lang="en-US" sz="2800" dirty="0">
                <a:solidFill>
                  <a:prstClr val="black"/>
                </a:solidFill>
                <a:latin typeface="Calibri"/>
              </a:rPr>
              <a:t>experience with:</a:t>
            </a:r>
          </a:p>
          <a:p>
            <a:r>
              <a:rPr lang="en-US" sz="2800" dirty="0">
                <a:solidFill>
                  <a:prstClr val="black"/>
                </a:solidFill>
                <a:latin typeface="Calibri"/>
              </a:rPr>
              <a:t>  </a:t>
            </a:r>
          </a:p>
          <a:p>
            <a:pPr marL="257175" indent="-257175">
              <a:buFont typeface="Arial" panose="020B0604020202020204" pitchFamily="34" charset="0"/>
              <a:buChar char="•"/>
            </a:pPr>
            <a:r>
              <a:rPr lang="en-US" sz="2800" dirty="0">
                <a:solidFill>
                  <a:prstClr val="black"/>
                </a:solidFill>
                <a:latin typeface="Calibri"/>
              </a:rPr>
              <a:t>Performance Management </a:t>
            </a:r>
          </a:p>
          <a:p>
            <a:pPr marL="257175" indent="-257175">
              <a:buFont typeface="Arial" panose="020B0604020202020204" pitchFamily="34" charset="0"/>
              <a:buChar char="•"/>
            </a:pPr>
            <a:r>
              <a:rPr lang="en-US" sz="2800" dirty="0">
                <a:solidFill>
                  <a:prstClr val="black"/>
                </a:solidFill>
                <a:latin typeface="Calibri"/>
              </a:rPr>
              <a:t>Quality Improvement</a:t>
            </a:r>
          </a:p>
        </p:txBody>
      </p:sp>
      <p:pic>
        <p:nvPicPr>
          <p:cNvPr id="7171" name="Picture 3" descr="C:\Users\Susan\AppData\Local\Microsoft\Windows\INetCache\IE\R5O9E2GP\crowdsource[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8158" y="3428716"/>
            <a:ext cx="2776251" cy="200053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82587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63DC28-1A06-44D7-9E53-CD6D25889F7C}"/>
              </a:ext>
            </a:extLst>
          </p:cNvPr>
          <p:cNvSpPr>
            <a:spLocks noGrp="1"/>
          </p:cNvSpPr>
          <p:nvPr>
            <p:ph type="title"/>
          </p:nvPr>
        </p:nvSpPr>
        <p:spPr/>
        <p:txBody>
          <a:bodyPr/>
          <a:lstStyle/>
          <a:p>
            <a:r>
              <a:rPr lang="en-US" dirty="0"/>
              <a:t>Group Exercise</a:t>
            </a:r>
          </a:p>
        </p:txBody>
      </p:sp>
      <p:sp>
        <p:nvSpPr>
          <p:cNvPr id="3" name="Content Placeholder 2">
            <a:extLst>
              <a:ext uri="{FF2B5EF4-FFF2-40B4-BE49-F238E27FC236}">
                <a16:creationId xmlns:a16="http://schemas.microsoft.com/office/drawing/2014/main" xmlns="" id="{F846FC8A-C2F1-4F23-9052-5C994F38C162}"/>
              </a:ext>
            </a:extLst>
          </p:cNvPr>
          <p:cNvSpPr>
            <a:spLocks noGrp="1"/>
          </p:cNvSpPr>
          <p:nvPr>
            <p:ph idx="1"/>
          </p:nvPr>
        </p:nvSpPr>
        <p:spPr/>
        <p:txBody>
          <a:bodyPr/>
          <a:lstStyle/>
          <a:p>
            <a:r>
              <a:rPr lang="en-US" dirty="0"/>
              <a:t>What traits, activities</a:t>
            </a:r>
            <a:r>
              <a:rPr lang="en-US"/>
              <a:t>, or actions </a:t>
            </a:r>
            <a:r>
              <a:rPr lang="en-US" dirty="0"/>
              <a:t>have you seen leaders use to influence the implementation of Performance Management and Quality Improvement?</a:t>
            </a:r>
          </a:p>
        </p:txBody>
      </p:sp>
      <p:sp>
        <p:nvSpPr>
          <p:cNvPr id="4" name="Slide Number Placeholder 3">
            <a:extLst>
              <a:ext uri="{FF2B5EF4-FFF2-40B4-BE49-F238E27FC236}">
                <a16:creationId xmlns:a16="http://schemas.microsoft.com/office/drawing/2014/main" xmlns="" id="{E9793237-88B3-443D-912E-26F8BD9B10ED}"/>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40</a:t>
            </a:fld>
            <a:endParaRPr lang="en-US" dirty="0">
              <a:solidFill>
                <a:prstClr val="black">
                  <a:tint val="75000"/>
                </a:prstClr>
              </a:solidFill>
              <a:latin typeface="Calibri"/>
            </a:endParaRPr>
          </a:p>
        </p:txBody>
      </p:sp>
      <p:pic>
        <p:nvPicPr>
          <p:cNvPr id="6" name="Picture 5">
            <a:extLst>
              <a:ext uri="{FF2B5EF4-FFF2-40B4-BE49-F238E27FC236}">
                <a16:creationId xmlns:a16="http://schemas.microsoft.com/office/drawing/2014/main" xmlns="" id="{4E5C72AF-3F6F-4429-96A3-B1E8E6513B77}"/>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a:off x="2343150" y="3505200"/>
            <a:ext cx="4562475" cy="2133600"/>
          </a:xfrm>
          <a:prstGeom prst="rect">
            <a:avLst/>
          </a:prstGeom>
        </p:spPr>
      </p:pic>
    </p:spTree>
    <p:extLst>
      <p:ext uri="{BB962C8B-B14F-4D97-AF65-F5344CB8AC3E}">
        <p14:creationId xmlns:p14="http://schemas.microsoft.com/office/powerpoint/2010/main" val="1153422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A50F82-A437-4D09-8830-2B13EEB32DC8}"/>
              </a:ext>
            </a:extLst>
          </p:cNvPr>
          <p:cNvSpPr>
            <a:spLocks noGrp="1"/>
          </p:cNvSpPr>
          <p:nvPr>
            <p:ph type="title"/>
          </p:nvPr>
        </p:nvSpPr>
        <p:spPr/>
        <p:txBody>
          <a:bodyPr/>
          <a:lstStyle/>
          <a:p>
            <a:r>
              <a:rPr lang="en-US" dirty="0"/>
              <a:t>Your Action Plan</a:t>
            </a:r>
          </a:p>
        </p:txBody>
      </p:sp>
      <p:sp>
        <p:nvSpPr>
          <p:cNvPr id="4" name="Slide Number Placeholder 3">
            <a:extLst>
              <a:ext uri="{FF2B5EF4-FFF2-40B4-BE49-F238E27FC236}">
                <a16:creationId xmlns:a16="http://schemas.microsoft.com/office/drawing/2014/main" xmlns="" id="{2FB25742-201C-457A-B766-0677BFC5DC78}"/>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41</a:t>
            </a:fld>
            <a:endParaRPr lang="en-US" dirty="0">
              <a:solidFill>
                <a:prstClr val="black">
                  <a:tint val="75000"/>
                </a:prstClr>
              </a:solidFill>
              <a:latin typeface="Calibri"/>
            </a:endParaRPr>
          </a:p>
        </p:txBody>
      </p:sp>
      <p:sp>
        <p:nvSpPr>
          <p:cNvPr id="5" name="Content Placeholder 4">
            <a:extLst>
              <a:ext uri="{FF2B5EF4-FFF2-40B4-BE49-F238E27FC236}">
                <a16:creationId xmlns:a16="http://schemas.microsoft.com/office/drawing/2014/main" xmlns="" id="{E6001E96-5A06-43EF-AA29-7C7DE79E2C43}"/>
              </a:ext>
            </a:extLst>
          </p:cNvPr>
          <p:cNvSpPr>
            <a:spLocks noGrp="1"/>
          </p:cNvSpPr>
          <p:nvPr>
            <p:ph idx="1"/>
          </p:nvPr>
        </p:nvSpPr>
        <p:spPr/>
        <p:txBody>
          <a:bodyPr>
            <a:normAutofit lnSpcReduction="10000"/>
          </a:bodyPr>
          <a:lstStyle/>
          <a:p>
            <a:pPr marL="385763" indent="-385763">
              <a:buFont typeface="+mj-lt"/>
              <a:buAutoNum type="arabicPeriod"/>
            </a:pPr>
            <a:r>
              <a:rPr lang="en-US" dirty="0"/>
              <a:t>Help your teams develop 2-5 KPIs and create dashboards that show their real-time score</a:t>
            </a:r>
          </a:p>
          <a:p>
            <a:pPr marL="385763" indent="-385763">
              <a:buFont typeface="+mj-lt"/>
              <a:buAutoNum type="arabicPeriod"/>
            </a:pPr>
            <a:r>
              <a:rPr lang="en-US" dirty="0"/>
              <a:t>Remove fear from the equation.  Problems are gaps.  Be matter-of-fact and non-emotional</a:t>
            </a:r>
          </a:p>
          <a:p>
            <a:pPr marL="385763" indent="-385763">
              <a:buFont typeface="+mj-lt"/>
              <a:buAutoNum type="arabicPeriod"/>
            </a:pPr>
            <a:r>
              <a:rPr lang="en-US" dirty="0"/>
              <a:t>Institute regular Gemba walks in every area you oversee.  Discuss KPIs, improvement activities, and corrective action (e.g., who, what, by when, who else is involved, etc.)</a:t>
            </a:r>
          </a:p>
          <a:p>
            <a:pPr marL="385763" indent="-385763">
              <a:buFont typeface="+mj-lt"/>
              <a:buAutoNum type="arabicPeriod"/>
            </a:pPr>
            <a:r>
              <a:rPr lang="en-US" dirty="0"/>
              <a:t>Have your teams create written standard work and job aids for all key processes</a:t>
            </a:r>
          </a:p>
        </p:txBody>
      </p:sp>
    </p:spTree>
    <p:extLst>
      <p:ext uri="{BB962C8B-B14F-4D97-AF65-F5344CB8AC3E}">
        <p14:creationId xmlns:p14="http://schemas.microsoft.com/office/powerpoint/2010/main" val="822349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A50F82-A437-4D09-8830-2B13EEB32DC8}"/>
              </a:ext>
            </a:extLst>
          </p:cNvPr>
          <p:cNvSpPr>
            <a:spLocks noGrp="1"/>
          </p:cNvSpPr>
          <p:nvPr>
            <p:ph type="title"/>
          </p:nvPr>
        </p:nvSpPr>
        <p:spPr/>
        <p:txBody>
          <a:bodyPr/>
          <a:lstStyle/>
          <a:p>
            <a:r>
              <a:rPr lang="en-US" dirty="0"/>
              <a:t>Your Question?</a:t>
            </a:r>
          </a:p>
        </p:txBody>
      </p:sp>
      <p:sp>
        <p:nvSpPr>
          <p:cNvPr id="4" name="Slide Number Placeholder 3">
            <a:extLst>
              <a:ext uri="{FF2B5EF4-FFF2-40B4-BE49-F238E27FC236}">
                <a16:creationId xmlns:a16="http://schemas.microsoft.com/office/drawing/2014/main" xmlns="" id="{2FB25742-201C-457A-B766-0677BFC5DC78}"/>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42</a:t>
            </a:fld>
            <a:endParaRPr lang="en-US" dirty="0">
              <a:solidFill>
                <a:prstClr val="black">
                  <a:tint val="75000"/>
                </a:prstClr>
              </a:solidFill>
              <a:latin typeface="Calibri"/>
            </a:endParaRPr>
          </a:p>
        </p:txBody>
      </p:sp>
      <p:sp>
        <p:nvSpPr>
          <p:cNvPr id="5" name="Content Placeholder 4">
            <a:extLst>
              <a:ext uri="{FF2B5EF4-FFF2-40B4-BE49-F238E27FC236}">
                <a16:creationId xmlns:a16="http://schemas.microsoft.com/office/drawing/2014/main" xmlns="" id="{E6001E96-5A06-43EF-AA29-7C7DE79E2C43}"/>
              </a:ext>
            </a:extLst>
          </p:cNvPr>
          <p:cNvSpPr>
            <a:spLocks noGrp="1"/>
          </p:cNvSpPr>
          <p:nvPr>
            <p:ph idx="1"/>
          </p:nvPr>
        </p:nvSpPr>
        <p:spPr/>
        <p:txBody>
          <a:bodyPr/>
          <a:lstStyle/>
          <a:p>
            <a:pPr marL="0" indent="0">
              <a:buNone/>
            </a:pPr>
            <a:r>
              <a:rPr lang="en-US" dirty="0"/>
              <a:t>What can lower level leaders within the organization do to help drive the senior staff to take a more proactive approach to PM &amp; QI Management?</a:t>
            </a:r>
          </a:p>
          <a:p>
            <a:pPr marL="0" indent="0">
              <a:buNone/>
            </a:pPr>
            <a:endParaRPr lang="en-US" dirty="0"/>
          </a:p>
          <a:p>
            <a:r>
              <a:rPr lang="en-US" i="1" dirty="0"/>
              <a:t>Starts with a conversation. Where do we want to go?  What environment do we want to create?  Define true north.  Where are we now?  How do people behave?  Then we have a gap?  What causes them to behave this way?  What do we need to do about it?</a:t>
            </a:r>
          </a:p>
        </p:txBody>
      </p:sp>
    </p:spTree>
    <p:extLst>
      <p:ext uri="{BB962C8B-B14F-4D97-AF65-F5344CB8AC3E}">
        <p14:creationId xmlns:p14="http://schemas.microsoft.com/office/powerpoint/2010/main" val="3837396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A50F82-A437-4D09-8830-2B13EEB32DC8}"/>
              </a:ext>
            </a:extLst>
          </p:cNvPr>
          <p:cNvSpPr>
            <a:spLocks noGrp="1"/>
          </p:cNvSpPr>
          <p:nvPr>
            <p:ph type="title"/>
          </p:nvPr>
        </p:nvSpPr>
        <p:spPr/>
        <p:txBody>
          <a:bodyPr/>
          <a:lstStyle/>
          <a:p>
            <a:r>
              <a:rPr lang="en-US" dirty="0"/>
              <a:t>To Learn More . . . </a:t>
            </a:r>
          </a:p>
        </p:txBody>
      </p:sp>
      <p:sp>
        <p:nvSpPr>
          <p:cNvPr id="4" name="Slide Number Placeholder 3">
            <a:extLst>
              <a:ext uri="{FF2B5EF4-FFF2-40B4-BE49-F238E27FC236}">
                <a16:creationId xmlns:a16="http://schemas.microsoft.com/office/drawing/2014/main" xmlns="" id="{2FB25742-201C-457A-B766-0677BFC5DC78}"/>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43</a:t>
            </a:fld>
            <a:endParaRPr lang="en-US" dirty="0">
              <a:solidFill>
                <a:prstClr val="black">
                  <a:tint val="75000"/>
                </a:prstClr>
              </a:solidFill>
              <a:latin typeface="Calibri"/>
            </a:endParaRPr>
          </a:p>
        </p:txBody>
      </p:sp>
      <p:sp>
        <p:nvSpPr>
          <p:cNvPr id="5" name="Content Placeholder 4">
            <a:extLst>
              <a:ext uri="{FF2B5EF4-FFF2-40B4-BE49-F238E27FC236}">
                <a16:creationId xmlns:a16="http://schemas.microsoft.com/office/drawing/2014/main" xmlns="" id="{EB08E38E-6B5C-40A9-BA42-533500D87A36}"/>
              </a:ext>
            </a:extLst>
          </p:cNvPr>
          <p:cNvSpPr txBox="1">
            <a:spLocks/>
          </p:cNvSpPr>
          <p:nvPr/>
        </p:nvSpPr>
        <p:spPr>
          <a:xfrm>
            <a:off x="457200" y="1524000"/>
            <a:ext cx="8382000" cy="3927873"/>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100" dirty="0">
                <a:solidFill>
                  <a:prstClr val="black"/>
                </a:solidFill>
                <a:latin typeface="Calibri"/>
              </a:rPr>
              <a:t>Reading</a:t>
            </a:r>
          </a:p>
          <a:p>
            <a:r>
              <a:rPr lang="en-US" sz="2100" i="1" dirty="0">
                <a:solidFill>
                  <a:srgbClr val="0070C0"/>
                </a:solidFill>
                <a:latin typeface="Calibri"/>
              </a:rPr>
              <a:t>The Toyota Way to Lean Leadership </a:t>
            </a:r>
            <a:r>
              <a:rPr lang="en-US" sz="2100" i="1" dirty="0">
                <a:solidFill>
                  <a:prstClr val="black"/>
                </a:solidFill>
                <a:latin typeface="Calibri"/>
              </a:rPr>
              <a:t>(Liker &amp; Convis)</a:t>
            </a:r>
          </a:p>
          <a:p>
            <a:r>
              <a:rPr lang="en-US" sz="2100" i="1" dirty="0">
                <a:solidFill>
                  <a:srgbClr val="0070C0"/>
                </a:solidFill>
                <a:latin typeface="Calibri"/>
              </a:rPr>
              <a:t>The Simple Leader </a:t>
            </a:r>
            <a:r>
              <a:rPr lang="en-US" sz="2100" i="1" dirty="0">
                <a:solidFill>
                  <a:prstClr val="black"/>
                </a:solidFill>
                <a:latin typeface="Calibri"/>
              </a:rPr>
              <a:t>(Meyer)</a:t>
            </a:r>
          </a:p>
          <a:p>
            <a:r>
              <a:rPr lang="en-US" sz="2100" i="1" dirty="0">
                <a:solidFill>
                  <a:srgbClr val="0070C0"/>
                </a:solidFill>
                <a:latin typeface="Calibri"/>
              </a:rPr>
              <a:t>The Lean CEO </a:t>
            </a:r>
            <a:r>
              <a:rPr lang="en-US" sz="2100" i="1" dirty="0">
                <a:solidFill>
                  <a:prstClr val="black"/>
                </a:solidFill>
                <a:latin typeface="Calibri"/>
              </a:rPr>
              <a:t>(Stoller)</a:t>
            </a:r>
          </a:p>
          <a:p>
            <a:r>
              <a:rPr lang="en-US" sz="2100" i="1" dirty="0">
                <a:solidFill>
                  <a:srgbClr val="0070C0"/>
                </a:solidFill>
                <a:latin typeface="Calibri"/>
              </a:rPr>
              <a:t>Out of the Crisis </a:t>
            </a:r>
            <a:r>
              <a:rPr lang="en-US" sz="2100" i="1" dirty="0">
                <a:solidFill>
                  <a:prstClr val="black"/>
                </a:solidFill>
                <a:latin typeface="Calibri"/>
              </a:rPr>
              <a:t>(Deming)</a:t>
            </a:r>
          </a:p>
          <a:p>
            <a:r>
              <a:rPr lang="en-US" sz="2100" i="1" dirty="0">
                <a:solidFill>
                  <a:srgbClr val="0070C0"/>
                </a:solidFill>
                <a:latin typeface="Calibri"/>
              </a:rPr>
              <a:t>The Effective Executive </a:t>
            </a:r>
            <a:r>
              <a:rPr lang="en-US" sz="2100" i="1" dirty="0">
                <a:solidFill>
                  <a:prstClr val="black"/>
                </a:solidFill>
                <a:latin typeface="Calibri"/>
              </a:rPr>
              <a:t>(Drucker)</a:t>
            </a:r>
          </a:p>
          <a:p>
            <a:r>
              <a:rPr lang="en-US" sz="2100" i="1" dirty="0">
                <a:solidFill>
                  <a:prstClr val="black"/>
                </a:solidFill>
                <a:latin typeface="Calibri"/>
              </a:rPr>
              <a:t>(ASTHO) </a:t>
            </a:r>
            <a:r>
              <a:rPr lang="en-US" sz="2100" i="1" dirty="0">
                <a:solidFill>
                  <a:srgbClr val="0070C0"/>
                </a:solidFill>
                <a:latin typeface="Calibri"/>
              </a:rPr>
              <a:t>Performance Management Leadership Guide</a:t>
            </a:r>
          </a:p>
        </p:txBody>
      </p:sp>
    </p:spTree>
    <p:extLst>
      <p:ext uri="{BB962C8B-B14F-4D97-AF65-F5344CB8AC3E}">
        <p14:creationId xmlns:p14="http://schemas.microsoft.com/office/powerpoint/2010/main" val="3176873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9885" y="2114551"/>
            <a:ext cx="5040359" cy="3354620"/>
          </a:xfrm>
          <a:prstGeom prst="rect">
            <a:avLst/>
          </a:prstGeom>
          <a:noFill/>
          <a:ln w="9525">
            <a:noFill/>
            <a:miter lim="800000"/>
            <a:headEnd/>
            <a:tailEnd/>
          </a:ln>
        </p:spPr>
      </p:pic>
      <p:sp>
        <p:nvSpPr>
          <p:cNvPr id="3" name="TextBox 2"/>
          <p:cNvSpPr txBox="1"/>
          <p:nvPr/>
        </p:nvSpPr>
        <p:spPr>
          <a:xfrm>
            <a:off x="1828800" y="1028701"/>
            <a:ext cx="4620752" cy="923330"/>
          </a:xfrm>
          <a:prstGeom prst="rect">
            <a:avLst/>
          </a:prstGeom>
          <a:noFill/>
        </p:spPr>
        <p:txBody>
          <a:bodyPr wrap="none" rtlCol="0">
            <a:spAutoFit/>
          </a:bodyPr>
          <a:lstStyle/>
          <a:p>
            <a:r>
              <a:rPr lang="en-US" sz="2700" b="1" dirty="0">
                <a:solidFill>
                  <a:srgbClr val="1F497D"/>
                </a:solidFill>
                <a:effectLst>
                  <a:outerShdw blurRad="38100" dist="38100" dir="2700000" algn="tl">
                    <a:srgbClr val="000000">
                      <a:alpha val="43137"/>
                    </a:srgbClr>
                  </a:outerShdw>
                </a:effectLst>
                <a:latin typeface="Calibri"/>
              </a:rPr>
              <a:t>Short Break!</a:t>
            </a:r>
          </a:p>
          <a:p>
            <a:r>
              <a:rPr lang="en-US" sz="2700" b="1" dirty="0">
                <a:solidFill>
                  <a:srgbClr val="1F497D"/>
                </a:solidFill>
                <a:effectLst>
                  <a:outerShdw blurRad="38100" dist="38100" dir="2700000" algn="tl">
                    <a:srgbClr val="000000">
                      <a:alpha val="43137"/>
                    </a:srgbClr>
                  </a:outerShdw>
                </a:effectLst>
                <a:latin typeface="Calibri"/>
              </a:rPr>
              <a:t>Be Back in 15 minutes, please! </a:t>
            </a:r>
          </a:p>
        </p:txBody>
      </p:sp>
      <p:sp>
        <p:nvSpPr>
          <p:cNvPr id="4" name="Title 3"/>
          <p:cNvSpPr>
            <a:spLocks noGrp="1"/>
          </p:cNvSpPr>
          <p:nvPr>
            <p:ph type="title"/>
          </p:nvPr>
        </p:nvSpPr>
        <p:spPr/>
        <p:txBody>
          <a:bodyPr>
            <a:normAutofit fontScale="90000"/>
          </a:bodyPr>
          <a:lstStyle/>
          <a:p>
            <a:r>
              <a:rPr lang="en-US" dirty="0"/>
              <a:t>Short Break – Be Back in 15 min.</a:t>
            </a:r>
          </a:p>
        </p:txBody>
      </p:sp>
      <p:sp>
        <p:nvSpPr>
          <p:cNvPr id="2" name="Slide Number Placeholder 1"/>
          <p:cNvSpPr>
            <a:spLocks noGrp="1"/>
          </p:cNvSpPr>
          <p:nvPr>
            <p:ph type="sldNum" sz="quarter" idx="12"/>
          </p:nvPr>
        </p:nvSpPr>
        <p:spPr/>
        <p:txBody>
          <a:bodyPr/>
          <a:lstStyle/>
          <a:p>
            <a:fld id="{D918CD69-FFD2-4873-BDCC-CA19547449B0}" type="slidenum">
              <a:rPr lang="en-US">
                <a:solidFill>
                  <a:prstClr val="black"/>
                </a:solidFill>
                <a:latin typeface="Calibri"/>
              </a:rPr>
              <a:pPr/>
              <a:t>44</a:t>
            </a:fld>
            <a:endParaRPr lang="en-US" dirty="0">
              <a:solidFill>
                <a:prstClr val="black"/>
              </a:solidFill>
              <a:latin typeface="Calibri"/>
            </a:endParaRPr>
          </a:p>
        </p:txBody>
      </p:sp>
    </p:spTree>
    <p:extLst>
      <p:ext uri="{BB962C8B-B14F-4D97-AF65-F5344CB8AC3E}">
        <p14:creationId xmlns:p14="http://schemas.microsoft.com/office/powerpoint/2010/main" val="3019163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E90246-880A-450A-95AE-9D71E86D57FA}"/>
              </a:ext>
            </a:extLst>
          </p:cNvPr>
          <p:cNvSpPr>
            <a:spLocks noGrp="1"/>
          </p:cNvSpPr>
          <p:nvPr>
            <p:ph type="title"/>
          </p:nvPr>
        </p:nvSpPr>
        <p:spPr/>
        <p:txBody>
          <a:bodyPr>
            <a:normAutofit fontScale="90000"/>
          </a:bodyPr>
          <a:lstStyle/>
          <a:p>
            <a:r>
              <a:rPr lang="en-US" dirty="0"/>
              <a:t>PM &amp; QI Transformation:  </a:t>
            </a:r>
            <a:br>
              <a:rPr lang="en-US" dirty="0"/>
            </a:br>
            <a:r>
              <a:rPr lang="en-US" dirty="0"/>
              <a:t>People Development Needs</a:t>
            </a:r>
          </a:p>
        </p:txBody>
      </p:sp>
      <p:sp>
        <p:nvSpPr>
          <p:cNvPr id="4" name="Slide Number Placeholder 3">
            <a:extLst>
              <a:ext uri="{FF2B5EF4-FFF2-40B4-BE49-F238E27FC236}">
                <a16:creationId xmlns:a16="http://schemas.microsoft.com/office/drawing/2014/main" xmlns="" id="{E697FA0B-FC5A-4190-BCE8-A9E1C8A0D334}"/>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45</a:t>
            </a:fld>
            <a:endParaRPr lang="en-US" dirty="0">
              <a:solidFill>
                <a:prstClr val="black">
                  <a:tint val="75000"/>
                </a:prstClr>
              </a:solidFill>
              <a:latin typeface="Calibri"/>
            </a:endParaRPr>
          </a:p>
        </p:txBody>
      </p:sp>
      <p:graphicFrame>
        <p:nvGraphicFramePr>
          <p:cNvPr id="7" name="Content Placeholder 6">
            <a:extLst>
              <a:ext uri="{FF2B5EF4-FFF2-40B4-BE49-F238E27FC236}">
                <a16:creationId xmlns:a16="http://schemas.microsoft.com/office/drawing/2014/main" xmlns="" id="{622C4155-F069-4FE2-AEBD-D3A7B107EB04}"/>
              </a:ext>
            </a:extLst>
          </p:cNvPr>
          <p:cNvGraphicFramePr>
            <a:graphicFrameLocks noGrp="1"/>
          </p:cNvGraphicFramePr>
          <p:nvPr>
            <p:ph idx="1"/>
            <p:extLst/>
          </p:nvPr>
        </p:nvGraphicFramePr>
        <p:xfrm>
          <a:off x="1517490" y="1676400"/>
          <a:ext cx="6172200" cy="3931920"/>
        </p:xfrm>
        <a:graphic>
          <a:graphicData uri="http://schemas.openxmlformats.org/drawingml/2006/table">
            <a:tbl>
              <a:tblPr firstRow="1" bandRow="1">
                <a:tableStyleId>{5C22544A-7EE6-4342-B048-85BDC9FD1C3A}</a:tableStyleId>
              </a:tblPr>
              <a:tblGrid>
                <a:gridCol w="2940210">
                  <a:extLst>
                    <a:ext uri="{9D8B030D-6E8A-4147-A177-3AD203B41FA5}">
                      <a16:colId xmlns:a16="http://schemas.microsoft.com/office/drawing/2014/main" xmlns="" val="1666002143"/>
                    </a:ext>
                  </a:extLst>
                </a:gridCol>
                <a:gridCol w="3231990">
                  <a:extLst>
                    <a:ext uri="{9D8B030D-6E8A-4147-A177-3AD203B41FA5}">
                      <a16:colId xmlns:a16="http://schemas.microsoft.com/office/drawing/2014/main" xmlns="" val="3185302630"/>
                    </a:ext>
                  </a:extLst>
                </a:gridCol>
              </a:tblGrid>
              <a:tr h="1165860">
                <a:tc>
                  <a:txBody>
                    <a:bodyPr/>
                    <a:lstStyle/>
                    <a:p>
                      <a:pPr algn="ctr"/>
                      <a:endParaRPr lang="en-US" sz="2100" dirty="0">
                        <a:solidFill>
                          <a:schemeClr val="tx1"/>
                        </a:solidFill>
                      </a:endParaRPr>
                    </a:p>
                    <a:p>
                      <a:pPr algn="ctr"/>
                      <a:r>
                        <a:rPr lang="en-US" sz="2100" dirty="0">
                          <a:solidFill>
                            <a:schemeClr val="tx1"/>
                          </a:solidFill>
                        </a:rPr>
                        <a:t>Executives/Leaders</a:t>
                      </a:r>
                    </a:p>
                  </a:txBody>
                  <a:tcPr marL="68580" marR="68580" marT="34290" marB="34290"/>
                </a:tc>
                <a:tc>
                  <a:txBody>
                    <a:bodyPr/>
                    <a:lstStyle/>
                    <a:p>
                      <a:pPr marL="285750" indent="-285750">
                        <a:buFont typeface="Arial" panose="020B0604020202020204" pitchFamily="34" charset="0"/>
                        <a:buChar char="•"/>
                      </a:pPr>
                      <a:r>
                        <a:rPr lang="en-US" sz="1200" dirty="0">
                          <a:solidFill>
                            <a:schemeClr val="tx1"/>
                          </a:solidFill>
                        </a:rPr>
                        <a:t>QI mindsets (humility, respect, curiosity, etc.)</a:t>
                      </a:r>
                    </a:p>
                    <a:p>
                      <a:pPr marL="285750" indent="-285750">
                        <a:buFont typeface="Arial" panose="020B0604020202020204" pitchFamily="34" charset="0"/>
                        <a:buChar char="•"/>
                      </a:pPr>
                      <a:r>
                        <a:rPr lang="en-US" sz="1200" dirty="0">
                          <a:solidFill>
                            <a:schemeClr val="tx1"/>
                          </a:solidFill>
                        </a:rPr>
                        <a:t>Gemba-based leadership</a:t>
                      </a:r>
                    </a:p>
                    <a:p>
                      <a:pPr marL="285750" indent="-285750">
                        <a:buFont typeface="Arial" panose="020B0604020202020204" pitchFamily="34" charset="0"/>
                        <a:buChar char="•"/>
                      </a:pPr>
                      <a:r>
                        <a:rPr lang="en-US" sz="1200" dirty="0">
                          <a:solidFill>
                            <a:schemeClr val="tx1"/>
                          </a:solidFill>
                        </a:rPr>
                        <a:t>PDSA problem solving</a:t>
                      </a:r>
                    </a:p>
                    <a:p>
                      <a:pPr marL="285750" indent="-285750">
                        <a:buFont typeface="Arial" panose="020B0604020202020204" pitchFamily="34" charset="0"/>
                        <a:buChar char="•"/>
                      </a:pPr>
                      <a:r>
                        <a:rPr lang="en-US" sz="1200" dirty="0">
                          <a:solidFill>
                            <a:schemeClr val="tx1"/>
                          </a:solidFill>
                        </a:rPr>
                        <a:t>Strategy deployment</a:t>
                      </a:r>
                    </a:p>
                    <a:p>
                      <a:pPr marL="285750" indent="-285750">
                        <a:buFont typeface="Arial" panose="020B0604020202020204" pitchFamily="34" charset="0"/>
                        <a:buChar char="•"/>
                      </a:pPr>
                      <a:r>
                        <a:rPr lang="en-US" sz="1200" dirty="0">
                          <a:solidFill>
                            <a:schemeClr val="tx1"/>
                          </a:solidFill>
                        </a:rPr>
                        <a:t>Key performance indicators (including customer &amp; operational)</a:t>
                      </a:r>
                    </a:p>
                  </a:txBody>
                  <a:tcPr marL="68580" marR="68580" marT="34290" marB="34290"/>
                </a:tc>
                <a:extLst>
                  <a:ext uri="{0D108BD9-81ED-4DB2-BD59-A6C34878D82A}">
                    <a16:rowId xmlns:a16="http://schemas.microsoft.com/office/drawing/2014/main" xmlns="" val="3517462492"/>
                  </a:ext>
                </a:extLst>
              </a:tr>
              <a:tr h="982980">
                <a:tc>
                  <a:txBody>
                    <a:bodyPr/>
                    <a:lstStyle/>
                    <a:p>
                      <a:pPr algn="ctr"/>
                      <a:endParaRPr lang="en-US" sz="2100" b="1" dirty="0">
                        <a:solidFill>
                          <a:schemeClr val="tx1"/>
                        </a:solidFill>
                      </a:endParaRPr>
                    </a:p>
                    <a:p>
                      <a:pPr algn="ctr"/>
                      <a:r>
                        <a:rPr lang="en-US" sz="2100" b="1" dirty="0">
                          <a:solidFill>
                            <a:schemeClr val="tx1"/>
                          </a:solidFill>
                        </a:rPr>
                        <a:t>Middle Managers</a:t>
                      </a:r>
                    </a:p>
                  </a:txBody>
                  <a:tcPr marL="68580" marR="68580" marT="34290" marB="34290"/>
                </a:tc>
                <a:tc>
                  <a:txBody>
                    <a:bodyPr/>
                    <a:lstStyle/>
                    <a:p>
                      <a:pPr marL="285750" indent="-285750">
                        <a:buFont typeface="Arial" panose="020B0604020202020204" pitchFamily="34" charset="0"/>
                        <a:buChar char="•"/>
                      </a:pPr>
                      <a:r>
                        <a:rPr lang="en-US" sz="1200" dirty="0">
                          <a:solidFill>
                            <a:schemeClr val="tx1"/>
                          </a:solidFill>
                        </a:rPr>
                        <a:t>QI mindsets (humility, respect, curiosity, etc.)</a:t>
                      </a:r>
                    </a:p>
                    <a:p>
                      <a:pPr marL="285750" indent="-285750">
                        <a:buFont typeface="Arial" panose="020B0604020202020204" pitchFamily="34" charset="0"/>
                        <a:buChar char="•"/>
                      </a:pPr>
                      <a:r>
                        <a:rPr lang="en-US" sz="1200" dirty="0">
                          <a:solidFill>
                            <a:schemeClr val="tx1"/>
                          </a:solidFill>
                        </a:rPr>
                        <a:t>Gemba-based leadership</a:t>
                      </a:r>
                    </a:p>
                    <a:p>
                      <a:pPr marL="285750" indent="-285750">
                        <a:buFont typeface="Arial" panose="020B0604020202020204" pitchFamily="34" charset="0"/>
                        <a:buChar char="•"/>
                      </a:pPr>
                      <a:r>
                        <a:rPr lang="en-US" sz="1200" dirty="0">
                          <a:solidFill>
                            <a:schemeClr val="tx1"/>
                          </a:solidFill>
                        </a:rPr>
                        <a:t>PDSA problem solving</a:t>
                      </a:r>
                    </a:p>
                    <a:p>
                      <a:pPr marL="285750" indent="-285750">
                        <a:buFont typeface="Arial" panose="020B0604020202020204" pitchFamily="34" charset="0"/>
                        <a:buChar char="•"/>
                      </a:pPr>
                      <a:r>
                        <a:rPr lang="en-US" sz="1200" dirty="0">
                          <a:solidFill>
                            <a:schemeClr val="tx1"/>
                          </a:solidFill>
                        </a:rPr>
                        <a:t>Strategy deployment &amp; basic QI look</a:t>
                      </a:r>
                    </a:p>
                    <a:p>
                      <a:pPr marL="285750" indent="-285750">
                        <a:buFont typeface="Arial" panose="020B0604020202020204" pitchFamily="34" charset="0"/>
                        <a:buChar char="•"/>
                      </a:pPr>
                      <a:r>
                        <a:rPr lang="en-US" sz="1200" b="1" dirty="0">
                          <a:solidFill>
                            <a:srgbClr val="FF0000"/>
                          </a:solidFill>
                        </a:rPr>
                        <a:t>Process management </a:t>
                      </a:r>
                      <a:r>
                        <a:rPr lang="en-US" sz="1200" dirty="0">
                          <a:solidFill>
                            <a:schemeClr val="tx1"/>
                          </a:solidFill>
                        </a:rPr>
                        <a:t>&amp; KP’s</a:t>
                      </a:r>
                    </a:p>
                  </a:txBody>
                  <a:tcPr marL="68580" marR="68580" marT="34290" marB="34290"/>
                </a:tc>
                <a:extLst>
                  <a:ext uri="{0D108BD9-81ED-4DB2-BD59-A6C34878D82A}">
                    <a16:rowId xmlns:a16="http://schemas.microsoft.com/office/drawing/2014/main" xmlns="" val="3199416341"/>
                  </a:ext>
                </a:extLst>
              </a:tr>
              <a:tr h="617220">
                <a:tc>
                  <a:txBody>
                    <a:bodyPr/>
                    <a:lstStyle/>
                    <a:p>
                      <a:pPr algn="ctr"/>
                      <a:r>
                        <a:rPr lang="en-US" sz="2100" b="1" dirty="0">
                          <a:solidFill>
                            <a:schemeClr val="tx1"/>
                          </a:solidFill>
                        </a:rPr>
                        <a:t>Front Line Staff</a:t>
                      </a:r>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PDSA problem solving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FF0000"/>
                          </a:solidFill>
                        </a:rPr>
                        <a:t>Waste identification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FF0000"/>
                          </a:solidFill>
                        </a:rPr>
                        <a:t>Daily kaizen</a:t>
                      </a:r>
                    </a:p>
                  </a:txBody>
                  <a:tcPr marL="68580" marR="68580" marT="34290" marB="34290"/>
                </a:tc>
                <a:extLst>
                  <a:ext uri="{0D108BD9-81ED-4DB2-BD59-A6C34878D82A}">
                    <a16:rowId xmlns:a16="http://schemas.microsoft.com/office/drawing/2014/main" xmlns="" val="1482528408"/>
                  </a:ext>
                </a:extLst>
              </a:tr>
              <a:tr h="982980">
                <a:tc>
                  <a:txBody>
                    <a:bodyPr/>
                    <a:lstStyle/>
                    <a:p>
                      <a:pPr algn="ctr"/>
                      <a:endParaRPr lang="en-US" sz="2100" b="1" dirty="0">
                        <a:solidFill>
                          <a:schemeClr val="tx1"/>
                        </a:solidFill>
                      </a:endParaRPr>
                    </a:p>
                    <a:p>
                      <a:pPr algn="ctr"/>
                      <a:r>
                        <a:rPr lang="en-US" sz="2100" b="1" dirty="0">
                          <a:solidFill>
                            <a:schemeClr val="tx1"/>
                          </a:solidFill>
                        </a:rPr>
                        <a:t>Internal PM/QI Council</a:t>
                      </a:r>
                    </a:p>
                  </a:txBody>
                  <a:tcPr marL="68580" marR="68580" marT="34290" marB="34290"/>
                </a:tc>
                <a:tc>
                  <a:txBody>
                    <a:bodyPr/>
                    <a:lstStyle/>
                    <a:p>
                      <a:pPr marL="285750" indent="-285750">
                        <a:buFont typeface="Arial" panose="020B0604020202020204" pitchFamily="34" charset="0"/>
                        <a:buChar char="•"/>
                      </a:pPr>
                      <a:r>
                        <a:rPr lang="en-US" sz="1200" dirty="0">
                          <a:solidFill>
                            <a:schemeClr val="tx1"/>
                          </a:solidFill>
                        </a:rPr>
                        <a:t>All of the above</a:t>
                      </a:r>
                    </a:p>
                    <a:p>
                      <a:pPr marL="285750" indent="-285750">
                        <a:buFont typeface="Arial" panose="020B0604020202020204" pitchFamily="34" charset="0"/>
                        <a:buChar char="•"/>
                      </a:pPr>
                      <a:r>
                        <a:rPr lang="en-US" sz="1200" b="1" dirty="0">
                          <a:solidFill>
                            <a:srgbClr val="FF0000"/>
                          </a:solidFill>
                        </a:rPr>
                        <a:t>Advanced QI analysis tools &amp; counter measures</a:t>
                      </a:r>
                    </a:p>
                    <a:p>
                      <a:pPr marL="285750" indent="-285750">
                        <a:buFont typeface="Arial" panose="020B0604020202020204" pitchFamily="34" charset="0"/>
                        <a:buChar char="•"/>
                      </a:pPr>
                      <a:r>
                        <a:rPr lang="en-US" sz="1200" b="1" dirty="0">
                          <a:solidFill>
                            <a:srgbClr val="FF0000"/>
                          </a:solidFill>
                        </a:rPr>
                        <a:t>All else </a:t>
                      </a:r>
                      <a:r>
                        <a:rPr lang="en-US" sz="1200" dirty="0">
                          <a:solidFill>
                            <a:schemeClr val="tx1"/>
                          </a:solidFill>
                        </a:rPr>
                        <a:t>(disposition, business acumen, psychology, etc.)</a:t>
                      </a:r>
                    </a:p>
                  </a:txBody>
                  <a:tcPr marL="68580" marR="68580" marT="34290" marB="34290"/>
                </a:tc>
                <a:extLst>
                  <a:ext uri="{0D108BD9-81ED-4DB2-BD59-A6C34878D82A}">
                    <a16:rowId xmlns:a16="http://schemas.microsoft.com/office/drawing/2014/main" xmlns="" val="1671717069"/>
                  </a:ext>
                </a:extLst>
              </a:tr>
            </a:tbl>
          </a:graphicData>
        </a:graphic>
      </p:graphicFrame>
    </p:spTree>
    <p:extLst>
      <p:ext uri="{BB962C8B-B14F-4D97-AF65-F5344CB8AC3E}">
        <p14:creationId xmlns:p14="http://schemas.microsoft.com/office/powerpoint/2010/main" val="3595219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1485901" y="1968247"/>
            <a:ext cx="3728927" cy="3394472"/>
          </a:xfrm>
        </p:spPr>
        <p:txBody>
          <a:bodyPr>
            <a:normAutofit fontScale="77500" lnSpcReduction="20000"/>
          </a:bodyPr>
          <a:lstStyle/>
          <a:p>
            <a:pPr>
              <a:spcBef>
                <a:spcPts val="900"/>
              </a:spcBef>
            </a:pPr>
            <a:r>
              <a:rPr lang="en-US" dirty="0"/>
              <a:t>Improve overall process, not just one part</a:t>
            </a:r>
          </a:p>
          <a:p>
            <a:pPr lvl="1">
              <a:spcBef>
                <a:spcPts val="900"/>
              </a:spcBef>
            </a:pPr>
            <a:r>
              <a:rPr lang="en-US" dirty="0"/>
              <a:t>At least 85% of poor quality is a result of poor work processes, not of staff doing a bad job</a:t>
            </a:r>
          </a:p>
          <a:p>
            <a:pPr lvl="1">
              <a:spcBef>
                <a:spcPts val="900"/>
              </a:spcBef>
            </a:pPr>
            <a:r>
              <a:rPr lang="en-US" dirty="0"/>
              <a:t>Processes often “go wrong” at the point of the “handoff” </a:t>
            </a:r>
          </a:p>
          <a:p>
            <a:pPr lvl="1">
              <a:spcBef>
                <a:spcPts val="900"/>
              </a:spcBef>
            </a:pPr>
            <a:r>
              <a:rPr lang="en-US" dirty="0"/>
              <a:t>Some of the most complex processes are the result of creating a “work around”</a:t>
            </a:r>
          </a:p>
        </p:txBody>
      </p:sp>
      <p:sp>
        <p:nvSpPr>
          <p:cNvPr id="18434" name="Rectangle 2"/>
          <p:cNvSpPr>
            <a:spLocks noGrp="1" noChangeArrowheads="1"/>
          </p:cNvSpPr>
          <p:nvPr>
            <p:ph type="title"/>
          </p:nvPr>
        </p:nvSpPr>
        <p:spPr/>
        <p:txBody>
          <a:bodyPr>
            <a:normAutofit/>
          </a:bodyPr>
          <a:lstStyle/>
          <a:p>
            <a:pPr>
              <a:tabLst>
                <a:tab pos="429816" algn="l"/>
              </a:tabLst>
            </a:pPr>
            <a:r>
              <a:rPr lang="en-US" dirty="0"/>
              <a:t> Focus on Work Process</a:t>
            </a:r>
          </a:p>
        </p:txBody>
      </p:sp>
      <p:pic>
        <p:nvPicPr>
          <p:cNvPr id="7" name="Picture 6" descr="rus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28906">
            <a:off x="5435750" y="2171701"/>
            <a:ext cx="1910517" cy="28624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529065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75DAB-B20B-42D5-B6CF-9769FAE25F67}"/>
              </a:ext>
            </a:extLst>
          </p:cNvPr>
          <p:cNvSpPr>
            <a:spLocks noGrp="1"/>
          </p:cNvSpPr>
          <p:nvPr>
            <p:ph type="title"/>
          </p:nvPr>
        </p:nvSpPr>
        <p:spPr/>
        <p:txBody>
          <a:bodyPr>
            <a:normAutofit fontScale="90000"/>
          </a:bodyPr>
          <a:lstStyle/>
          <a:p>
            <a:r>
              <a:rPr lang="en-US" dirty="0"/>
              <a:t>The Four Dimensions of Variability</a:t>
            </a:r>
          </a:p>
        </p:txBody>
      </p:sp>
      <p:sp>
        <p:nvSpPr>
          <p:cNvPr id="41987" name="Rectangle 3"/>
          <p:cNvSpPr>
            <a:spLocks noGrp="1" noChangeArrowheads="1"/>
          </p:cNvSpPr>
          <p:nvPr>
            <p:ph idx="1"/>
          </p:nvPr>
        </p:nvSpPr>
        <p:spPr>
          <a:xfrm>
            <a:off x="1485900" y="2320529"/>
            <a:ext cx="6172200" cy="3394472"/>
          </a:xfrm>
        </p:spPr>
        <p:txBody>
          <a:bodyPr/>
          <a:lstStyle/>
          <a:p>
            <a:pPr eaLnBrk="1" hangingPunct="1">
              <a:buFont typeface="Wingdings" pitchFamily="2" charset="2"/>
              <a:buNone/>
            </a:pPr>
            <a:endParaRPr lang="en-US" dirty="0"/>
          </a:p>
        </p:txBody>
      </p:sp>
      <p:sp>
        <p:nvSpPr>
          <p:cNvPr id="41989" name="Line 5"/>
          <p:cNvSpPr>
            <a:spLocks noChangeShapeType="1"/>
          </p:cNvSpPr>
          <p:nvPr/>
        </p:nvSpPr>
        <p:spPr bwMode="auto">
          <a:xfrm>
            <a:off x="1714500" y="4263628"/>
            <a:ext cx="5943600" cy="0"/>
          </a:xfrm>
          <a:prstGeom prst="line">
            <a:avLst/>
          </a:prstGeom>
          <a:noFill/>
          <a:ln w="9525">
            <a:solidFill>
              <a:schemeClr val="tx1"/>
            </a:solidFill>
            <a:miter lim="800000"/>
            <a:headEnd/>
            <a:tailEnd type="triangle" w="med" len="med"/>
          </a:ln>
        </p:spPr>
        <p:txBody>
          <a:bodyPr wrap="none"/>
          <a:lstStyle/>
          <a:p>
            <a:pPr eaLnBrk="0" fontAlgn="base" hangingPunct="0">
              <a:spcBef>
                <a:spcPct val="0"/>
              </a:spcBef>
              <a:spcAft>
                <a:spcPct val="0"/>
              </a:spcAft>
            </a:pPr>
            <a:endParaRPr lang="en-US" sz="1350" dirty="0">
              <a:solidFill>
                <a:srgbClr val="000000"/>
              </a:solidFill>
              <a:latin typeface="Tahoma" pitchFamily="34" charset="0"/>
            </a:endParaRPr>
          </a:p>
        </p:txBody>
      </p:sp>
      <p:sp>
        <p:nvSpPr>
          <p:cNvPr id="41990" name="Line 6"/>
          <p:cNvSpPr>
            <a:spLocks noChangeShapeType="1"/>
          </p:cNvSpPr>
          <p:nvPr/>
        </p:nvSpPr>
        <p:spPr bwMode="auto">
          <a:xfrm>
            <a:off x="1714500" y="2263378"/>
            <a:ext cx="0" cy="2857500"/>
          </a:xfrm>
          <a:prstGeom prst="line">
            <a:avLst/>
          </a:prstGeom>
          <a:noFill/>
          <a:ln w="9525">
            <a:solidFill>
              <a:schemeClr val="tx1"/>
            </a:solidFill>
            <a:miter lim="800000"/>
            <a:headEnd/>
            <a:tailEnd/>
          </a:ln>
        </p:spPr>
        <p:txBody>
          <a:bodyPr wrap="none"/>
          <a:lstStyle/>
          <a:p>
            <a:pPr eaLnBrk="0" fontAlgn="base" hangingPunct="0">
              <a:spcBef>
                <a:spcPct val="0"/>
              </a:spcBef>
              <a:spcAft>
                <a:spcPct val="0"/>
              </a:spcAft>
            </a:pPr>
            <a:endParaRPr lang="en-US" sz="1350" dirty="0">
              <a:solidFill>
                <a:srgbClr val="000000"/>
              </a:solidFill>
              <a:latin typeface="Tahoma" pitchFamily="34" charset="0"/>
            </a:endParaRPr>
          </a:p>
        </p:txBody>
      </p:sp>
      <p:sp>
        <p:nvSpPr>
          <p:cNvPr id="41991" name="Freeform 7"/>
          <p:cNvSpPr>
            <a:spLocks/>
          </p:cNvSpPr>
          <p:nvPr/>
        </p:nvSpPr>
        <p:spPr bwMode="auto">
          <a:xfrm>
            <a:off x="1743075" y="2434828"/>
            <a:ext cx="1200150" cy="2400300"/>
          </a:xfrm>
          <a:custGeom>
            <a:avLst/>
            <a:gdLst>
              <a:gd name="T0" fmla="*/ 0 w 1008"/>
              <a:gd name="T1" fmla="*/ 0 h 2016"/>
              <a:gd name="T2" fmla="*/ 725805023 w 1008"/>
              <a:gd name="T3" fmla="*/ 604837552 h 2016"/>
              <a:gd name="T4" fmla="*/ 362902511 w 1008"/>
              <a:gd name="T5" fmla="*/ 1209675104 h 2016"/>
              <a:gd name="T6" fmla="*/ 2147483647 w 1008"/>
              <a:gd name="T7" fmla="*/ 1693545384 h 2016"/>
              <a:gd name="T8" fmla="*/ 1088707633 w 1008"/>
              <a:gd name="T9" fmla="*/ 2147483647 h 2016"/>
              <a:gd name="T10" fmla="*/ 967740162 w 1008"/>
              <a:gd name="T11" fmla="*/ 2147483647 h 2016"/>
              <a:gd name="T12" fmla="*/ 0 w 1008"/>
              <a:gd name="T13" fmla="*/ 2147483647 h 2016"/>
              <a:gd name="T14" fmla="*/ 0 60000 65536"/>
              <a:gd name="T15" fmla="*/ 0 60000 65536"/>
              <a:gd name="T16" fmla="*/ 0 60000 65536"/>
              <a:gd name="T17" fmla="*/ 0 60000 65536"/>
              <a:gd name="T18" fmla="*/ 0 60000 65536"/>
              <a:gd name="T19" fmla="*/ 0 60000 65536"/>
              <a:gd name="T20" fmla="*/ 0 60000 65536"/>
              <a:gd name="T21" fmla="*/ 0 w 1008"/>
              <a:gd name="T22" fmla="*/ 0 h 2016"/>
              <a:gd name="T23" fmla="*/ 1008 w 1008"/>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8" h="2016">
                <a:moveTo>
                  <a:pt x="0" y="0"/>
                </a:moveTo>
                <a:cubicBezTo>
                  <a:pt x="132" y="80"/>
                  <a:pt x="264" y="160"/>
                  <a:pt x="288" y="240"/>
                </a:cubicBezTo>
                <a:cubicBezTo>
                  <a:pt x="312" y="320"/>
                  <a:pt x="32" y="408"/>
                  <a:pt x="144" y="480"/>
                </a:cubicBezTo>
                <a:cubicBezTo>
                  <a:pt x="256" y="552"/>
                  <a:pt x="912" y="496"/>
                  <a:pt x="960" y="672"/>
                </a:cubicBezTo>
                <a:cubicBezTo>
                  <a:pt x="1008" y="848"/>
                  <a:pt x="528" y="1344"/>
                  <a:pt x="432" y="1536"/>
                </a:cubicBezTo>
                <a:cubicBezTo>
                  <a:pt x="336" y="1728"/>
                  <a:pt x="456" y="1744"/>
                  <a:pt x="384" y="1824"/>
                </a:cubicBezTo>
                <a:cubicBezTo>
                  <a:pt x="312" y="1904"/>
                  <a:pt x="72" y="1992"/>
                  <a:pt x="0" y="2016"/>
                </a:cubicBezTo>
              </a:path>
            </a:pathLst>
          </a:custGeom>
          <a:noFill/>
          <a:ln w="9525">
            <a:solidFill>
              <a:schemeClr val="tx1"/>
            </a:solidFill>
            <a:miter lim="800000"/>
            <a:headEnd/>
            <a:tailEnd/>
          </a:ln>
        </p:spPr>
        <p:txBody>
          <a:bodyPr wrap="none"/>
          <a:lstStyle/>
          <a:p>
            <a:pPr eaLnBrk="0" fontAlgn="base" hangingPunct="0">
              <a:spcBef>
                <a:spcPct val="0"/>
              </a:spcBef>
              <a:spcAft>
                <a:spcPct val="0"/>
              </a:spcAft>
            </a:pPr>
            <a:endParaRPr lang="en-US" sz="1350" dirty="0">
              <a:solidFill>
                <a:srgbClr val="000000"/>
              </a:solidFill>
              <a:latin typeface="Tahoma" pitchFamily="34" charset="0"/>
            </a:endParaRPr>
          </a:p>
        </p:txBody>
      </p:sp>
      <p:sp>
        <p:nvSpPr>
          <p:cNvPr id="41992" name="Line 8"/>
          <p:cNvSpPr>
            <a:spLocks noChangeShapeType="1"/>
          </p:cNvSpPr>
          <p:nvPr/>
        </p:nvSpPr>
        <p:spPr bwMode="auto">
          <a:xfrm>
            <a:off x="2344993" y="2606278"/>
            <a:ext cx="0" cy="1943100"/>
          </a:xfrm>
          <a:prstGeom prst="line">
            <a:avLst/>
          </a:prstGeom>
          <a:noFill/>
          <a:ln w="9525">
            <a:solidFill>
              <a:schemeClr val="tx1"/>
            </a:solidFill>
            <a:miter lim="800000"/>
            <a:headEnd type="triangle" w="med" len="med"/>
            <a:tailEnd type="triangle" w="med" len="med"/>
          </a:ln>
        </p:spPr>
        <p:txBody>
          <a:bodyPr wrap="none"/>
          <a:lstStyle/>
          <a:p>
            <a:pPr eaLnBrk="0" fontAlgn="base" hangingPunct="0">
              <a:spcBef>
                <a:spcPct val="0"/>
              </a:spcBef>
              <a:spcAft>
                <a:spcPct val="0"/>
              </a:spcAft>
            </a:pPr>
            <a:endParaRPr lang="en-US" sz="1350" dirty="0">
              <a:solidFill>
                <a:srgbClr val="000000"/>
              </a:solidFill>
              <a:latin typeface="Tahoma" pitchFamily="34" charset="0"/>
            </a:endParaRPr>
          </a:p>
        </p:txBody>
      </p:sp>
      <p:sp>
        <p:nvSpPr>
          <p:cNvPr id="41993" name="Text Box 9"/>
          <p:cNvSpPr txBox="1">
            <a:spLocks noChangeArrowheads="1"/>
          </p:cNvSpPr>
          <p:nvPr/>
        </p:nvSpPr>
        <p:spPr bwMode="auto">
          <a:xfrm>
            <a:off x="2686050" y="3692129"/>
            <a:ext cx="3086100" cy="323165"/>
          </a:xfrm>
          <a:prstGeom prst="rect">
            <a:avLst/>
          </a:prstGeom>
          <a:noFill/>
          <a:ln w="9525">
            <a:noFill/>
            <a:miter lim="800000"/>
            <a:headEnd/>
            <a:tailEnd/>
          </a:ln>
        </p:spPr>
        <p:txBody>
          <a:bodyPr>
            <a:spAutoFit/>
          </a:bodyPr>
          <a:lstStyle/>
          <a:p>
            <a:pPr fontAlgn="base">
              <a:spcBef>
                <a:spcPct val="0"/>
              </a:spcBef>
              <a:spcAft>
                <a:spcPct val="0"/>
              </a:spcAft>
            </a:pPr>
            <a:r>
              <a:rPr lang="en-US" sz="1500" dirty="0">
                <a:solidFill>
                  <a:srgbClr val="000000"/>
                </a:solidFill>
                <a:latin typeface="Tahoma" pitchFamily="34" charset="0"/>
              </a:rPr>
              <a:t>Center: average, median or mode</a:t>
            </a:r>
          </a:p>
        </p:txBody>
      </p:sp>
      <p:sp>
        <p:nvSpPr>
          <p:cNvPr id="41994" name="Text Box 10"/>
          <p:cNvSpPr txBox="1">
            <a:spLocks noChangeArrowheads="1"/>
          </p:cNvSpPr>
          <p:nvPr/>
        </p:nvSpPr>
        <p:spPr bwMode="auto">
          <a:xfrm>
            <a:off x="2343150" y="4549378"/>
            <a:ext cx="1600200" cy="784830"/>
          </a:xfrm>
          <a:prstGeom prst="rect">
            <a:avLst/>
          </a:prstGeom>
          <a:noFill/>
          <a:ln w="9525">
            <a:noFill/>
            <a:miter lim="800000"/>
            <a:headEnd/>
            <a:tailEnd/>
          </a:ln>
        </p:spPr>
        <p:txBody>
          <a:bodyPr>
            <a:spAutoFit/>
          </a:bodyPr>
          <a:lstStyle/>
          <a:p>
            <a:pPr fontAlgn="base">
              <a:spcBef>
                <a:spcPct val="50000"/>
              </a:spcBef>
              <a:spcAft>
                <a:spcPct val="0"/>
              </a:spcAft>
            </a:pPr>
            <a:r>
              <a:rPr lang="en-US" sz="1500" dirty="0">
                <a:solidFill>
                  <a:srgbClr val="000000"/>
                </a:solidFill>
                <a:latin typeface="Tahoma" pitchFamily="34" charset="0"/>
              </a:rPr>
              <a:t>Spread: range or standard deviation</a:t>
            </a:r>
          </a:p>
        </p:txBody>
      </p:sp>
      <p:sp>
        <p:nvSpPr>
          <p:cNvPr id="41995" name="Text Box 11"/>
          <p:cNvSpPr txBox="1">
            <a:spLocks noChangeArrowheads="1"/>
          </p:cNvSpPr>
          <p:nvPr/>
        </p:nvSpPr>
        <p:spPr bwMode="auto">
          <a:xfrm>
            <a:off x="1770729" y="1988345"/>
            <a:ext cx="707245" cy="323165"/>
          </a:xfrm>
          <a:prstGeom prst="rect">
            <a:avLst/>
          </a:prstGeom>
          <a:noFill/>
          <a:ln w="9525">
            <a:noFill/>
            <a:miter lim="800000"/>
            <a:headEnd/>
            <a:tailEnd/>
          </a:ln>
        </p:spPr>
        <p:txBody>
          <a:bodyPr wrap="none">
            <a:spAutoFit/>
          </a:bodyPr>
          <a:lstStyle/>
          <a:p>
            <a:pPr fontAlgn="base">
              <a:spcBef>
                <a:spcPct val="0"/>
              </a:spcBef>
              <a:spcAft>
                <a:spcPct val="0"/>
              </a:spcAft>
            </a:pPr>
            <a:r>
              <a:rPr lang="en-US" sz="1500" dirty="0">
                <a:solidFill>
                  <a:srgbClr val="000000"/>
                </a:solidFill>
                <a:latin typeface="Tahoma" pitchFamily="34" charset="0"/>
              </a:rPr>
              <a:t>Shape</a:t>
            </a:r>
          </a:p>
        </p:txBody>
      </p:sp>
      <p:sp>
        <p:nvSpPr>
          <p:cNvPr id="41996" name="Freeform 12"/>
          <p:cNvSpPr>
            <a:spLocks/>
          </p:cNvSpPr>
          <p:nvPr/>
        </p:nvSpPr>
        <p:spPr bwMode="auto">
          <a:xfrm>
            <a:off x="4229100" y="3273028"/>
            <a:ext cx="3314700" cy="1562100"/>
          </a:xfrm>
          <a:custGeom>
            <a:avLst/>
            <a:gdLst>
              <a:gd name="T0" fmla="*/ 0 w 2784"/>
              <a:gd name="T1" fmla="*/ 2096770013 h 1312"/>
              <a:gd name="T2" fmla="*/ 483870029 w 2784"/>
              <a:gd name="T3" fmla="*/ 1491932342 h 1312"/>
              <a:gd name="T4" fmla="*/ 1209674973 w 2784"/>
              <a:gd name="T5" fmla="*/ 2147483647 h 1312"/>
              <a:gd name="T6" fmla="*/ 1693545200 w 2784"/>
              <a:gd name="T7" fmla="*/ 40322497 h 1312"/>
              <a:gd name="T8" fmla="*/ 2147483647 w 2784"/>
              <a:gd name="T9" fmla="*/ 2147483647 h 1312"/>
              <a:gd name="T10" fmla="*/ 2147483647 w 2784"/>
              <a:gd name="T11" fmla="*/ 1491932342 h 1312"/>
              <a:gd name="T12" fmla="*/ 2147483647 w 2784"/>
              <a:gd name="T13" fmla="*/ 2147483647 h 1312"/>
              <a:gd name="T14" fmla="*/ 2147483647 w 2784"/>
              <a:gd name="T15" fmla="*/ 1612899797 h 1312"/>
              <a:gd name="T16" fmla="*/ 2147483647 w 2784"/>
              <a:gd name="T17" fmla="*/ 2147483647 h 1312"/>
              <a:gd name="T18" fmla="*/ 2147483647 w 2784"/>
              <a:gd name="T19" fmla="*/ 1008062522 h 1312"/>
              <a:gd name="T20" fmla="*/ 2147483647 w 2784"/>
              <a:gd name="T21" fmla="*/ 2147483647 h 1312"/>
              <a:gd name="T22" fmla="*/ 2147483647 w 2784"/>
              <a:gd name="T23" fmla="*/ 1491932342 h 1312"/>
              <a:gd name="T24" fmla="*/ 2147483647 w 2784"/>
              <a:gd name="T25" fmla="*/ 2096770013 h 13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84"/>
              <a:gd name="T40" fmla="*/ 0 h 1312"/>
              <a:gd name="T41" fmla="*/ 2784 w 2784"/>
              <a:gd name="T42" fmla="*/ 1312 h 13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84" h="1312">
                <a:moveTo>
                  <a:pt x="0" y="832"/>
                </a:moveTo>
                <a:cubicBezTo>
                  <a:pt x="56" y="688"/>
                  <a:pt x="112" y="544"/>
                  <a:pt x="192" y="592"/>
                </a:cubicBezTo>
                <a:cubicBezTo>
                  <a:pt x="272" y="640"/>
                  <a:pt x="400" y="1216"/>
                  <a:pt x="480" y="1120"/>
                </a:cubicBezTo>
                <a:cubicBezTo>
                  <a:pt x="560" y="1024"/>
                  <a:pt x="608" y="0"/>
                  <a:pt x="672" y="16"/>
                </a:cubicBezTo>
                <a:cubicBezTo>
                  <a:pt x="736" y="32"/>
                  <a:pt x="808" y="1120"/>
                  <a:pt x="864" y="1216"/>
                </a:cubicBezTo>
                <a:cubicBezTo>
                  <a:pt x="920" y="1312"/>
                  <a:pt x="944" y="616"/>
                  <a:pt x="1008" y="592"/>
                </a:cubicBezTo>
                <a:cubicBezTo>
                  <a:pt x="1072" y="568"/>
                  <a:pt x="1160" y="1064"/>
                  <a:pt x="1248" y="1072"/>
                </a:cubicBezTo>
                <a:cubicBezTo>
                  <a:pt x="1336" y="1080"/>
                  <a:pt x="1448" y="640"/>
                  <a:pt x="1536" y="640"/>
                </a:cubicBezTo>
                <a:cubicBezTo>
                  <a:pt x="1624" y="640"/>
                  <a:pt x="1704" y="1112"/>
                  <a:pt x="1776" y="1072"/>
                </a:cubicBezTo>
                <a:cubicBezTo>
                  <a:pt x="1848" y="1032"/>
                  <a:pt x="1880" y="424"/>
                  <a:pt x="1968" y="400"/>
                </a:cubicBezTo>
                <a:cubicBezTo>
                  <a:pt x="2056" y="376"/>
                  <a:pt x="2192" y="896"/>
                  <a:pt x="2304" y="928"/>
                </a:cubicBezTo>
                <a:cubicBezTo>
                  <a:pt x="2416" y="960"/>
                  <a:pt x="2560" y="608"/>
                  <a:pt x="2640" y="592"/>
                </a:cubicBezTo>
                <a:cubicBezTo>
                  <a:pt x="2720" y="576"/>
                  <a:pt x="2752" y="704"/>
                  <a:pt x="2784" y="832"/>
                </a:cubicBezTo>
              </a:path>
            </a:pathLst>
          </a:custGeom>
          <a:noFill/>
          <a:ln w="9525">
            <a:solidFill>
              <a:schemeClr val="tx1"/>
            </a:solidFill>
            <a:miter lim="800000"/>
            <a:headEnd/>
            <a:tailEnd/>
          </a:ln>
        </p:spPr>
        <p:txBody>
          <a:bodyPr wrap="none"/>
          <a:lstStyle/>
          <a:p>
            <a:pPr eaLnBrk="0" fontAlgn="base" hangingPunct="0">
              <a:spcBef>
                <a:spcPct val="0"/>
              </a:spcBef>
              <a:spcAft>
                <a:spcPct val="0"/>
              </a:spcAft>
            </a:pPr>
            <a:endParaRPr lang="en-US" sz="1350" dirty="0">
              <a:solidFill>
                <a:srgbClr val="000000"/>
              </a:solidFill>
              <a:latin typeface="Tahoma" pitchFamily="34" charset="0"/>
            </a:endParaRPr>
          </a:p>
        </p:txBody>
      </p:sp>
      <p:sp>
        <p:nvSpPr>
          <p:cNvPr id="41997" name="Text Box 13"/>
          <p:cNvSpPr txBox="1">
            <a:spLocks noChangeArrowheads="1"/>
          </p:cNvSpPr>
          <p:nvPr/>
        </p:nvSpPr>
        <p:spPr bwMode="auto">
          <a:xfrm>
            <a:off x="5600700" y="4700589"/>
            <a:ext cx="1578702" cy="323165"/>
          </a:xfrm>
          <a:prstGeom prst="rect">
            <a:avLst/>
          </a:prstGeom>
          <a:noFill/>
          <a:ln w="9525">
            <a:noFill/>
            <a:miter lim="800000"/>
            <a:headEnd/>
            <a:tailEnd/>
          </a:ln>
        </p:spPr>
        <p:txBody>
          <a:bodyPr wrap="none">
            <a:spAutoFit/>
          </a:bodyPr>
          <a:lstStyle/>
          <a:p>
            <a:pPr fontAlgn="base">
              <a:spcBef>
                <a:spcPct val="0"/>
              </a:spcBef>
              <a:spcAft>
                <a:spcPct val="0"/>
              </a:spcAft>
            </a:pPr>
            <a:r>
              <a:rPr lang="en-US" sz="1500" dirty="0">
                <a:solidFill>
                  <a:srgbClr val="000000"/>
                </a:solidFill>
                <a:latin typeface="Tahoma" pitchFamily="34" charset="0"/>
              </a:rPr>
              <a:t>Sequence: trend</a:t>
            </a:r>
          </a:p>
        </p:txBody>
      </p:sp>
      <p:sp>
        <p:nvSpPr>
          <p:cNvPr id="41998" name="Rectangle 14" descr="Rectangle: Click to edit Master text styles&#10;Second level&#10;Third level&#10;Fourth level&#10;Fifth level"/>
          <p:cNvSpPr>
            <a:spLocks noChangeArrowheads="1"/>
          </p:cNvSpPr>
          <p:nvPr/>
        </p:nvSpPr>
        <p:spPr bwMode="auto">
          <a:xfrm>
            <a:off x="5314950" y="5235178"/>
            <a:ext cx="2286000" cy="400050"/>
          </a:xfrm>
          <a:prstGeom prst="rect">
            <a:avLst/>
          </a:prstGeom>
          <a:noFill/>
          <a:ln w="9525">
            <a:noFill/>
            <a:miter lim="800000"/>
            <a:headEnd/>
            <a:tailEnd/>
          </a:ln>
        </p:spPr>
        <p:txBody>
          <a:bodyPr/>
          <a:lstStyle/>
          <a:p>
            <a:pPr marL="257175" indent="-257175" fontAlgn="base">
              <a:lnSpc>
                <a:spcPct val="80000"/>
              </a:lnSpc>
              <a:spcBef>
                <a:spcPct val="20000"/>
              </a:spcBef>
              <a:spcAft>
                <a:spcPct val="0"/>
              </a:spcAft>
              <a:buClr>
                <a:srgbClr val="3333CC"/>
              </a:buClr>
              <a:buSzPct val="60000"/>
            </a:pPr>
            <a:r>
              <a:rPr lang="en-US" sz="750" dirty="0">
                <a:solidFill>
                  <a:srgbClr val="000000"/>
                </a:solidFill>
                <a:latin typeface="Tahoma" pitchFamily="34" charset="0"/>
              </a:rPr>
              <a:t>From </a:t>
            </a:r>
            <a:r>
              <a:rPr lang="en-US" sz="750" i="1" dirty="0">
                <a:solidFill>
                  <a:srgbClr val="000000"/>
                </a:solidFill>
                <a:latin typeface="Tahoma" pitchFamily="34" charset="0"/>
              </a:rPr>
              <a:t>Methods and Tools of Quality Improvement</a:t>
            </a:r>
            <a:r>
              <a:rPr lang="en-US" sz="750" dirty="0">
                <a:solidFill>
                  <a:srgbClr val="000000"/>
                </a:solidFill>
                <a:latin typeface="Tahoma" pitchFamily="34" charset="0"/>
              </a:rPr>
              <a:t> </a:t>
            </a:r>
          </a:p>
          <a:p>
            <a:pPr marL="257175" indent="-257175" fontAlgn="base">
              <a:lnSpc>
                <a:spcPct val="80000"/>
              </a:lnSpc>
              <a:spcBef>
                <a:spcPct val="20000"/>
              </a:spcBef>
              <a:spcAft>
                <a:spcPct val="0"/>
              </a:spcAft>
              <a:buClr>
                <a:srgbClr val="3333CC"/>
              </a:buClr>
              <a:buSzPct val="60000"/>
            </a:pPr>
            <a:r>
              <a:rPr lang="en-US" sz="750" dirty="0">
                <a:solidFill>
                  <a:srgbClr val="000000"/>
                </a:solidFill>
                <a:latin typeface="Tahoma" pitchFamily="34" charset="0"/>
              </a:rPr>
              <a:t>Institute for Healthcare Improvement</a:t>
            </a:r>
          </a:p>
        </p:txBody>
      </p:sp>
    </p:spTree>
    <p:extLst>
      <p:ext uri="{BB962C8B-B14F-4D97-AF65-F5344CB8AC3E}">
        <p14:creationId xmlns:p14="http://schemas.microsoft.com/office/powerpoint/2010/main" val="85651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a:bodyPr>
          <a:lstStyle/>
          <a:p>
            <a:pPr eaLnBrk="1" hangingPunct="1"/>
            <a:r>
              <a:rPr lang="en-US" sz="4000" dirty="0"/>
              <a:t>Key Points for Analyzing Data</a:t>
            </a:r>
          </a:p>
        </p:txBody>
      </p:sp>
      <p:sp>
        <p:nvSpPr>
          <p:cNvPr id="43011" name="Rectangle 3"/>
          <p:cNvSpPr>
            <a:spLocks noGrp="1" noChangeArrowheads="1"/>
          </p:cNvSpPr>
          <p:nvPr>
            <p:ph idx="1"/>
          </p:nvPr>
        </p:nvSpPr>
        <p:spPr/>
        <p:txBody>
          <a:bodyPr/>
          <a:lstStyle/>
          <a:p>
            <a:pPr eaLnBrk="1" hangingPunct="1">
              <a:lnSpc>
                <a:spcPct val="80000"/>
              </a:lnSpc>
            </a:pPr>
            <a:r>
              <a:rPr lang="en-US" dirty="0">
                <a:latin typeface="Arial" charset="0"/>
              </a:rPr>
              <a:t>The average by itself is not a good summary of data; use a variety of numerical summaries</a:t>
            </a:r>
          </a:p>
          <a:p>
            <a:pPr eaLnBrk="1" hangingPunct="1">
              <a:lnSpc>
                <a:spcPct val="80000"/>
              </a:lnSpc>
            </a:pPr>
            <a:r>
              <a:rPr lang="en-US" dirty="0">
                <a:latin typeface="Arial" charset="0"/>
              </a:rPr>
              <a:t>Measures of center include:</a:t>
            </a:r>
          </a:p>
          <a:p>
            <a:pPr lvl="1" eaLnBrk="1" hangingPunct="1">
              <a:lnSpc>
                <a:spcPct val="80000"/>
              </a:lnSpc>
            </a:pPr>
            <a:r>
              <a:rPr lang="en-US" dirty="0">
                <a:latin typeface="Arial" charset="0"/>
              </a:rPr>
              <a:t>Average/Mean: the total data values divided by the total number of observations</a:t>
            </a:r>
          </a:p>
          <a:p>
            <a:pPr lvl="1" eaLnBrk="1" hangingPunct="1">
              <a:lnSpc>
                <a:spcPct val="80000"/>
              </a:lnSpc>
            </a:pPr>
            <a:r>
              <a:rPr lang="en-US" dirty="0">
                <a:latin typeface="Arial" charset="0"/>
              </a:rPr>
              <a:t>Median: the middle value in the data set, half of the data value lie above, half lie below the median</a:t>
            </a:r>
          </a:p>
          <a:p>
            <a:pPr lvl="1" eaLnBrk="1" hangingPunct="1">
              <a:lnSpc>
                <a:spcPct val="80000"/>
              </a:lnSpc>
            </a:pPr>
            <a:r>
              <a:rPr lang="en-US" dirty="0">
                <a:latin typeface="Arial" charset="0"/>
              </a:rPr>
              <a:t>Mode: the most frequently occurring values in the set of data</a:t>
            </a:r>
          </a:p>
          <a:p>
            <a:pPr eaLnBrk="1" hangingPunct="1">
              <a:lnSpc>
                <a:spcPct val="80000"/>
              </a:lnSpc>
            </a:pPr>
            <a:r>
              <a:rPr lang="en-US" dirty="0">
                <a:latin typeface="Arial" charset="0"/>
              </a:rPr>
              <a:t>Use histograms to look at overall variation patterns </a:t>
            </a:r>
          </a:p>
          <a:p>
            <a:pPr eaLnBrk="1" hangingPunct="1">
              <a:lnSpc>
                <a:spcPct val="80000"/>
              </a:lnSpc>
            </a:pPr>
            <a:r>
              <a:rPr lang="en-US" dirty="0">
                <a:latin typeface="Arial" charset="0"/>
              </a:rPr>
              <a:t>Use line graphs to look at patterns over time</a:t>
            </a:r>
          </a:p>
        </p:txBody>
      </p:sp>
    </p:spTree>
    <p:extLst>
      <p:ext uri="{BB962C8B-B14F-4D97-AF65-F5344CB8AC3E}">
        <p14:creationId xmlns:p14="http://schemas.microsoft.com/office/powerpoint/2010/main" val="3131647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All activities and services are comprised of work process- a series of steps to produce an outcome </a:t>
            </a:r>
          </a:p>
          <a:p>
            <a:r>
              <a:rPr lang="en-US" dirty="0"/>
              <a:t>All work processes have variation </a:t>
            </a:r>
          </a:p>
          <a:p>
            <a:r>
              <a:rPr lang="en-US" dirty="0"/>
              <a:t>The underlying process determines performance </a:t>
            </a:r>
          </a:p>
          <a:p>
            <a:r>
              <a:rPr lang="en-US" dirty="0"/>
              <a:t>Improving work processes requires understanding and reducing variation</a:t>
            </a:r>
          </a:p>
          <a:p>
            <a:endParaRPr lang="en-US" dirty="0"/>
          </a:p>
        </p:txBody>
      </p:sp>
      <p:sp>
        <p:nvSpPr>
          <p:cNvPr id="5" name="Slide Number Placeholder 4"/>
          <p:cNvSpPr>
            <a:spLocks noGrp="1"/>
          </p:cNvSpPr>
          <p:nvPr>
            <p:ph type="sldNum" sz="quarter" idx="12"/>
          </p:nvPr>
        </p:nvSpPr>
        <p:spPr/>
        <p:txBody>
          <a:bodyPr/>
          <a:lstStyle/>
          <a:p>
            <a:fld id="{03C246BC-2A80-45FA-9B8D-8438DA0954EE}" type="slidenum">
              <a:rPr lang="en-US">
                <a:solidFill>
                  <a:prstClr val="black">
                    <a:tint val="75000"/>
                  </a:prstClr>
                </a:solidFill>
                <a:latin typeface="Calibri"/>
              </a:rPr>
              <a:pPr/>
              <a:t>49</a:t>
            </a:fld>
            <a:endParaRPr lang="en-US">
              <a:solidFill>
                <a:prstClr val="black">
                  <a:tint val="75000"/>
                </a:prstClr>
              </a:solidFill>
              <a:latin typeface="Calibri"/>
            </a:endParaRPr>
          </a:p>
        </p:txBody>
      </p:sp>
      <p:sp>
        <p:nvSpPr>
          <p:cNvPr id="2" name="Title 1"/>
          <p:cNvSpPr>
            <a:spLocks noGrp="1"/>
          </p:cNvSpPr>
          <p:nvPr>
            <p:ph type="title"/>
          </p:nvPr>
        </p:nvSpPr>
        <p:spPr/>
        <p:txBody>
          <a:bodyPr/>
          <a:lstStyle/>
          <a:p>
            <a:r>
              <a:rPr lang="en-US" dirty="0"/>
              <a:t>Why is Variation Important?</a:t>
            </a:r>
          </a:p>
        </p:txBody>
      </p:sp>
    </p:spTree>
    <p:extLst>
      <p:ext uri="{BB962C8B-B14F-4D97-AF65-F5344CB8AC3E}">
        <p14:creationId xmlns:p14="http://schemas.microsoft.com/office/powerpoint/2010/main" val="3670193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B8FB5-D20A-4991-9742-FB6A82D4995C}"/>
              </a:ext>
            </a:extLst>
          </p:cNvPr>
          <p:cNvSpPr>
            <a:spLocks noGrp="1"/>
          </p:cNvSpPr>
          <p:nvPr>
            <p:ph type="title"/>
          </p:nvPr>
        </p:nvSpPr>
        <p:spPr/>
        <p:txBody>
          <a:bodyPr/>
          <a:lstStyle/>
          <a:p>
            <a:r>
              <a:rPr lang="en-US" dirty="0"/>
              <a:t>Today’s Topics</a:t>
            </a:r>
          </a:p>
        </p:txBody>
      </p:sp>
      <p:sp>
        <p:nvSpPr>
          <p:cNvPr id="3" name="Content Placeholder 2">
            <a:extLst>
              <a:ext uri="{FF2B5EF4-FFF2-40B4-BE49-F238E27FC236}">
                <a16:creationId xmlns:a16="http://schemas.microsoft.com/office/drawing/2014/main" xmlns="" id="{5B63C4AB-EC1A-46CB-A371-10871A8F17C8}"/>
              </a:ext>
            </a:extLst>
          </p:cNvPr>
          <p:cNvSpPr>
            <a:spLocks noGrp="1"/>
          </p:cNvSpPr>
          <p:nvPr>
            <p:ph idx="1"/>
          </p:nvPr>
        </p:nvSpPr>
        <p:spPr>
          <a:xfrm>
            <a:off x="457200" y="1600200"/>
            <a:ext cx="8305800" cy="3543301"/>
          </a:xfrm>
        </p:spPr>
        <p:txBody>
          <a:bodyPr>
            <a:normAutofit fontScale="92500" lnSpcReduction="20000"/>
          </a:bodyPr>
          <a:lstStyle/>
          <a:p>
            <a:r>
              <a:rPr lang="en-US" dirty="0"/>
              <a:t>Tools and strategies to integrate Performance Management (PM) &amp; Quality Improvement (QI) into agency culture and daily work</a:t>
            </a:r>
          </a:p>
          <a:p>
            <a:r>
              <a:rPr lang="en-US" dirty="0"/>
              <a:t>Foundational core values, mindsets &amp; practices leaders, managers and staff need to successfully implement the PM &amp; QI journey</a:t>
            </a:r>
          </a:p>
          <a:p>
            <a:r>
              <a:rPr lang="en-US" dirty="0"/>
              <a:t>What you can do (or help your leader do) to adopt PM &amp; QI mindsets and practices</a:t>
            </a:r>
          </a:p>
          <a:p>
            <a:r>
              <a:rPr lang="en-US" dirty="0"/>
              <a:t>Examples from Oregon colleagues and from around the US</a:t>
            </a:r>
          </a:p>
        </p:txBody>
      </p:sp>
      <p:sp>
        <p:nvSpPr>
          <p:cNvPr id="4" name="Slide Number Placeholder 3">
            <a:extLst>
              <a:ext uri="{FF2B5EF4-FFF2-40B4-BE49-F238E27FC236}">
                <a16:creationId xmlns:a16="http://schemas.microsoft.com/office/drawing/2014/main" xmlns="" id="{5F958F78-19E9-4624-8F43-E46DC970AB1F}"/>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574118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a:defRPr/>
            </a:pPr>
            <a:r>
              <a:rPr lang="en-US" dirty="0"/>
              <a:t>Process Capability and Stability</a:t>
            </a:r>
          </a:p>
        </p:txBody>
      </p:sp>
      <p:sp>
        <p:nvSpPr>
          <p:cNvPr id="44035" name="Rectangle 3"/>
          <p:cNvSpPr>
            <a:spLocks noGrp="1" noChangeArrowheads="1"/>
          </p:cNvSpPr>
          <p:nvPr>
            <p:ph idx="1"/>
          </p:nvPr>
        </p:nvSpPr>
        <p:spPr/>
        <p:txBody>
          <a:bodyPr/>
          <a:lstStyle/>
          <a:p>
            <a:r>
              <a:rPr lang="en-US" dirty="0"/>
              <a:t>Process Capability</a:t>
            </a:r>
          </a:p>
          <a:p>
            <a:pPr lvl="1"/>
            <a:r>
              <a:rPr lang="en-US" dirty="0"/>
              <a:t>The performance level of a stable process</a:t>
            </a:r>
          </a:p>
          <a:p>
            <a:pPr lvl="1"/>
            <a:endParaRPr lang="en-US" dirty="0"/>
          </a:p>
          <a:p>
            <a:r>
              <a:rPr lang="en-US" dirty="0"/>
              <a:t>Process Stability</a:t>
            </a:r>
          </a:p>
          <a:p>
            <a:pPr lvl="1"/>
            <a:r>
              <a:rPr lang="en-US" dirty="0"/>
              <a:t>Whether process is in control and produces predictable results.</a:t>
            </a:r>
          </a:p>
        </p:txBody>
      </p:sp>
    </p:spTree>
    <p:extLst>
      <p:ext uri="{BB962C8B-B14F-4D97-AF65-F5344CB8AC3E}">
        <p14:creationId xmlns:p14="http://schemas.microsoft.com/office/powerpoint/2010/main" val="12695451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a:t>
            </a:r>
          </a:p>
        </p:txBody>
      </p:sp>
      <p:sp>
        <p:nvSpPr>
          <p:cNvPr id="3" name="Content Placeholder 2"/>
          <p:cNvSpPr>
            <a:spLocks noGrp="1"/>
          </p:cNvSpPr>
          <p:nvPr>
            <p:ph idx="1"/>
          </p:nvPr>
        </p:nvSpPr>
        <p:spPr/>
        <p:txBody>
          <a:bodyPr/>
          <a:lstStyle/>
          <a:p>
            <a:r>
              <a:rPr lang="en-US" dirty="0"/>
              <a:t>Does the process meet or exceed the customer’s specification? </a:t>
            </a:r>
            <a:r>
              <a:rPr lang="en-US" sz="1350" dirty="0"/>
              <a:t>(aka, expectation, requirement, etc.)</a:t>
            </a:r>
          </a:p>
          <a:p>
            <a:pPr lvl="1"/>
            <a:r>
              <a:rPr lang="en-US" dirty="0"/>
              <a:t>All the time?</a:t>
            </a:r>
          </a:p>
          <a:p>
            <a:pPr lvl="1"/>
            <a:r>
              <a:rPr lang="en-US" dirty="0"/>
              <a:t>Some of the time?</a:t>
            </a:r>
          </a:p>
          <a:p>
            <a:pPr lvl="1"/>
            <a:r>
              <a:rPr lang="en-US" dirty="0"/>
              <a:t>None of the time?</a:t>
            </a:r>
          </a:p>
          <a:p>
            <a:r>
              <a:rPr lang="en-US" dirty="0"/>
              <a:t>If the process is not capable, controlling existing variation will not be your first priority</a:t>
            </a:r>
          </a:p>
        </p:txBody>
      </p:sp>
      <p:sp>
        <p:nvSpPr>
          <p:cNvPr id="4" name="Slide Number Placeholder 3"/>
          <p:cNvSpPr>
            <a:spLocks noGrp="1"/>
          </p:cNvSpPr>
          <p:nvPr>
            <p:ph type="sldNum" sz="quarter" idx="12"/>
          </p:nvPr>
        </p:nvSpPr>
        <p:spPr/>
        <p:txBody>
          <a:bodyPr/>
          <a:lstStyle/>
          <a:p>
            <a:fld id="{03C246BC-2A80-45FA-9B8D-8438DA0954EE}" type="slidenum">
              <a:rPr lang="en-US">
                <a:solidFill>
                  <a:prstClr val="black">
                    <a:tint val="75000"/>
                  </a:prstClr>
                </a:solidFill>
                <a:latin typeface="Calibri"/>
              </a:rPr>
              <a:pPr/>
              <a:t>51</a:t>
            </a:fld>
            <a:endParaRPr lang="en-US">
              <a:solidFill>
                <a:prstClr val="black">
                  <a:tint val="75000"/>
                </a:prstClr>
              </a:solidFill>
              <a:latin typeface="Calibri"/>
            </a:endParaRPr>
          </a:p>
        </p:txBody>
      </p:sp>
    </p:spTree>
    <p:extLst>
      <p:ext uri="{BB962C8B-B14F-4D97-AF65-F5344CB8AC3E}">
        <p14:creationId xmlns:p14="http://schemas.microsoft.com/office/powerpoint/2010/main" val="16724666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Hmmm…</a:t>
            </a:r>
          </a:p>
        </p:txBody>
      </p:sp>
      <p:sp>
        <p:nvSpPr>
          <p:cNvPr id="3" name="Content Placeholder 2"/>
          <p:cNvSpPr>
            <a:spLocks noGrp="1"/>
          </p:cNvSpPr>
          <p:nvPr>
            <p:ph idx="1"/>
          </p:nvPr>
        </p:nvSpPr>
        <p:spPr/>
        <p:txBody>
          <a:bodyPr/>
          <a:lstStyle/>
          <a:p>
            <a:r>
              <a:rPr lang="en-US" dirty="0"/>
              <a:t>If my process is not capable …</a:t>
            </a:r>
          </a:p>
          <a:p>
            <a:pPr lvl="1"/>
            <a:r>
              <a:rPr lang="en-US" dirty="0"/>
              <a:t>Do I care if it stable or not?</a:t>
            </a:r>
          </a:p>
        </p:txBody>
      </p:sp>
      <p:sp>
        <p:nvSpPr>
          <p:cNvPr id="11" name="Slide Number Placeholder 10"/>
          <p:cNvSpPr>
            <a:spLocks noGrp="1"/>
          </p:cNvSpPr>
          <p:nvPr>
            <p:ph type="sldNum" sz="quarter" idx="12"/>
          </p:nvPr>
        </p:nvSpPr>
        <p:spPr/>
        <p:txBody>
          <a:bodyPr/>
          <a:lstStyle/>
          <a:p>
            <a:fld id="{03C246BC-2A80-45FA-9B8D-8438DA0954EE}" type="slidenum">
              <a:rPr lang="en-US">
                <a:solidFill>
                  <a:prstClr val="black">
                    <a:tint val="75000"/>
                  </a:prstClr>
                </a:solidFill>
                <a:latin typeface="Calibri"/>
              </a:rPr>
              <a:pPr/>
              <a:t>52</a:t>
            </a:fld>
            <a:endParaRPr lang="en-US">
              <a:solidFill>
                <a:prstClr val="black">
                  <a:tint val="75000"/>
                </a:prstClr>
              </a:solidFill>
              <a:latin typeface="Calibri"/>
            </a:endParaRPr>
          </a:p>
        </p:txBody>
      </p:sp>
      <p:graphicFrame>
        <p:nvGraphicFramePr>
          <p:cNvPr id="5" name="Chart 4"/>
          <p:cNvGraphicFramePr/>
          <p:nvPr/>
        </p:nvGraphicFramePr>
        <p:xfrm>
          <a:off x="2171700" y="3028950"/>
          <a:ext cx="4171950" cy="25146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a:off x="2457450" y="4743450"/>
            <a:ext cx="36576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ight Arrow 6"/>
          <p:cNvSpPr/>
          <p:nvPr/>
        </p:nvSpPr>
        <p:spPr>
          <a:xfrm rot="5400000">
            <a:off x="6122578" y="4393024"/>
            <a:ext cx="578420" cy="25057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8" name="Freeform 12"/>
          <p:cNvSpPr>
            <a:spLocks/>
          </p:cNvSpPr>
          <p:nvPr/>
        </p:nvSpPr>
        <p:spPr bwMode="auto">
          <a:xfrm>
            <a:off x="6115050" y="4800600"/>
            <a:ext cx="571500" cy="514350"/>
          </a:xfrm>
          <a:custGeom>
            <a:avLst/>
            <a:gdLst/>
            <a:ahLst/>
            <a:cxnLst>
              <a:cxn ang="0">
                <a:pos x="4" y="676"/>
              </a:cxn>
              <a:cxn ang="0">
                <a:pos x="1" y="673"/>
              </a:cxn>
              <a:cxn ang="0">
                <a:pos x="0" y="664"/>
              </a:cxn>
              <a:cxn ang="0">
                <a:pos x="1" y="655"/>
              </a:cxn>
              <a:cxn ang="0">
                <a:pos x="4" y="652"/>
              </a:cxn>
              <a:cxn ang="0">
                <a:pos x="31" y="652"/>
              </a:cxn>
              <a:cxn ang="0">
                <a:pos x="49" y="650"/>
              </a:cxn>
              <a:cxn ang="0">
                <a:pos x="64" y="643"/>
              </a:cxn>
              <a:cxn ang="0">
                <a:pos x="81" y="625"/>
              </a:cxn>
              <a:cxn ang="0">
                <a:pos x="92" y="578"/>
              </a:cxn>
              <a:cxn ang="0">
                <a:pos x="94" y="402"/>
              </a:cxn>
              <a:cxn ang="0">
                <a:pos x="111" y="378"/>
              </a:cxn>
              <a:cxn ang="0">
                <a:pos x="155" y="367"/>
              </a:cxn>
              <a:cxn ang="0">
                <a:pos x="155" y="311"/>
              </a:cxn>
              <a:cxn ang="0">
                <a:pos x="111" y="299"/>
              </a:cxn>
              <a:cxn ang="0">
                <a:pos x="94" y="274"/>
              </a:cxn>
              <a:cxn ang="0">
                <a:pos x="92" y="187"/>
              </a:cxn>
              <a:cxn ang="0">
                <a:pos x="95" y="150"/>
              </a:cxn>
              <a:cxn ang="0">
                <a:pos x="91" y="81"/>
              </a:cxn>
              <a:cxn ang="0">
                <a:pos x="73" y="42"/>
              </a:cxn>
              <a:cxn ang="0">
                <a:pos x="60" y="31"/>
              </a:cxn>
              <a:cxn ang="0">
                <a:pos x="43" y="25"/>
              </a:cxn>
              <a:cxn ang="0">
                <a:pos x="10" y="24"/>
              </a:cxn>
              <a:cxn ang="0">
                <a:pos x="3" y="24"/>
              </a:cxn>
              <a:cxn ang="0">
                <a:pos x="1" y="20"/>
              </a:cxn>
              <a:cxn ang="0">
                <a:pos x="0" y="9"/>
              </a:cxn>
              <a:cxn ang="0">
                <a:pos x="2" y="2"/>
              </a:cxn>
              <a:cxn ang="0">
                <a:pos x="7" y="0"/>
              </a:cxn>
              <a:cxn ang="0">
                <a:pos x="87" y="0"/>
              </a:cxn>
              <a:cxn ang="0">
                <a:pos x="130" y="6"/>
              </a:cxn>
              <a:cxn ang="0">
                <a:pos x="159" y="18"/>
              </a:cxn>
              <a:cxn ang="0">
                <a:pos x="178" y="46"/>
              </a:cxn>
              <a:cxn ang="0">
                <a:pos x="183" y="246"/>
              </a:cxn>
              <a:cxn ang="0">
                <a:pos x="191" y="296"/>
              </a:cxn>
              <a:cxn ang="0">
                <a:pos x="212" y="318"/>
              </a:cxn>
              <a:cxn ang="0">
                <a:pos x="231" y="325"/>
              </a:cxn>
              <a:cxn ang="0">
                <a:pos x="247" y="326"/>
              </a:cxn>
              <a:cxn ang="0">
                <a:pos x="255" y="327"/>
              </a:cxn>
              <a:cxn ang="0">
                <a:pos x="259" y="333"/>
              </a:cxn>
              <a:cxn ang="0">
                <a:pos x="259" y="346"/>
              </a:cxn>
              <a:cxn ang="0">
                <a:pos x="247" y="350"/>
              </a:cxn>
              <a:cxn ang="0">
                <a:pos x="201" y="365"/>
              </a:cxn>
              <a:cxn ang="0">
                <a:pos x="185" y="402"/>
              </a:cxn>
              <a:cxn ang="0">
                <a:pos x="183" y="596"/>
              </a:cxn>
              <a:cxn ang="0">
                <a:pos x="172" y="644"/>
              </a:cxn>
              <a:cxn ang="0">
                <a:pos x="127" y="672"/>
              </a:cxn>
              <a:cxn ang="0">
                <a:pos x="10" y="677"/>
              </a:cxn>
            </a:cxnLst>
            <a:rect l="0" t="0" r="r" b="b"/>
            <a:pathLst>
              <a:path w="260" h="677">
                <a:moveTo>
                  <a:pt x="10" y="677"/>
                </a:moveTo>
                <a:lnTo>
                  <a:pt x="7" y="677"/>
                </a:lnTo>
                <a:lnTo>
                  <a:pt x="4" y="676"/>
                </a:lnTo>
                <a:lnTo>
                  <a:pt x="3" y="676"/>
                </a:lnTo>
                <a:lnTo>
                  <a:pt x="2" y="674"/>
                </a:lnTo>
                <a:lnTo>
                  <a:pt x="1" y="673"/>
                </a:lnTo>
                <a:lnTo>
                  <a:pt x="1" y="671"/>
                </a:lnTo>
                <a:lnTo>
                  <a:pt x="0" y="669"/>
                </a:lnTo>
                <a:lnTo>
                  <a:pt x="0" y="664"/>
                </a:lnTo>
                <a:lnTo>
                  <a:pt x="0" y="661"/>
                </a:lnTo>
                <a:lnTo>
                  <a:pt x="1" y="657"/>
                </a:lnTo>
                <a:lnTo>
                  <a:pt x="1" y="655"/>
                </a:lnTo>
                <a:lnTo>
                  <a:pt x="2" y="654"/>
                </a:lnTo>
                <a:lnTo>
                  <a:pt x="3" y="652"/>
                </a:lnTo>
                <a:lnTo>
                  <a:pt x="4" y="652"/>
                </a:lnTo>
                <a:lnTo>
                  <a:pt x="7" y="652"/>
                </a:lnTo>
                <a:lnTo>
                  <a:pt x="10" y="652"/>
                </a:lnTo>
                <a:lnTo>
                  <a:pt x="31" y="652"/>
                </a:lnTo>
                <a:lnTo>
                  <a:pt x="36" y="652"/>
                </a:lnTo>
                <a:lnTo>
                  <a:pt x="43" y="651"/>
                </a:lnTo>
                <a:lnTo>
                  <a:pt x="49" y="650"/>
                </a:lnTo>
                <a:lnTo>
                  <a:pt x="54" y="648"/>
                </a:lnTo>
                <a:lnTo>
                  <a:pt x="60" y="646"/>
                </a:lnTo>
                <a:lnTo>
                  <a:pt x="64" y="643"/>
                </a:lnTo>
                <a:lnTo>
                  <a:pt x="69" y="640"/>
                </a:lnTo>
                <a:lnTo>
                  <a:pt x="73" y="635"/>
                </a:lnTo>
                <a:lnTo>
                  <a:pt x="81" y="625"/>
                </a:lnTo>
                <a:lnTo>
                  <a:pt x="87" y="611"/>
                </a:lnTo>
                <a:lnTo>
                  <a:pt x="91" y="596"/>
                </a:lnTo>
                <a:lnTo>
                  <a:pt x="92" y="578"/>
                </a:lnTo>
                <a:lnTo>
                  <a:pt x="92" y="422"/>
                </a:lnTo>
                <a:lnTo>
                  <a:pt x="92" y="413"/>
                </a:lnTo>
                <a:lnTo>
                  <a:pt x="94" y="402"/>
                </a:lnTo>
                <a:lnTo>
                  <a:pt x="98" y="394"/>
                </a:lnTo>
                <a:lnTo>
                  <a:pt x="103" y="385"/>
                </a:lnTo>
                <a:lnTo>
                  <a:pt x="111" y="378"/>
                </a:lnTo>
                <a:lnTo>
                  <a:pt x="122" y="372"/>
                </a:lnTo>
                <a:lnTo>
                  <a:pt x="137" y="369"/>
                </a:lnTo>
                <a:lnTo>
                  <a:pt x="155" y="367"/>
                </a:lnTo>
                <a:lnTo>
                  <a:pt x="182" y="365"/>
                </a:lnTo>
                <a:lnTo>
                  <a:pt x="182" y="311"/>
                </a:lnTo>
                <a:lnTo>
                  <a:pt x="155" y="311"/>
                </a:lnTo>
                <a:lnTo>
                  <a:pt x="137" y="309"/>
                </a:lnTo>
                <a:lnTo>
                  <a:pt x="122" y="304"/>
                </a:lnTo>
                <a:lnTo>
                  <a:pt x="111" y="299"/>
                </a:lnTo>
                <a:lnTo>
                  <a:pt x="103" y="292"/>
                </a:lnTo>
                <a:lnTo>
                  <a:pt x="98" y="282"/>
                </a:lnTo>
                <a:lnTo>
                  <a:pt x="94" y="274"/>
                </a:lnTo>
                <a:lnTo>
                  <a:pt x="92" y="264"/>
                </a:lnTo>
                <a:lnTo>
                  <a:pt x="92" y="255"/>
                </a:lnTo>
                <a:lnTo>
                  <a:pt x="92" y="187"/>
                </a:lnTo>
                <a:lnTo>
                  <a:pt x="95" y="175"/>
                </a:lnTo>
                <a:lnTo>
                  <a:pt x="96" y="163"/>
                </a:lnTo>
                <a:lnTo>
                  <a:pt x="95" y="150"/>
                </a:lnTo>
                <a:lnTo>
                  <a:pt x="92" y="137"/>
                </a:lnTo>
                <a:lnTo>
                  <a:pt x="92" y="99"/>
                </a:lnTo>
                <a:lnTo>
                  <a:pt x="91" y="81"/>
                </a:lnTo>
                <a:lnTo>
                  <a:pt x="87" y="65"/>
                </a:lnTo>
                <a:lnTo>
                  <a:pt x="81" y="52"/>
                </a:lnTo>
                <a:lnTo>
                  <a:pt x="73" y="42"/>
                </a:lnTo>
                <a:lnTo>
                  <a:pt x="69" y="37"/>
                </a:lnTo>
                <a:lnTo>
                  <a:pt x="64" y="33"/>
                </a:lnTo>
                <a:lnTo>
                  <a:pt x="60" y="31"/>
                </a:lnTo>
                <a:lnTo>
                  <a:pt x="54" y="29"/>
                </a:lnTo>
                <a:lnTo>
                  <a:pt x="49" y="27"/>
                </a:lnTo>
                <a:lnTo>
                  <a:pt x="43" y="25"/>
                </a:lnTo>
                <a:lnTo>
                  <a:pt x="36" y="24"/>
                </a:lnTo>
                <a:lnTo>
                  <a:pt x="31" y="24"/>
                </a:lnTo>
                <a:lnTo>
                  <a:pt x="10" y="24"/>
                </a:lnTo>
                <a:lnTo>
                  <a:pt x="7" y="24"/>
                </a:lnTo>
                <a:lnTo>
                  <a:pt x="4" y="24"/>
                </a:lnTo>
                <a:lnTo>
                  <a:pt x="3" y="24"/>
                </a:lnTo>
                <a:lnTo>
                  <a:pt x="2" y="23"/>
                </a:lnTo>
                <a:lnTo>
                  <a:pt x="1" y="22"/>
                </a:lnTo>
                <a:lnTo>
                  <a:pt x="1" y="20"/>
                </a:lnTo>
                <a:lnTo>
                  <a:pt x="0" y="16"/>
                </a:lnTo>
                <a:lnTo>
                  <a:pt x="0" y="13"/>
                </a:lnTo>
                <a:lnTo>
                  <a:pt x="0" y="9"/>
                </a:lnTo>
                <a:lnTo>
                  <a:pt x="1" y="6"/>
                </a:lnTo>
                <a:lnTo>
                  <a:pt x="1" y="4"/>
                </a:lnTo>
                <a:lnTo>
                  <a:pt x="2" y="2"/>
                </a:lnTo>
                <a:lnTo>
                  <a:pt x="3" y="1"/>
                </a:lnTo>
                <a:lnTo>
                  <a:pt x="4" y="1"/>
                </a:lnTo>
                <a:lnTo>
                  <a:pt x="7" y="0"/>
                </a:lnTo>
                <a:lnTo>
                  <a:pt x="10" y="0"/>
                </a:lnTo>
                <a:lnTo>
                  <a:pt x="70" y="0"/>
                </a:lnTo>
                <a:lnTo>
                  <a:pt x="87" y="0"/>
                </a:lnTo>
                <a:lnTo>
                  <a:pt x="103" y="1"/>
                </a:lnTo>
                <a:lnTo>
                  <a:pt x="117" y="4"/>
                </a:lnTo>
                <a:lnTo>
                  <a:pt x="130" y="6"/>
                </a:lnTo>
                <a:lnTo>
                  <a:pt x="141" y="9"/>
                </a:lnTo>
                <a:lnTo>
                  <a:pt x="151" y="14"/>
                </a:lnTo>
                <a:lnTo>
                  <a:pt x="159" y="18"/>
                </a:lnTo>
                <a:lnTo>
                  <a:pt x="165" y="24"/>
                </a:lnTo>
                <a:lnTo>
                  <a:pt x="174" y="33"/>
                </a:lnTo>
                <a:lnTo>
                  <a:pt x="178" y="46"/>
                </a:lnTo>
                <a:lnTo>
                  <a:pt x="182" y="62"/>
                </a:lnTo>
                <a:lnTo>
                  <a:pt x="183" y="81"/>
                </a:lnTo>
                <a:lnTo>
                  <a:pt x="183" y="246"/>
                </a:lnTo>
                <a:lnTo>
                  <a:pt x="183" y="264"/>
                </a:lnTo>
                <a:lnTo>
                  <a:pt x="185" y="281"/>
                </a:lnTo>
                <a:lnTo>
                  <a:pt x="191" y="296"/>
                </a:lnTo>
                <a:lnTo>
                  <a:pt x="200" y="310"/>
                </a:lnTo>
                <a:lnTo>
                  <a:pt x="206" y="315"/>
                </a:lnTo>
                <a:lnTo>
                  <a:pt x="212" y="318"/>
                </a:lnTo>
                <a:lnTo>
                  <a:pt x="218" y="322"/>
                </a:lnTo>
                <a:lnTo>
                  <a:pt x="224" y="323"/>
                </a:lnTo>
                <a:lnTo>
                  <a:pt x="231" y="325"/>
                </a:lnTo>
                <a:lnTo>
                  <a:pt x="237" y="325"/>
                </a:lnTo>
                <a:lnTo>
                  <a:pt x="243" y="326"/>
                </a:lnTo>
                <a:lnTo>
                  <a:pt x="247" y="326"/>
                </a:lnTo>
                <a:lnTo>
                  <a:pt x="251" y="326"/>
                </a:lnTo>
                <a:lnTo>
                  <a:pt x="253" y="327"/>
                </a:lnTo>
                <a:lnTo>
                  <a:pt x="255" y="327"/>
                </a:lnTo>
                <a:lnTo>
                  <a:pt x="256" y="329"/>
                </a:lnTo>
                <a:lnTo>
                  <a:pt x="258" y="331"/>
                </a:lnTo>
                <a:lnTo>
                  <a:pt x="259" y="333"/>
                </a:lnTo>
                <a:lnTo>
                  <a:pt x="260" y="335"/>
                </a:lnTo>
                <a:lnTo>
                  <a:pt x="260" y="339"/>
                </a:lnTo>
                <a:lnTo>
                  <a:pt x="259" y="346"/>
                </a:lnTo>
                <a:lnTo>
                  <a:pt x="255" y="349"/>
                </a:lnTo>
                <a:lnTo>
                  <a:pt x="251" y="350"/>
                </a:lnTo>
                <a:lnTo>
                  <a:pt x="247" y="350"/>
                </a:lnTo>
                <a:lnTo>
                  <a:pt x="228" y="353"/>
                </a:lnTo>
                <a:lnTo>
                  <a:pt x="213" y="357"/>
                </a:lnTo>
                <a:lnTo>
                  <a:pt x="201" y="365"/>
                </a:lnTo>
                <a:lnTo>
                  <a:pt x="193" y="376"/>
                </a:lnTo>
                <a:lnTo>
                  <a:pt x="189" y="389"/>
                </a:lnTo>
                <a:lnTo>
                  <a:pt x="185" y="402"/>
                </a:lnTo>
                <a:lnTo>
                  <a:pt x="183" y="416"/>
                </a:lnTo>
                <a:lnTo>
                  <a:pt x="183" y="431"/>
                </a:lnTo>
                <a:lnTo>
                  <a:pt x="183" y="596"/>
                </a:lnTo>
                <a:lnTo>
                  <a:pt x="182" y="614"/>
                </a:lnTo>
                <a:lnTo>
                  <a:pt x="178" y="631"/>
                </a:lnTo>
                <a:lnTo>
                  <a:pt x="172" y="644"/>
                </a:lnTo>
                <a:lnTo>
                  <a:pt x="162" y="656"/>
                </a:lnTo>
                <a:lnTo>
                  <a:pt x="147" y="665"/>
                </a:lnTo>
                <a:lnTo>
                  <a:pt x="127" y="672"/>
                </a:lnTo>
                <a:lnTo>
                  <a:pt x="102" y="676"/>
                </a:lnTo>
                <a:lnTo>
                  <a:pt x="70" y="677"/>
                </a:lnTo>
                <a:lnTo>
                  <a:pt x="10" y="677"/>
                </a:lnTo>
                <a:close/>
              </a:path>
            </a:pathLst>
          </a:custGeom>
          <a:solidFill>
            <a:srgbClr val="FF9E3F"/>
          </a:solid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prstClr val="black"/>
              </a:solidFill>
              <a:latin typeface="Calibri"/>
            </a:endParaRPr>
          </a:p>
        </p:txBody>
      </p:sp>
      <p:sp>
        <p:nvSpPr>
          <p:cNvPr id="9" name="Freeform 12"/>
          <p:cNvSpPr>
            <a:spLocks/>
          </p:cNvSpPr>
          <p:nvPr/>
        </p:nvSpPr>
        <p:spPr bwMode="auto">
          <a:xfrm>
            <a:off x="6229350" y="3714750"/>
            <a:ext cx="571500" cy="514350"/>
          </a:xfrm>
          <a:custGeom>
            <a:avLst/>
            <a:gdLst/>
            <a:ahLst/>
            <a:cxnLst>
              <a:cxn ang="0">
                <a:pos x="4" y="676"/>
              </a:cxn>
              <a:cxn ang="0">
                <a:pos x="1" y="673"/>
              </a:cxn>
              <a:cxn ang="0">
                <a:pos x="0" y="664"/>
              </a:cxn>
              <a:cxn ang="0">
                <a:pos x="1" y="655"/>
              </a:cxn>
              <a:cxn ang="0">
                <a:pos x="4" y="652"/>
              </a:cxn>
              <a:cxn ang="0">
                <a:pos x="31" y="652"/>
              </a:cxn>
              <a:cxn ang="0">
                <a:pos x="49" y="650"/>
              </a:cxn>
              <a:cxn ang="0">
                <a:pos x="64" y="643"/>
              </a:cxn>
              <a:cxn ang="0">
                <a:pos x="81" y="625"/>
              </a:cxn>
              <a:cxn ang="0">
                <a:pos x="92" y="578"/>
              </a:cxn>
              <a:cxn ang="0">
                <a:pos x="94" y="402"/>
              </a:cxn>
              <a:cxn ang="0">
                <a:pos x="111" y="378"/>
              </a:cxn>
              <a:cxn ang="0">
                <a:pos x="155" y="367"/>
              </a:cxn>
              <a:cxn ang="0">
                <a:pos x="155" y="311"/>
              </a:cxn>
              <a:cxn ang="0">
                <a:pos x="111" y="299"/>
              </a:cxn>
              <a:cxn ang="0">
                <a:pos x="94" y="274"/>
              </a:cxn>
              <a:cxn ang="0">
                <a:pos x="92" y="187"/>
              </a:cxn>
              <a:cxn ang="0">
                <a:pos x="95" y="150"/>
              </a:cxn>
              <a:cxn ang="0">
                <a:pos x="91" y="81"/>
              </a:cxn>
              <a:cxn ang="0">
                <a:pos x="73" y="42"/>
              </a:cxn>
              <a:cxn ang="0">
                <a:pos x="60" y="31"/>
              </a:cxn>
              <a:cxn ang="0">
                <a:pos x="43" y="25"/>
              </a:cxn>
              <a:cxn ang="0">
                <a:pos x="10" y="24"/>
              </a:cxn>
              <a:cxn ang="0">
                <a:pos x="3" y="24"/>
              </a:cxn>
              <a:cxn ang="0">
                <a:pos x="1" y="20"/>
              </a:cxn>
              <a:cxn ang="0">
                <a:pos x="0" y="9"/>
              </a:cxn>
              <a:cxn ang="0">
                <a:pos x="2" y="2"/>
              </a:cxn>
              <a:cxn ang="0">
                <a:pos x="7" y="0"/>
              </a:cxn>
              <a:cxn ang="0">
                <a:pos x="87" y="0"/>
              </a:cxn>
              <a:cxn ang="0">
                <a:pos x="130" y="6"/>
              </a:cxn>
              <a:cxn ang="0">
                <a:pos x="159" y="18"/>
              </a:cxn>
              <a:cxn ang="0">
                <a:pos x="178" y="46"/>
              </a:cxn>
              <a:cxn ang="0">
                <a:pos x="183" y="246"/>
              </a:cxn>
              <a:cxn ang="0">
                <a:pos x="191" y="296"/>
              </a:cxn>
              <a:cxn ang="0">
                <a:pos x="212" y="318"/>
              </a:cxn>
              <a:cxn ang="0">
                <a:pos x="231" y="325"/>
              </a:cxn>
              <a:cxn ang="0">
                <a:pos x="247" y="326"/>
              </a:cxn>
              <a:cxn ang="0">
                <a:pos x="255" y="327"/>
              </a:cxn>
              <a:cxn ang="0">
                <a:pos x="259" y="333"/>
              </a:cxn>
              <a:cxn ang="0">
                <a:pos x="259" y="346"/>
              </a:cxn>
              <a:cxn ang="0">
                <a:pos x="247" y="350"/>
              </a:cxn>
              <a:cxn ang="0">
                <a:pos x="201" y="365"/>
              </a:cxn>
              <a:cxn ang="0">
                <a:pos x="185" y="402"/>
              </a:cxn>
              <a:cxn ang="0">
                <a:pos x="183" y="596"/>
              </a:cxn>
              <a:cxn ang="0">
                <a:pos x="172" y="644"/>
              </a:cxn>
              <a:cxn ang="0">
                <a:pos x="127" y="672"/>
              </a:cxn>
              <a:cxn ang="0">
                <a:pos x="10" y="677"/>
              </a:cxn>
            </a:cxnLst>
            <a:rect l="0" t="0" r="r" b="b"/>
            <a:pathLst>
              <a:path w="260" h="677">
                <a:moveTo>
                  <a:pt x="10" y="677"/>
                </a:moveTo>
                <a:lnTo>
                  <a:pt x="7" y="677"/>
                </a:lnTo>
                <a:lnTo>
                  <a:pt x="4" y="676"/>
                </a:lnTo>
                <a:lnTo>
                  <a:pt x="3" y="676"/>
                </a:lnTo>
                <a:lnTo>
                  <a:pt x="2" y="674"/>
                </a:lnTo>
                <a:lnTo>
                  <a:pt x="1" y="673"/>
                </a:lnTo>
                <a:lnTo>
                  <a:pt x="1" y="671"/>
                </a:lnTo>
                <a:lnTo>
                  <a:pt x="0" y="669"/>
                </a:lnTo>
                <a:lnTo>
                  <a:pt x="0" y="664"/>
                </a:lnTo>
                <a:lnTo>
                  <a:pt x="0" y="661"/>
                </a:lnTo>
                <a:lnTo>
                  <a:pt x="1" y="657"/>
                </a:lnTo>
                <a:lnTo>
                  <a:pt x="1" y="655"/>
                </a:lnTo>
                <a:lnTo>
                  <a:pt x="2" y="654"/>
                </a:lnTo>
                <a:lnTo>
                  <a:pt x="3" y="652"/>
                </a:lnTo>
                <a:lnTo>
                  <a:pt x="4" y="652"/>
                </a:lnTo>
                <a:lnTo>
                  <a:pt x="7" y="652"/>
                </a:lnTo>
                <a:lnTo>
                  <a:pt x="10" y="652"/>
                </a:lnTo>
                <a:lnTo>
                  <a:pt x="31" y="652"/>
                </a:lnTo>
                <a:lnTo>
                  <a:pt x="36" y="652"/>
                </a:lnTo>
                <a:lnTo>
                  <a:pt x="43" y="651"/>
                </a:lnTo>
                <a:lnTo>
                  <a:pt x="49" y="650"/>
                </a:lnTo>
                <a:lnTo>
                  <a:pt x="54" y="648"/>
                </a:lnTo>
                <a:lnTo>
                  <a:pt x="60" y="646"/>
                </a:lnTo>
                <a:lnTo>
                  <a:pt x="64" y="643"/>
                </a:lnTo>
                <a:lnTo>
                  <a:pt x="69" y="640"/>
                </a:lnTo>
                <a:lnTo>
                  <a:pt x="73" y="635"/>
                </a:lnTo>
                <a:lnTo>
                  <a:pt x="81" y="625"/>
                </a:lnTo>
                <a:lnTo>
                  <a:pt x="87" y="611"/>
                </a:lnTo>
                <a:lnTo>
                  <a:pt x="91" y="596"/>
                </a:lnTo>
                <a:lnTo>
                  <a:pt x="92" y="578"/>
                </a:lnTo>
                <a:lnTo>
                  <a:pt x="92" y="422"/>
                </a:lnTo>
                <a:lnTo>
                  <a:pt x="92" y="413"/>
                </a:lnTo>
                <a:lnTo>
                  <a:pt x="94" y="402"/>
                </a:lnTo>
                <a:lnTo>
                  <a:pt x="98" y="394"/>
                </a:lnTo>
                <a:lnTo>
                  <a:pt x="103" y="385"/>
                </a:lnTo>
                <a:lnTo>
                  <a:pt x="111" y="378"/>
                </a:lnTo>
                <a:lnTo>
                  <a:pt x="122" y="372"/>
                </a:lnTo>
                <a:lnTo>
                  <a:pt x="137" y="369"/>
                </a:lnTo>
                <a:lnTo>
                  <a:pt x="155" y="367"/>
                </a:lnTo>
                <a:lnTo>
                  <a:pt x="182" y="365"/>
                </a:lnTo>
                <a:lnTo>
                  <a:pt x="182" y="311"/>
                </a:lnTo>
                <a:lnTo>
                  <a:pt x="155" y="311"/>
                </a:lnTo>
                <a:lnTo>
                  <a:pt x="137" y="309"/>
                </a:lnTo>
                <a:lnTo>
                  <a:pt x="122" y="304"/>
                </a:lnTo>
                <a:lnTo>
                  <a:pt x="111" y="299"/>
                </a:lnTo>
                <a:lnTo>
                  <a:pt x="103" y="292"/>
                </a:lnTo>
                <a:lnTo>
                  <a:pt x="98" y="282"/>
                </a:lnTo>
                <a:lnTo>
                  <a:pt x="94" y="274"/>
                </a:lnTo>
                <a:lnTo>
                  <a:pt x="92" y="264"/>
                </a:lnTo>
                <a:lnTo>
                  <a:pt x="92" y="255"/>
                </a:lnTo>
                <a:lnTo>
                  <a:pt x="92" y="187"/>
                </a:lnTo>
                <a:lnTo>
                  <a:pt x="95" y="175"/>
                </a:lnTo>
                <a:lnTo>
                  <a:pt x="96" y="163"/>
                </a:lnTo>
                <a:lnTo>
                  <a:pt x="95" y="150"/>
                </a:lnTo>
                <a:lnTo>
                  <a:pt x="92" y="137"/>
                </a:lnTo>
                <a:lnTo>
                  <a:pt x="92" y="99"/>
                </a:lnTo>
                <a:lnTo>
                  <a:pt x="91" y="81"/>
                </a:lnTo>
                <a:lnTo>
                  <a:pt x="87" y="65"/>
                </a:lnTo>
                <a:lnTo>
                  <a:pt x="81" y="52"/>
                </a:lnTo>
                <a:lnTo>
                  <a:pt x="73" y="42"/>
                </a:lnTo>
                <a:lnTo>
                  <a:pt x="69" y="37"/>
                </a:lnTo>
                <a:lnTo>
                  <a:pt x="64" y="33"/>
                </a:lnTo>
                <a:lnTo>
                  <a:pt x="60" y="31"/>
                </a:lnTo>
                <a:lnTo>
                  <a:pt x="54" y="29"/>
                </a:lnTo>
                <a:lnTo>
                  <a:pt x="49" y="27"/>
                </a:lnTo>
                <a:lnTo>
                  <a:pt x="43" y="25"/>
                </a:lnTo>
                <a:lnTo>
                  <a:pt x="36" y="24"/>
                </a:lnTo>
                <a:lnTo>
                  <a:pt x="31" y="24"/>
                </a:lnTo>
                <a:lnTo>
                  <a:pt x="10" y="24"/>
                </a:lnTo>
                <a:lnTo>
                  <a:pt x="7" y="24"/>
                </a:lnTo>
                <a:lnTo>
                  <a:pt x="4" y="24"/>
                </a:lnTo>
                <a:lnTo>
                  <a:pt x="3" y="24"/>
                </a:lnTo>
                <a:lnTo>
                  <a:pt x="2" y="23"/>
                </a:lnTo>
                <a:lnTo>
                  <a:pt x="1" y="22"/>
                </a:lnTo>
                <a:lnTo>
                  <a:pt x="1" y="20"/>
                </a:lnTo>
                <a:lnTo>
                  <a:pt x="0" y="16"/>
                </a:lnTo>
                <a:lnTo>
                  <a:pt x="0" y="13"/>
                </a:lnTo>
                <a:lnTo>
                  <a:pt x="0" y="9"/>
                </a:lnTo>
                <a:lnTo>
                  <a:pt x="1" y="6"/>
                </a:lnTo>
                <a:lnTo>
                  <a:pt x="1" y="4"/>
                </a:lnTo>
                <a:lnTo>
                  <a:pt x="2" y="2"/>
                </a:lnTo>
                <a:lnTo>
                  <a:pt x="3" y="1"/>
                </a:lnTo>
                <a:lnTo>
                  <a:pt x="4" y="1"/>
                </a:lnTo>
                <a:lnTo>
                  <a:pt x="7" y="0"/>
                </a:lnTo>
                <a:lnTo>
                  <a:pt x="10" y="0"/>
                </a:lnTo>
                <a:lnTo>
                  <a:pt x="70" y="0"/>
                </a:lnTo>
                <a:lnTo>
                  <a:pt x="87" y="0"/>
                </a:lnTo>
                <a:lnTo>
                  <a:pt x="103" y="1"/>
                </a:lnTo>
                <a:lnTo>
                  <a:pt x="117" y="4"/>
                </a:lnTo>
                <a:lnTo>
                  <a:pt x="130" y="6"/>
                </a:lnTo>
                <a:lnTo>
                  <a:pt x="141" y="9"/>
                </a:lnTo>
                <a:lnTo>
                  <a:pt x="151" y="14"/>
                </a:lnTo>
                <a:lnTo>
                  <a:pt x="159" y="18"/>
                </a:lnTo>
                <a:lnTo>
                  <a:pt x="165" y="24"/>
                </a:lnTo>
                <a:lnTo>
                  <a:pt x="174" y="33"/>
                </a:lnTo>
                <a:lnTo>
                  <a:pt x="178" y="46"/>
                </a:lnTo>
                <a:lnTo>
                  <a:pt x="182" y="62"/>
                </a:lnTo>
                <a:lnTo>
                  <a:pt x="183" y="81"/>
                </a:lnTo>
                <a:lnTo>
                  <a:pt x="183" y="246"/>
                </a:lnTo>
                <a:lnTo>
                  <a:pt x="183" y="264"/>
                </a:lnTo>
                <a:lnTo>
                  <a:pt x="185" y="281"/>
                </a:lnTo>
                <a:lnTo>
                  <a:pt x="191" y="296"/>
                </a:lnTo>
                <a:lnTo>
                  <a:pt x="200" y="310"/>
                </a:lnTo>
                <a:lnTo>
                  <a:pt x="206" y="315"/>
                </a:lnTo>
                <a:lnTo>
                  <a:pt x="212" y="318"/>
                </a:lnTo>
                <a:lnTo>
                  <a:pt x="218" y="322"/>
                </a:lnTo>
                <a:lnTo>
                  <a:pt x="224" y="323"/>
                </a:lnTo>
                <a:lnTo>
                  <a:pt x="231" y="325"/>
                </a:lnTo>
                <a:lnTo>
                  <a:pt x="237" y="325"/>
                </a:lnTo>
                <a:lnTo>
                  <a:pt x="243" y="326"/>
                </a:lnTo>
                <a:lnTo>
                  <a:pt x="247" y="326"/>
                </a:lnTo>
                <a:lnTo>
                  <a:pt x="251" y="326"/>
                </a:lnTo>
                <a:lnTo>
                  <a:pt x="253" y="327"/>
                </a:lnTo>
                <a:lnTo>
                  <a:pt x="255" y="327"/>
                </a:lnTo>
                <a:lnTo>
                  <a:pt x="256" y="329"/>
                </a:lnTo>
                <a:lnTo>
                  <a:pt x="258" y="331"/>
                </a:lnTo>
                <a:lnTo>
                  <a:pt x="259" y="333"/>
                </a:lnTo>
                <a:lnTo>
                  <a:pt x="260" y="335"/>
                </a:lnTo>
                <a:lnTo>
                  <a:pt x="260" y="339"/>
                </a:lnTo>
                <a:lnTo>
                  <a:pt x="259" y="346"/>
                </a:lnTo>
                <a:lnTo>
                  <a:pt x="255" y="349"/>
                </a:lnTo>
                <a:lnTo>
                  <a:pt x="251" y="350"/>
                </a:lnTo>
                <a:lnTo>
                  <a:pt x="247" y="350"/>
                </a:lnTo>
                <a:lnTo>
                  <a:pt x="228" y="353"/>
                </a:lnTo>
                <a:lnTo>
                  <a:pt x="213" y="357"/>
                </a:lnTo>
                <a:lnTo>
                  <a:pt x="201" y="365"/>
                </a:lnTo>
                <a:lnTo>
                  <a:pt x="193" y="376"/>
                </a:lnTo>
                <a:lnTo>
                  <a:pt x="189" y="389"/>
                </a:lnTo>
                <a:lnTo>
                  <a:pt x="185" y="402"/>
                </a:lnTo>
                <a:lnTo>
                  <a:pt x="183" y="416"/>
                </a:lnTo>
                <a:lnTo>
                  <a:pt x="183" y="431"/>
                </a:lnTo>
                <a:lnTo>
                  <a:pt x="183" y="596"/>
                </a:lnTo>
                <a:lnTo>
                  <a:pt x="182" y="614"/>
                </a:lnTo>
                <a:lnTo>
                  <a:pt x="178" y="631"/>
                </a:lnTo>
                <a:lnTo>
                  <a:pt x="172" y="644"/>
                </a:lnTo>
                <a:lnTo>
                  <a:pt x="162" y="656"/>
                </a:lnTo>
                <a:lnTo>
                  <a:pt x="147" y="665"/>
                </a:lnTo>
                <a:lnTo>
                  <a:pt x="127" y="672"/>
                </a:lnTo>
                <a:lnTo>
                  <a:pt x="102" y="676"/>
                </a:lnTo>
                <a:lnTo>
                  <a:pt x="70" y="677"/>
                </a:lnTo>
                <a:lnTo>
                  <a:pt x="10" y="677"/>
                </a:lnTo>
                <a:close/>
              </a:path>
            </a:pathLst>
          </a:custGeom>
          <a:solidFill>
            <a:srgbClr val="FF9E3F"/>
          </a:solid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prstClr val="black"/>
              </a:solidFill>
              <a:latin typeface="Calibri"/>
            </a:endParaRPr>
          </a:p>
        </p:txBody>
      </p:sp>
      <p:sp>
        <p:nvSpPr>
          <p:cNvPr id="10" name="TextBox 9"/>
          <p:cNvSpPr txBox="1"/>
          <p:nvPr/>
        </p:nvSpPr>
        <p:spPr>
          <a:xfrm>
            <a:off x="6686550" y="3714751"/>
            <a:ext cx="1200150" cy="923330"/>
          </a:xfrm>
          <a:prstGeom prst="rect">
            <a:avLst/>
          </a:prstGeom>
          <a:noFill/>
        </p:spPr>
        <p:txBody>
          <a:bodyPr wrap="square" rtlCol="0">
            <a:spAutoFit/>
          </a:bodyPr>
          <a:lstStyle/>
          <a:p>
            <a:r>
              <a:rPr lang="en-US" sz="1350" dirty="0">
                <a:solidFill>
                  <a:prstClr val="black"/>
                </a:solidFill>
                <a:latin typeface="Calibri"/>
              </a:rPr>
              <a:t>Need to shift to  a level of performance that is capable</a:t>
            </a:r>
          </a:p>
        </p:txBody>
      </p:sp>
    </p:spTree>
    <p:extLst>
      <p:ext uri="{BB962C8B-B14F-4D97-AF65-F5344CB8AC3E}">
        <p14:creationId xmlns:p14="http://schemas.microsoft.com/office/powerpoint/2010/main" val="28333198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1699460" y="1885950"/>
          <a:ext cx="5886450" cy="331470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fld id="{03C246BC-2A80-45FA-9B8D-8438DA0954EE}" type="slidenum">
              <a:rPr lang="en-US">
                <a:solidFill>
                  <a:prstClr val="black">
                    <a:tint val="75000"/>
                  </a:prstClr>
                </a:solidFill>
                <a:latin typeface="Calibri"/>
              </a:rPr>
              <a:pPr/>
              <a:t>53</a:t>
            </a:fld>
            <a:endParaRPr lang="en-US">
              <a:solidFill>
                <a:prstClr val="black">
                  <a:tint val="75000"/>
                </a:prstClr>
              </a:solidFill>
              <a:latin typeface="Calibri"/>
            </a:endParaRPr>
          </a:p>
        </p:txBody>
      </p:sp>
      <p:sp>
        <p:nvSpPr>
          <p:cNvPr id="2" name="Title 1"/>
          <p:cNvSpPr>
            <a:spLocks noGrp="1"/>
          </p:cNvSpPr>
          <p:nvPr>
            <p:ph type="title"/>
          </p:nvPr>
        </p:nvSpPr>
        <p:spPr/>
        <p:txBody>
          <a:bodyPr/>
          <a:lstStyle/>
          <a:p>
            <a:r>
              <a:rPr lang="en-US" dirty="0"/>
              <a:t>Process Stability or Instability</a:t>
            </a:r>
          </a:p>
        </p:txBody>
      </p:sp>
      <p:sp>
        <p:nvSpPr>
          <p:cNvPr id="7" name="TextBox 13"/>
          <p:cNvSpPr txBox="1"/>
          <p:nvPr/>
        </p:nvSpPr>
        <p:spPr>
          <a:xfrm>
            <a:off x="2072440" y="5200650"/>
            <a:ext cx="5372100" cy="415498"/>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2100" dirty="0">
                <a:solidFill>
                  <a:srgbClr val="FF0000"/>
                </a:solidFill>
                <a:latin typeface="Calibri"/>
              </a:rPr>
              <a:t>Hmmm. Why does it vary so much? </a:t>
            </a:r>
          </a:p>
        </p:txBody>
      </p:sp>
      <p:sp>
        <p:nvSpPr>
          <p:cNvPr id="8" name="Right Arrow 7"/>
          <p:cNvSpPr/>
          <p:nvPr/>
        </p:nvSpPr>
        <p:spPr>
          <a:xfrm rot="13957088">
            <a:off x="2591721" y="4661817"/>
            <a:ext cx="1274508" cy="1826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350">
              <a:solidFill>
                <a:prstClr val="white"/>
              </a:solidFill>
              <a:latin typeface="Calibri"/>
            </a:endParaRPr>
          </a:p>
        </p:txBody>
      </p:sp>
      <p:sp>
        <p:nvSpPr>
          <p:cNvPr id="9" name="Right Arrow 8"/>
          <p:cNvSpPr/>
          <p:nvPr/>
        </p:nvSpPr>
        <p:spPr>
          <a:xfrm rot="16200000">
            <a:off x="4096854" y="4554052"/>
            <a:ext cx="1062301" cy="23089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350">
              <a:solidFill>
                <a:prstClr val="white"/>
              </a:solidFill>
              <a:latin typeface="Calibri"/>
            </a:endParaRPr>
          </a:p>
        </p:txBody>
      </p:sp>
      <p:sp>
        <p:nvSpPr>
          <p:cNvPr id="10" name="Right Arrow 9"/>
          <p:cNvSpPr/>
          <p:nvPr/>
        </p:nvSpPr>
        <p:spPr>
          <a:xfrm rot="16817668">
            <a:off x="5529042" y="4679053"/>
            <a:ext cx="1100357" cy="16047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350">
              <a:solidFill>
                <a:prstClr val="white"/>
              </a:solidFill>
              <a:latin typeface="Calibri"/>
            </a:endParaRPr>
          </a:p>
        </p:txBody>
      </p:sp>
    </p:spTree>
    <p:extLst>
      <p:ext uri="{BB962C8B-B14F-4D97-AF65-F5344CB8AC3E}">
        <p14:creationId xmlns:p14="http://schemas.microsoft.com/office/powerpoint/2010/main" val="1119984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t>Major principle underlying quality improvement is that any substantial improvement must come from a change in the work process (data driven), rather than focusing on an individual occurrence or event (anecdotal).</a:t>
            </a:r>
          </a:p>
          <a:p>
            <a:r>
              <a:rPr lang="en-US" dirty="0"/>
              <a:t>Common Causes (94%) belong to the work process</a:t>
            </a:r>
          </a:p>
          <a:p>
            <a:r>
              <a:rPr lang="en-US" dirty="0"/>
              <a:t>Special causes (6%) are the result of fleeting or unusual occurrences</a:t>
            </a:r>
          </a:p>
        </p:txBody>
      </p:sp>
      <p:sp>
        <p:nvSpPr>
          <p:cNvPr id="5" name="Slide Number Placeholder 4"/>
          <p:cNvSpPr>
            <a:spLocks noGrp="1"/>
          </p:cNvSpPr>
          <p:nvPr>
            <p:ph type="sldNum" sz="quarter" idx="12"/>
          </p:nvPr>
        </p:nvSpPr>
        <p:spPr/>
        <p:txBody>
          <a:bodyPr/>
          <a:lstStyle/>
          <a:p>
            <a:fld id="{03C246BC-2A80-45FA-9B8D-8438DA0954EE}" type="slidenum">
              <a:rPr lang="en-US">
                <a:solidFill>
                  <a:prstClr val="black">
                    <a:tint val="75000"/>
                  </a:prstClr>
                </a:solidFill>
                <a:latin typeface="Calibri"/>
              </a:rPr>
              <a:pPr/>
              <a:t>54</a:t>
            </a:fld>
            <a:endParaRPr lang="en-US">
              <a:solidFill>
                <a:prstClr val="black">
                  <a:tint val="75000"/>
                </a:prstClr>
              </a:solidFill>
              <a:latin typeface="Calibri"/>
            </a:endParaRPr>
          </a:p>
        </p:txBody>
      </p:sp>
      <p:sp>
        <p:nvSpPr>
          <p:cNvPr id="2" name="Title 1"/>
          <p:cNvSpPr>
            <a:spLocks noGrp="1"/>
          </p:cNvSpPr>
          <p:nvPr>
            <p:ph type="title"/>
          </p:nvPr>
        </p:nvSpPr>
        <p:spPr/>
        <p:txBody>
          <a:bodyPr/>
          <a:lstStyle/>
          <a:p>
            <a:r>
              <a:rPr lang="en-US" dirty="0"/>
              <a:t>Why Understand Variation?</a:t>
            </a:r>
          </a:p>
        </p:txBody>
      </p:sp>
    </p:spTree>
    <p:extLst>
      <p:ext uri="{BB962C8B-B14F-4D97-AF65-F5344CB8AC3E}">
        <p14:creationId xmlns:p14="http://schemas.microsoft.com/office/powerpoint/2010/main" val="32212397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26"/>
          <p:cNvSpPr>
            <a:spLocks noGrp="1" noChangeArrowheads="1"/>
          </p:cNvSpPr>
          <p:nvPr>
            <p:ph type="title"/>
          </p:nvPr>
        </p:nvSpPr>
        <p:spPr/>
        <p:txBody>
          <a:bodyPr>
            <a:normAutofit/>
          </a:bodyPr>
          <a:lstStyle/>
          <a:p>
            <a:pPr marL="628650" indent="-628650"/>
            <a:r>
              <a:rPr lang="en-US" sz="4000" dirty="0"/>
              <a:t>Understand Variation</a:t>
            </a:r>
          </a:p>
        </p:txBody>
      </p:sp>
      <p:sp>
        <p:nvSpPr>
          <p:cNvPr id="69635" name="Rectangle 1027"/>
          <p:cNvSpPr>
            <a:spLocks noGrp="1" noChangeArrowheads="1"/>
          </p:cNvSpPr>
          <p:nvPr>
            <p:ph idx="1"/>
          </p:nvPr>
        </p:nvSpPr>
        <p:spPr/>
        <p:txBody>
          <a:bodyPr>
            <a:normAutofit/>
          </a:bodyPr>
          <a:lstStyle/>
          <a:p>
            <a:pPr>
              <a:lnSpc>
                <a:spcPct val="90000"/>
              </a:lnSpc>
            </a:pPr>
            <a:r>
              <a:rPr lang="en-US" dirty="0"/>
              <a:t>Sources of variation include: technology, materials, methods, culture, people, environment</a:t>
            </a:r>
          </a:p>
          <a:p>
            <a:pPr>
              <a:lnSpc>
                <a:spcPct val="90000"/>
              </a:lnSpc>
            </a:pPr>
            <a:r>
              <a:rPr lang="en-US" u="sng" dirty="0"/>
              <a:t>Common cause variation</a:t>
            </a:r>
            <a:r>
              <a:rPr lang="en-US" dirty="0"/>
              <a:t> occurs if the process is stable— variation in data points will be random and obey a mathematical law—it is said to be in statistical control, with a large number of small sources of variation</a:t>
            </a:r>
          </a:p>
          <a:p>
            <a:pPr>
              <a:lnSpc>
                <a:spcPct val="90000"/>
              </a:lnSpc>
            </a:pPr>
            <a:r>
              <a:rPr lang="en-US" dirty="0"/>
              <a:t>Reacting to random variation in a process that is stable/in statistical control, it is called tampering and leads to further complexity, increasing variation and mistakes</a:t>
            </a:r>
          </a:p>
          <a:p>
            <a:pPr>
              <a:lnSpc>
                <a:spcPct val="90000"/>
              </a:lnSpc>
            </a:pPr>
            <a:endParaRPr lang="en-US" dirty="0"/>
          </a:p>
        </p:txBody>
      </p:sp>
      <p:sp>
        <p:nvSpPr>
          <p:cNvPr id="2" name="Slide Number Placeholder 1"/>
          <p:cNvSpPr>
            <a:spLocks noGrp="1"/>
          </p:cNvSpPr>
          <p:nvPr>
            <p:ph type="sldNum" sz="quarter" idx="12"/>
          </p:nvPr>
        </p:nvSpPr>
        <p:spPr>
          <a:prstGeom prst="rect">
            <a:avLst/>
          </a:prstGeom>
        </p:spPr>
        <p:txBody>
          <a:bodyPr/>
          <a:lstStyle/>
          <a:p>
            <a:fld id="{2B230487-31A5-45C7-8B3A-678E3FF34B63}" type="slidenum">
              <a:rPr lang="en-US">
                <a:solidFill>
                  <a:prstClr val="black">
                    <a:tint val="75000"/>
                  </a:prstClr>
                </a:solidFill>
                <a:latin typeface="Calibri"/>
              </a:rPr>
              <a:pPr/>
              <a:t>55</a:t>
            </a:fld>
            <a:endParaRPr lang="en-US">
              <a:solidFill>
                <a:prstClr val="black">
                  <a:tint val="75000"/>
                </a:prstClr>
              </a:solidFill>
              <a:latin typeface="Calibri"/>
            </a:endParaRPr>
          </a:p>
        </p:txBody>
      </p:sp>
    </p:spTree>
    <p:extLst>
      <p:ext uri="{BB962C8B-B14F-4D97-AF65-F5344CB8AC3E}">
        <p14:creationId xmlns:p14="http://schemas.microsoft.com/office/powerpoint/2010/main" val="4388009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normAutofit/>
          </a:bodyPr>
          <a:lstStyle/>
          <a:p>
            <a:r>
              <a:rPr lang="en-US" sz="4000" dirty="0"/>
              <a:t>Understand Variation</a:t>
            </a:r>
          </a:p>
        </p:txBody>
      </p:sp>
      <p:sp>
        <p:nvSpPr>
          <p:cNvPr id="303107" name="Rectangle 3"/>
          <p:cNvSpPr>
            <a:spLocks noGrp="1" noChangeArrowheads="1"/>
          </p:cNvSpPr>
          <p:nvPr>
            <p:ph idx="1"/>
          </p:nvPr>
        </p:nvSpPr>
        <p:spPr/>
        <p:txBody>
          <a:bodyPr>
            <a:normAutofit/>
          </a:bodyPr>
          <a:lstStyle/>
          <a:p>
            <a:pPr>
              <a:lnSpc>
                <a:spcPct val="90000"/>
              </a:lnSpc>
            </a:pPr>
            <a:r>
              <a:rPr lang="en-US" u="sng"/>
              <a:t>Special cause variation</a:t>
            </a:r>
            <a:r>
              <a:rPr lang="en-US"/>
              <a:t> arises because of specific circumstances which are not part of the process all the time and may or may not ever recur—if the recurrence is periodic, clues to the root cause may emerge </a:t>
            </a:r>
          </a:p>
          <a:p>
            <a:pPr>
              <a:lnSpc>
                <a:spcPct val="90000"/>
              </a:lnSpc>
            </a:pPr>
            <a:r>
              <a:rPr lang="en-US"/>
              <a:t>Variation can be shown in control charts with mean and standard deviation</a:t>
            </a:r>
          </a:p>
          <a:p>
            <a:pPr>
              <a:lnSpc>
                <a:spcPct val="90000"/>
              </a:lnSpc>
            </a:pPr>
            <a:r>
              <a:rPr lang="en-US"/>
              <a:t>Control charts are pictures of trend data with an extra feature—the range of variation built into the system</a:t>
            </a:r>
          </a:p>
        </p:txBody>
      </p:sp>
      <p:sp>
        <p:nvSpPr>
          <p:cNvPr id="2" name="Slide Number Placeholder 1"/>
          <p:cNvSpPr>
            <a:spLocks noGrp="1"/>
          </p:cNvSpPr>
          <p:nvPr>
            <p:ph type="sldNum" sz="quarter" idx="12"/>
          </p:nvPr>
        </p:nvSpPr>
        <p:spPr>
          <a:prstGeom prst="rect">
            <a:avLst/>
          </a:prstGeom>
        </p:spPr>
        <p:txBody>
          <a:bodyPr/>
          <a:lstStyle/>
          <a:p>
            <a:fld id="{2B230487-31A5-45C7-8B3A-678E3FF34B63}" type="slidenum">
              <a:rPr lang="en-US">
                <a:solidFill>
                  <a:prstClr val="black">
                    <a:tint val="75000"/>
                  </a:prstClr>
                </a:solidFill>
                <a:latin typeface="Calibri"/>
              </a:rPr>
              <a:pPr/>
              <a:t>56</a:t>
            </a:fld>
            <a:endParaRPr lang="en-US">
              <a:solidFill>
                <a:prstClr val="black">
                  <a:tint val="75000"/>
                </a:prstClr>
              </a:solidFill>
              <a:latin typeface="Calibri"/>
            </a:endParaRPr>
          </a:p>
        </p:txBody>
      </p:sp>
    </p:spTree>
    <p:extLst>
      <p:ext uri="{BB962C8B-B14F-4D97-AF65-F5344CB8AC3E}">
        <p14:creationId xmlns:p14="http://schemas.microsoft.com/office/powerpoint/2010/main" val="32238021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normAutofit/>
          </a:bodyPr>
          <a:lstStyle/>
          <a:p>
            <a:r>
              <a:rPr lang="en-US" sz="4000" dirty="0"/>
              <a:t>Understand Variation</a:t>
            </a:r>
          </a:p>
        </p:txBody>
      </p:sp>
      <p:sp>
        <p:nvSpPr>
          <p:cNvPr id="305155" name="Rectangle 3"/>
          <p:cNvSpPr>
            <a:spLocks noGrp="1" noChangeArrowheads="1"/>
          </p:cNvSpPr>
          <p:nvPr>
            <p:ph idx="1"/>
          </p:nvPr>
        </p:nvSpPr>
        <p:spPr/>
        <p:txBody>
          <a:bodyPr>
            <a:normAutofit/>
          </a:bodyPr>
          <a:lstStyle/>
          <a:p>
            <a:pPr>
              <a:lnSpc>
                <a:spcPct val="80000"/>
              </a:lnSpc>
            </a:pPr>
            <a:r>
              <a:rPr lang="en-US" dirty="0"/>
              <a:t>A sentinel event is a special cause variation requiring root cause analysis</a:t>
            </a:r>
          </a:p>
          <a:p>
            <a:pPr>
              <a:lnSpc>
                <a:spcPct val="80000"/>
              </a:lnSpc>
            </a:pPr>
            <a:r>
              <a:rPr lang="en-US" dirty="0"/>
              <a:t>Examine specific incident(s) of special cause variation and make changes to a single element only after very careful analysis</a:t>
            </a:r>
          </a:p>
          <a:p>
            <a:pPr>
              <a:lnSpc>
                <a:spcPct val="80000"/>
              </a:lnSpc>
            </a:pPr>
            <a:r>
              <a:rPr lang="en-US" dirty="0"/>
              <a:t>Need to investigate special cause variation before making any conclusions about performance level</a:t>
            </a:r>
          </a:p>
          <a:p>
            <a:pPr>
              <a:lnSpc>
                <a:spcPct val="80000"/>
              </a:lnSpc>
            </a:pPr>
            <a:r>
              <a:rPr lang="en-US" b="1" i="1" dirty="0"/>
              <a:t>Failure to distinguish between common and special cause variation can be hazardous to organizational performance!</a:t>
            </a:r>
          </a:p>
        </p:txBody>
      </p:sp>
      <p:sp>
        <p:nvSpPr>
          <p:cNvPr id="2" name="Slide Number Placeholder 1"/>
          <p:cNvSpPr>
            <a:spLocks noGrp="1"/>
          </p:cNvSpPr>
          <p:nvPr>
            <p:ph type="sldNum" sz="quarter" idx="12"/>
          </p:nvPr>
        </p:nvSpPr>
        <p:spPr>
          <a:prstGeom prst="rect">
            <a:avLst/>
          </a:prstGeom>
        </p:spPr>
        <p:txBody>
          <a:bodyPr/>
          <a:lstStyle/>
          <a:p>
            <a:fld id="{2B230487-31A5-45C7-8B3A-678E3FF34B63}" type="slidenum">
              <a:rPr lang="en-US">
                <a:solidFill>
                  <a:prstClr val="black">
                    <a:tint val="75000"/>
                  </a:prstClr>
                </a:solidFill>
                <a:latin typeface="Calibri"/>
              </a:rPr>
              <a:pPr/>
              <a:t>57</a:t>
            </a:fld>
            <a:endParaRPr lang="en-US">
              <a:solidFill>
                <a:prstClr val="black">
                  <a:tint val="75000"/>
                </a:prstClr>
              </a:solidFill>
              <a:latin typeface="Calibri"/>
            </a:endParaRPr>
          </a:p>
        </p:txBody>
      </p:sp>
    </p:spTree>
    <p:extLst>
      <p:ext uri="{BB962C8B-B14F-4D97-AF65-F5344CB8AC3E}">
        <p14:creationId xmlns:p14="http://schemas.microsoft.com/office/powerpoint/2010/main" val="25703294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a:t>Two Types of Variation</a:t>
            </a:r>
          </a:p>
        </p:txBody>
      </p:sp>
      <p:sp>
        <p:nvSpPr>
          <p:cNvPr id="19" name="Content Placeholder 18"/>
          <p:cNvSpPr>
            <a:spLocks noGrp="1"/>
          </p:cNvSpPr>
          <p:nvPr>
            <p:ph sz="half" idx="1"/>
          </p:nvPr>
        </p:nvSpPr>
        <p:spPr/>
        <p:txBody>
          <a:bodyPr>
            <a:normAutofit/>
          </a:bodyPr>
          <a:lstStyle/>
          <a:p>
            <a:r>
              <a:rPr lang="en-US" dirty="0"/>
              <a:t>Common Cause</a:t>
            </a:r>
          </a:p>
          <a:p>
            <a:pPr lvl="1"/>
            <a:r>
              <a:rPr lang="en-US" dirty="0"/>
              <a:t>Built into every process</a:t>
            </a:r>
          </a:p>
          <a:p>
            <a:pPr lvl="1"/>
            <a:r>
              <a:rPr lang="en-US" dirty="0"/>
              <a:t>Reflects a stable process because variation is predictable</a:t>
            </a:r>
          </a:p>
          <a:p>
            <a:pPr lvl="1"/>
            <a:r>
              <a:rPr lang="en-US" dirty="0"/>
              <a:t>Also called random variation</a:t>
            </a:r>
          </a:p>
          <a:p>
            <a:pPr lvl="1"/>
            <a:r>
              <a:rPr lang="en-US" dirty="0"/>
              <a:t>Requires changing the process to improve results</a:t>
            </a:r>
          </a:p>
        </p:txBody>
      </p:sp>
      <p:sp>
        <p:nvSpPr>
          <p:cNvPr id="2" name="Content Placeholder 1">
            <a:extLst>
              <a:ext uri="{FF2B5EF4-FFF2-40B4-BE49-F238E27FC236}">
                <a16:creationId xmlns:a16="http://schemas.microsoft.com/office/drawing/2014/main" xmlns="" id="{2D2B285B-F8B6-4D3D-A2B8-5934EBC06CEB}"/>
              </a:ext>
            </a:extLst>
          </p:cNvPr>
          <p:cNvSpPr>
            <a:spLocks noGrp="1"/>
          </p:cNvSpPr>
          <p:nvPr>
            <p:ph sz="half" idx="2"/>
          </p:nvPr>
        </p:nvSpPr>
        <p:spPr/>
        <p:txBody>
          <a:bodyPr/>
          <a:lstStyle/>
          <a:p>
            <a:r>
              <a:rPr lang="en-US" dirty="0"/>
              <a:t>Special Cause</a:t>
            </a:r>
          </a:p>
          <a:p>
            <a:pPr lvl="1"/>
            <a:r>
              <a:rPr lang="en-US" dirty="0"/>
              <a:t>Not part of “daily” or “regular” process</a:t>
            </a:r>
          </a:p>
          <a:p>
            <a:pPr lvl="1"/>
            <a:r>
              <a:rPr lang="en-US" dirty="0"/>
              <a:t>A single data point outside control limits OR a noticeable shift in data points over time</a:t>
            </a:r>
          </a:p>
          <a:p>
            <a:pPr lvl="1"/>
            <a:r>
              <a:rPr lang="en-US" dirty="0"/>
              <a:t>Can be improved or avoided by addressing this cause alone</a:t>
            </a:r>
          </a:p>
          <a:p>
            <a:endParaRPr lang="en-US" dirty="0"/>
          </a:p>
        </p:txBody>
      </p:sp>
      <p:sp>
        <p:nvSpPr>
          <p:cNvPr id="5" name="Slide Number Placeholder 4"/>
          <p:cNvSpPr>
            <a:spLocks noGrp="1"/>
          </p:cNvSpPr>
          <p:nvPr>
            <p:ph type="sldNum" sz="quarter" idx="12"/>
          </p:nvPr>
        </p:nvSpPr>
        <p:spPr/>
        <p:txBody>
          <a:bodyPr/>
          <a:lstStyle/>
          <a:p>
            <a:fld id="{03C246BC-2A80-45FA-9B8D-8438DA0954EE}" type="slidenum">
              <a:rPr lang="en-US">
                <a:solidFill>
                  <a:prstClr val="black">
                    <a:tint val="75000"/>
                  </a:prstClr>
                </a:solidFill>
                <a:latin typeface="Calibri"/>
              </a:rPr>
              <a:pPr/>
              <a:t>58</a:t>
            </a:fld>
            <a:endParaRPr lang="en-US" dirty="0">
              <a:solidFill>
                <a:prstClr val="black">
                  <a:tint val="75000"/>
                </a:prstClr>
              </a:solidFill>
              <a:latin typeface="Calibri"/>
            </a:endParaRPr>
          </a:p>
        </p:txBody>
      </p:sp>
      <p:sp>
        <p:nvSpPr>
          <p:cNvPr id="20" name="Content Placeholder 18"/>
          <p:cNvSpPr txBox="1">
            <a:spLocks/>
          </p:cNvSpPr>
          <p:nvPr/>
        </p:nvSpPr>
        <p:spPr>
          <a:xfrm>
            <a:off x="4286250" y="2914651"/>
            <a:ext cx="3429000" cy="3394472"/>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00" dirty="0">
              <a:solidFill>
                <a:prstClr val="black"/>
              </a:solidFill>
              <a:latin typeface="Calibri"/>
            </a:endParaRPr>
          </a:p>
        </p:txBody>
      </p:sp>
    </p:spTree>
    <p:extLst>
      <p:ext uri="{BB962C8B-B14F-4D97-AF65-F5344CB8AC3E}">
        <p14:creationId xmlns:p14="http://schemas.microsoft.com/office/powerpoint/2010/main" val="39180148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normAutofit/>
          </a:bodyPr>
          <a:lstStyle/>
          <a:p>
            <a:r>
              <a:rPr lang="en-US" sz="4000" dirty="0"/>
              <a:t>Tampering With Work Process</a:t>
            </a:r>
          </a:p>
        </p:txBody>
      </p:sp>
      <p:sp>
        <p:nvSpPr>
          <p:cNvPr id="305155" name="Rectangle 3"/>
          <p:cNvSpPr>
            <a:spLocks noGrp="1" noChangeArrowheads="1"/>
          </p:cNvSpPr>
          <p:nvPr>
            <p:ph idx="1"/>
          </p:nvPr>
        </p:nvSpPr>
        <p:spPr/>
        <p:txBody>
          <a:bodyPr>
            <a:normAutofit/>
          </a:bodyPr>
          <a:lstStyle/>
          <a:p>
            <a:pPr>
              <a:lnSpc>
                <a:spcPct val="80000"/>
              </a:lnSpc>
            </a:pPr>
            <a:r>
              <a:rPr lang="en-US" b="1" dirty="0"/>
              <a:t>Failure to distinguish between common and special cause variation can be hazardous to organizational performance</a:t>
            </a:r>
          </a:p>
          <a:p>
            <a:pPr>
              <a:lnSpc>
                <a:spcPct val="80000"/>
              </a:lnSpc>
            </a:pPr>
            <a:endParaRPr lang="en-US" b="1" dirty="0"/>
          </a:p>
          <a:p>
            <a:pPr>
              <a:lnSpc>
                <a:spcPct val="80000"/>
              </a:lnSpc>
            </a:pPr>
            <a:r>
              <a:rPr lang="en-US" dirty="0"/>
              <a:t>Addressing a single occurrence of common cause variation is called TAMPERING with your process</a:t>
            </a:r>
          </a:p>
          <a:p>
            <a:pPr marL="0" indent="0">
              <a:lnSpc>
                <a:spcPct val="80000"/>
              </a:lnSpc>
              <a:buNone/>
            </a:pPr>
            <a:endParaRPr lang="en-US" dirty="0"/>
          </a:p>
          <a:p>
            <a:pPr>
              <a:lnSpc>
                <a:spcPct val="80000"/>
              </a:lnSpc>
            </a:pPr>
            <a:r>
              <a:rPr lang="en-US" b="1" i="1" dirty="0"/>
              <a:t>Dangers of TAMPERING:</a:t>
            </a:r>
          </a:p>
          <a:p>
            <a:pPr lvl="1">
              <a:lnSpc>
                <a:spcPct val="80000"/>
              </a:lnSpc>
            </a:pPr>
            <a:r>
              <a:rPr lang="en-US" b="1" i="1" dirty="0"/>
              <a:t>At best … you waste time and effort</a:t>
            </a:r>
          </a:p>
          <a:p>
            <a:pPr lvl="1">
              <a:lnSpc>
                <a:spcPct val="80000"/>
              </a:lnSpc>
            </a:pPr>
            <a:r>
              <a:rPr lang="en-US" b="1" i="1" dirty="0"/>
              <a:t>Likely introduce more variation</a:t>
            </a:r>
          </a:p>
          <a:p>
            <a:pPr lvl="1">
              <a:lnSpc>
                <a:spcPct val="80000"/>
              </a:lnSpc>
            </a:pPr>
            <a:r>
              <a:rPr lang="en-US" b="1" i="1" dirty="0"/>
              <a:t>Perhaps … make things worse</a:t>
            </a:r>
          </a:p>
          <a:p>
            <a:pPr lvl="1">
              <a:lnSpc>
                <a:spcPct val="80000"/>
              </a:lnSpc>
            </a:pPr>
            <a:endParaRPr lang="en-US" b="1" i="1" dirty="0"/>
          </a:p>
        </p:txBody>
      </p:sp>
      <p:sp>
        <p:nvSpPr>
          <p:cNvPr id="2" name="Slide Number Placeholder 1"/>
          <p:cNvSpPr>
            <a:spLocks noGrp="1"/>
          </p:cNvSpPr>
          <p:nvPr>
            <p:ph type="sldNum" sz="quarter" idx="12"/>
          </p:nvPr>
        </p:nvSpPr>
        <p:spPr>
          <a:prstGeom prst="rect">
            <a:avLst/>
          </a:prstGeom>
        </p:spPr>
        <p:txBody>
          <a:bodyPr/>
          <a:lstStyle/>
          <a:p>
            <a:fld id="{2B230487-31A5-45C7-8B3A-678E3FF34B63}" type="slidenum">
              <a:rPr lang="en-US">
                <a:solidFill>
                  <a:prstClr val="black">
                    <a:tint val="75000"/>
                  </a:prstClr>
                </a:solidFill>
                <a:latin typeface="Calibri"/>
              </a:rPr>
              <a:pPr/>
              <a:t>59</a:t>
            </a:fld>
            <a:endParaRPr lang="en-US">
              <a:solidFill>
                <a:prstClr val="black">
                  <a:tint val="75000"/>
                </a:prstClr>
              </a:solidFill>
              <a:latin typeface="Calibri"/>
            </a:endParaRPr>
          </a:p>
        </p:txBody>
      </p:sp>
    </p:spTree>
    <p:extLst>
      <p:ext uri="{BB962C8B-B14F-4D97-AF65-F5344CB8AC3E}">
        <p14:creationId xmlns:p14="http://schemas.microsoft.com/office/powerpoint/2010/main" val="1524396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D3F0CC-D6E1-4FAE-84C4-C545F6FBC809}"/>
              </a:ext>
            </a:extLst>
          </p:cNvPr>
          <p:cNvSpPr>
            <a:spLocks noGrp="1"/>
          </p:cNvSpPr>
          <p:nvPr>
            <p:ph type="title"/>
          </p:nvPr>
        </p:nvSpPr>
        <p:spPr/>
        <p:txBody>
          <a:bodyPr/>
          <a:lstStyle/>
          <a:p>
            <a:r>
              <a:rPr lang="en-US" dirty="0"/>
              <a:t>Who Determines Success?</a:t>
            </a:r>
          </a:p>
        </p:txBody>
      </p:sp>
      <p:sp>
        <p:nvSpPr>
          <p:cNvPr id="3" name="Content Placeholder 2">
            <a:extLst>
              <a:ext uri="{FF2B5EF4-FFF2-40B4-BE49-F238E27FC236}">
                <a16:creationId xmlns:a16="http://schemas.microsoft.com/office/drawing/2014/main" xmlns="" id="{E34B0166-B8ED-4197-90E5-9571B609D4F8}"/>
              </a:ext>
            </a:extLst>
          </p:cNvPr>
          <p:cNvSpPr>
            <a:spLocks noGrp="1"/>
          </p:cNvSpPr>
          <p:nvPr>
            <p:ph idx="1"/>
          </p:nvPr>
        </p:nvSpPr>
        <p:spPr/>
        <p:txBody>
          <a:bodyPr/>
          <a:lstStyle/>
          <a:p>
            <a:pPr marL="0" indent="0">
              <a:buNone/>
            </a:pPr>
            <a:r>
              <a:rPr lang="en-US" dirty="0"/>
              <a:t> </a:t>
            </a:r>
            <a:br>
              <a:rPr lang="en-US" dirty="0"/>
            </a:br>
            <a:endParaRPr lang="en-US" dirty="0"/>
          </a:p>
        </p:txBody>
      </p:sp>
      <p:sp>
        <p:nvSpPr>
          <p:cNvPr id="4" name="Slide Number Placeholder 3">
            <a:extLst>
              <a:ext uri="{FF2B5EF4-FFF2-40B4-BE49-F238E27FC236}">
                <a16:creationId xmlns:a16="http://schemas.microsoft.com/office/drawing/2014/main" xmlns="" id="{F68749A0-C603-4FED-A57C-2C377D8F190C}"/>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6</a:t>
            </a:fld>
            <a:endParaRPr lang="en-US" dirty="0">
              <a:solidFill>
                <a:prstClr val="black">
                  <a:tint val="75000"/>
                </a:prstClr>
              </a:solidFill>
              <a:latin typeface="Calibri"/>
            </a:endParaRPr>
          </a:p>
        </p:txBody>
      </p:sp>
      <p:pic>
        <p:nvPicPr>
          <p:cNvPr id="6" name="Picture 5">
            <a:extLst>
              <a:ext uri="{FF2B5EF4-FFF2-40B4-BE49-F238E27FC236}">
                <a16:creationId xmlns:a16="http://schemas.microsoft.com/office/drawing/2014/main" xmlns="" id="{C24B3D98-7AA5-4959-A1EE-1D26B8C2F979}"/>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a:off x="1878693" y="2033434"/>
            <a:ext cx="5386615" cy="3534966"/>
          </a:xfrm>
          <a:prstGeom prst="rect">
            <a:avLst/>
          </a:prstGeom>
        </p:spPr>
      </p:pic>
    </p:spTree>
    <p:extLst>
      <p:ext uri="{BB962C8B-B14F-4D97-AF65-F5344CB8AC3E}">
        <p14:creationId xmlns:p14="http://schemas.microsoft.com/office/powerpoint/2010/main" val="4807121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Tampering</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If process is capable and stable …</a:t>
            </a:r>
          </a:p>
          <a:p>
            <a:pPr lvl="1"/>
            <a:r>
              <a:rPr lang="en-US" dirty="0"/>
              <a:t>Want to avoid confusing expected/common cause variation with un-expected/special cause variation</a:t>
            </a:r>
          </a:p>
          <a:p>
            <a:pPr marL="0" indent="0">
              <a:buNone/>
            </a:pPr>
            <a:r>
              <a:rPr lang="en-US" dirty="0"/>
              <a:t>“Wait …What?”</a:t>
            </a:r>
          </a:p>
          <a:p>
            <a:pPr lvl="1"/>
            <a:r>
              <a:rPr lang="en-US" dirty="0"/>
              <a:t>Beware over interpreting a few data points (or worse one data point) as indicating your process is deteriorating when it really isn’t</a:t>
            </a:r>
          </a:p>
          <a:p>
            <a:pPr lvl="1"/>
            <a:r>
              <a:rPr lang="en-US" dirty="0"/>
              <a:t>Managing to “last month’s number” … is a ticket to tampering</a:t>
            </a:r>
          </a:p>
          <a:p>
            <a:pPr lvl="1"/>
            <a:r>
              <a:rPr lang="en-US" dirty="0"/>
              <a:t>Managing to a target without a picture of process variation is a ticket to tampering</a:t>
            </a:r>
          </a:p>
          <a:p>
            <a:pPr marL="0" indent="0">
              <a:buNone/>
            </a:pPr>
            <a:r>
              <a:rPr lang="en-US" dirty="0"/>
              <a:t>“So?...”</a:t>
            </a:r>
          </a:p>
          <a:p>
            <a:pPr marL="0" indent="0">
              <a:buNone/>
            </a:pPr>
            <a:r>
              <a:rPr lang="en-US" dirty="0"/>
              <a:t>Identify the expected range of variation and limit reaction to unexpected variation</a:t>
            </a:r>
          </a:p>
        </p:txBody>
      </p:sp>
      <p:sp>
        <p:nvSpPr>
          <p:cNvPr id="4" name="Slide Number Placeholder 3"/>
          <p:cNvSpPr>
            <a:spLocks noGrp="1"/>
          </p:cNvSpPr>
          <p:nvPr>
            <p:ph type="sldNum" sz="quarter" idx="12"/>
          </p:nvPr>
        </p:nvSpPr>
        <p:spPr/>
        <p:txBody>
          <a:bodyPr/>
          <a:lstStyle/>
          <a:p>
            <a:fld id="{03C246BC-2A80-45FA-9B8D-8438DA0954EE}" type="slidenum">
              <a:rPr lang="en-US">
                <a:solidFill>
                  <a:prstClr val="black">
                    <a:tint val="75000"/>
                  </a:prstClr>
                </a:solidFill>
                <a:latin typeface="Calibri"/>
              </a:rPr>
              <a:pPr/>
              <a:t>60</a:t>
            </a:fld>
            <a:endParaRPr lang="en-US">
              <a:solidFill>
                <a:prstClr val="black">
                  <a:tint val="75000"/>
                </a:prstClr>
              </a:solidFill>
              <a:latin typeface="Calibri"/>
            </a:endParaRPr>
          </a:p>
        </p:txBody>
      </p:sp>
    </p:spTree>
    <p:extLst>
      <p:ext uri="{BB962C8B-B14F-4D97-AF65-F5344CB8AC3E}">
        <p14:creationId xmlns:p14="http://schemas.microsoft.com/office/powerpoint/2010/main" val="3053030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p:nvPr>
        </p:nvSpPr>
        <p:spPr bwMode="auto"/>
        <p:txBody>
          <a:bodyPr vert="horz" wrap="square" lIns="68580" tIns="34290" rIns="68580" bIns="34290" numCol="1" rtlCol="0" anchor="ctr" anchorCtr="0" compatLnSpc="1">
            <a:prstTxWarp prst="textNoShape">
              <a:avLst/>
            </a:prstTxWarp>
            <a:normAutofit/>
          </a:bodyPr>
          <a:lstStyle/>
          <a:p>
            <a:pPr>
              <a:defRPr/>
            </a:pPr>
            <a:r>
              <a:rPr lang="en-US" sz="4000" dirty="0"/>
              <a:t>Typical Control Chart</a:t>
            </a:r>
          </a:p>
        </p:txBody>
      </p:sp>
      <p:sp>
        <p:nvSpPr>
          <p:cNvPr id="3" name="Content Placeholder 2">
            <a:extLst>
              <a:ext uri="{FF2B5EF4-FFF2-40B4-BE49-F238E27FC236}">
                <a16:creationId xmlns:a16="http://schemas.microsoft.com/office/drawing/2014/main" xmlns="" id="{4E6B67D3-CA67-4F08-9647-B7B84889D895}"/>
              </a:ext>
            </a:extLst>
          </p:cNvPr>
          <p:cNvSpPr>
            <a:spLocks noGrp="1"/>
          </p:cNvSpPr>
          <p:nvPr>
            <p:ph idx="1"/>
          </p:nvPr>
        </p:nvSpPr>
        <p:spPr>
          <a:xfrm>
            <a:off x="457200" y="1600200"/>
            <a:ext cx="8229600" cy="4525963"/>
          </a:xfrm>
        </p:spPr>
        <p:txBody>
          <a:bodyPr/>
          <a:lstStyle/>
          <a:p>
            <a:endParaRPr lang="en-US" dirty="0"/>
          </a:p>
        </p:txBody>
      </p:sp>
      <p:sp>
        <p:nvSpPr>
          <p:cNvPr id="2" name="Slide Number Placeholder 1"/>
          <p:cNvSpPr>
            <a:spLocks noGrp="1"/>
          </p:cNvSpPr>
          <p:nvPr>
            <p:ph type="sldNum" sz="quarter" idx="12"/>
          </p:nvPr>
        </p:nvSpPr>
        <p:spPr>
          <a:prstGeom prst="rect">
            <a:avLst/>
          </a:prstGeom>
        </p:spPr>
        <p:txBody>
          <a:bodyPr/>
          <a:lstStyle/>
          <a:p>
            <a:fld id="{2B230487-31A5-45C7-8B3A-678E3FF34B63}" type="slidenum">
              <a:rPr lang="en-US">
                <a:solidFill>
                  <a:prstClr val="black">
                    <a:tint val="75000"/>
                  </a:prstClr>
                </a:solidFill>
                <a:latin typeface="Calibri"/>
              </a:rPr>
              <a:pPr/>
              <a:t>61</a:t>
            </a:fld>
            <a:endParaRPr lang="en-US">
              <a:solidFill>
                <a:prstClr val="black">
                  <a:tint val="75000"/>
                </a:prstClr>
              </a:solidFill>
              <a:latin typeface="Calibri"/>
            </a:endParaRPr>
          </a:p>
        </p:txBody>
      </p:sp>
      <p:sp>
        <p:nvSpPr>
          <p:cNvPr id="62466" name="Line 3"/>
          <p:cNvSpPr>
            <a:spLocks noChangeShapeType="1"/>
          </p:cNvSpPr>
          <p:nvPr/>
        </p:nvSpPr>
        <p:spPr bwMode="auto">
          <a:xfrm>
            <a:off x="2800350" y="2514600"/>
            <a:ext cx="0" cy="2171700"/>
          </a:xfrm>
          <a:prstGeom prst="line">
            <a:avLst/>
          </a:prstGeom>
          <a:noFill/>
          <a:ln w="9525">
            <a:solidFill>
              <a:schemeClr val="tx1"/>
            </a:solidFill>
            <a:round/>
            <a:headEnd/>
            <a:tailEnd/>
          </a:ln>
        </p:spPr>
        <p:txBody>
          <a:bodyPr/>
          <a:lstStyle/>
          <a:p>
            <a:endParaRPr lang="en-US" sz="1350">
              <a:solidFill>
                <a:prstClr val="black"/>
              </a:solidFill>
              <a:latin typeface="Calibri"/>
            </a:endParaRPr>
          </a:p>
        </p:txBody>
      </p:sp>
      <p:sp>
        <p:nvSpPr>
          <p:cNvPr id="62467" name="Line 4"/>
          <p:cNvSpPr>
            <a:spLocks noChangeShapeType="1"/>
          </p:cNvSpPr>
          <p:nvPr/>
        </p:nvSpPr>
        <p:spPr bwMode="auto">
          <a:xfrm>
            <a:off x="2800350" y="4686300"/>
            <a:ext cx="3771900" cy="0"/>
          </a:xfrm>
          <a:prstGeom prst="line">
            <a:avLst/>
          </a:prstGeom>
          <a:noFill/>
          <a:ln w="9525">
            <a:solidFill>
              <a:schemeClr val="tx1"/>
            </a:solidFill>
            <a:round/>
            <a:headEnd/>
            <a:tailEnd/>
          </a:ln>
        </p:spPr>
        <p:txBody>
          <a:bodyPr/>
          <a:lstStyle/>
          <a:p>
            <a:endParaRPr lang="en-US" sz="1350">
              <a:solidFill>
                <a:prstClr val="black"/>
              </a:solidFill>
              <a:latin typeface="Calibri"/>
            </a:endParaRPr>
          </a:p>
        </p:txBody>
      </p:sp>
      <p:sp>
        <p:nvSpPr>
          <p:cNvPr id="62468" name="Line 5"/>
          <p:cNvSpPr>
            <a:spLocks noChangeShapeType="1"/>
          </p:cNvSpPr>
          <p:nvPr/>
        </p:nvSpPr>
        <p:spPr bwMode="auto">
          <a:xfrm>
            <a:off x="2914650" y="3600450"/>
            <a:ext cx="3486150" cy="0"/>
          </a:xfrm>
          <a:prstGeom prst="line">
            <a:avLst/>
          </a:prstGeom>
          <a:noFill/>
          <a:ln w="9525">
            <a:solidFill>
              <a:schemeClr val="tx1"/>
            </a:solidFill>
            <a:round/>
            <a:headEnd/>
            <a:tailEnd/>
          </a:ln>
        </p:spPr>
        <p:txBody>
          <a:bodyPr/>
          <a:lstStyle/>
          <a:p>
            <a:endParaRPr lang="en-US" sz="1350">
              <a:solidFill>
                <a:prstClr val="black"/>
              </a:solidFill>
              <a:latin typeface="Calibri"/>
            </a:endParaRPr>
          </a:p>
        </p:txBody>
      </p:sp>
      <p:sp>
        <p:nvSpPr>
          <p:cNvPr id="62469" name="Line 6"/>
          <p:cNvSpPr>
            <a:spLocks noChangeShapeType="1"/>
          </p:cNvSpPr>
          <p:nvPr/>
        </p:nvSpPr>
        <p:spPr bwMode="auto">
          <a:xfrm>
            <a:off x="2992060" y="2895600"/>
            <a:ext cx="3371850" cy="0"/>
          </a:xfrm>
          <a:prstGeom prst="line">
            <a:avLst/>
          </a:prstGeom>
          <a:noFill/>
          <a:ln w="9525">
            <a:solidFill>
              <a:schemeClr val="accent2"/>
            </a:solidFill>
            <a:prstDash val="dashDot"/>
            <a:round/>
            <a:headEnd/>
            <a:tailEnd/>
          </a:ln>
        </p:spPr>
        <p:txBody>
          <a:bodyPr/>
          <a:lstStyle/>
          <a:p>
            <a:endParaRPr lang="en-US" sz="1350">
              <a:solidFill>
                <a:prstClr val="black"/>
              </a:solidFill>
              <a:latin typeface="Calibri"/>
            </a:endParaRPr>
          </a:p>
        </p:txBody>
      </p:sp>
      <p:sp>
        <p:nvSpPr>
          <p:cNvPr id="62470" name="Line 7"/>
          <p:cNvSpPr>
            <a:spLocks noChangeShapeType="1"/>
          </p:cNvSpPr>
          <p:nvPr/>
        </p:nvSpPr>
        <p:spPr bwMode="auto">
          <a:xfrm>
            <a:off x="2914650" y="4229100"/>
            <a:ext cx="3371850" cy="0"/>
          </a:xfrm>
          <a:prstGeom prst="line">
            <a:avLst/>
          </a:prstGeom>
          <a:noFill/>
          <a:ln w="9525">
            <a:solidFill>
              <a:schemeClr val="accent2"/>
            </a:solidFill>
            <a:prstDash val="dashDot"/>
            <a:round/>
            <a:headEnd/>
            <a:tailEnd/>
          </a:ln>
        </p:spPr>
        <p:txBody>
          <a:bodyPr/>
          <a:lstStyle/>
          <a:p>
            <a:endParaRPr lang="en-US" sz="1350">
              <a:solidFill>
                <a:prstClr val="black"/>
              </a:solidFill>
              <a:latin typeface="Calibri"/>
            </a:endParaRPr>
          </a:p>
        </p:txBody>
      </p:sp>
      <p:sp>
        <p:nvSpPr>
          <p:cNvPr id="62471" name="Text Box 8"/>
          <p:cNvSpPr txBox="1">
            <a:spLocks noChangeArrowheads="1"/>
          </p:cNvSpPr>
          <p:nvPr/>
        </p:nvSpPr>
        <p:spPr bwMode="auto">
          <a:xfrm>
            <a:off x="6457950" y="3429000"/>
            <a:ext cx="751937" cy="300082"/>
          </a:xfrm>
          <a:prstGeom prst="rect">
            <a:avLst/>
          </a:prstGeom>
          <a:solidFill>
            <a:srgbClr val="FFCC00"/>
          </a:solidFill>
          <a:ln w="9525">
            <a:noFill/>
            <a:miter lim="800000"/>
            <a:headEnd/>
            <a:tailEnd/>
          </a:ln>
        </p:spPr>
        <p:txBody>
          <a:bodyPr wrap="none">
            <a:spAutoFit/>
          </a:bodyPr>
          <a:lstStyle/>
          <a:p>
            <a:r>
              <a:rPr lang="en-US" sz="1350" dirty="0">
                <a:solidFill>
                  <a:prstClr val="black"/>
                </a:solidFill>
                <a:latin typeface="Calibri"/>
              </a:rPr>
              <a:t>Average</a:t>
            </a:r>
          </a:p>
        </p:txBody>
      </p:sp>
      <p:sp>
        <p:nvSpPr>
          <p:cNvPr id="62472" name="Text Box 9"/>
          <p:cNvSpPr txBox="1">
            <a:spLocks noChangeArrowheads="1"/>
          </p:cNvSpPr>
          <p:nvPr/>
        </p:nvSpPr>
        <p:spPr bwMode="auto">
          <a:xfrm>
            <a:off x="6457951" y="2743200"/>
            <a:ext cx="460382" cy="300082"/>
          </a:xfrm>
          <a:prstGeom prst="rect">
            <a:avLst/>
          </a:prstGeom>
          <a:solidFill>
            <a:schemeClr val="accent1"/>
          </a:solidFill>
          <a:ln w="9525">
            <a:noFill/>
            <a:miter lim="800000"/>
            <a:headEnd/>
            <a:tailEnd/>
          </a:ln>
        </p:spPr>
        <p:txBody>
          <a:bodyPr wrap="none">
            <a:spAutoFit/>
          </a:bodyPr>
          <a:lstStyle/>
          <a:p>
            <a:r>
              <a:rPr lang="en-US" sz="1350" dirty="0">
                <a:solidFill>
                  <a:prstClr val="black"/>
                </a:solidFill>
                <a:latin typeface="Calibri"/>
              </a:rPr>
              <a:t>UCL</a:t>
            </a:r>
          </a:p>
        </p:txBody>
      </p:sp>
      <p:sp>
        <p:nvSpPr>
          <p:cNvPr id="62473" name="Text Box 10"/>
          <p:cNvSpPr txBox="1">
            <a:spLocks noChangeArrowheads="1"/>
          </p:cNvSpPr>
          <p:nvPr/>
        </p:nvSpPr>
        <p:spPr bwMode="auto">
          <a:xfrm>
            <a:off x="6400801" y="4229100"/>
            <a:ext cx="420051" cy="300082"/>
          </a:xfrm>
          <a:prstGeom prst="rect">
            <a:avLst/>
          </a:prstGeom>
          <a:solidFill>
            <a:schemeClr val="accent1"/>
          </a:solidFill>
          <a:ln w="9525">
            <a:noFill/>
            <a:miter lim="800000"/>
            <a:headEnd/>
            <a:tailEnd/>
          </a:ln>
        </p:spPr>
        <p:txBody>
          <a:bodyPr wrap="none">
            <a:spAutoFit/>
          </a:bodyPr>
          <a:lstStyle/>
          <a:p>
            <a:r>
              <a:rPr lang="en-US" sz="1350" dirty="0">
                <a:solidFill>
                  <a:prstClr val="black"/>
                </a:solidFill>
                <a:latin typeface="Calibri"/>
              </a:rPr>
              <a:t>LCL</a:t>
            </a:r>
          </a:p>
        </p:txBody>
      </p:sp>
      <p:sp>
        <p:nvSpPr>
          <p:cNvPr id="62474" name="Text Box 11"/>
          <p:cNvSpPr txBox="1">
            <a:spLocks noChangeArrowheads="1"/>
          </p:cNvSpPr>
          <p:nvPr/>
        </p:nvSpPr>
        <p:spPr bwMode="auto">
          <a:xfrm rot="-5400000">
            <a:off x="1519835" y="3309915"/>
            <a:ext cx="1578766" cy="300082"/>
          </a:xfrm>
          <a:prstGeom prst="rect">
            <a:avLst/>
          </a:prstGeom>
          <a:noFill/>
          <a:ln w="9525">
            <a:noFill/>
            <a:miter lim="800000"/>
            <a:headEnd/>
            <a:tailEnd/>
          </a:ln>
        </p:spPr>
        <p:txBody>
          <a:bodyPr wrap="none">
            <a:spAutoFit/>
          </a:bodyPr>
          <a:lstStyle/>
          <a:p>
            <a:r>
              <a:rPr lang="en-US" sz="1350" dirty="0">
                <a:solidFill>
                  <a:prstClr val="black"/>
                </a:solidFill>
                <a:latin typeface="Calibri"/>
              </a:rPr>
              <a:t>Measurement Scale</a:t>
            </a:r>
          </a:p>
        </p:txBody>
      </p:sp>
      <p:sp>
        <p:nvSpPr>
          <p:cNvPr id="62475" name="Line 12"/>
          <p:cNvSpPr>
            <a:spLocks noChangeShapeType="1"/>
          </p:cNvSpPr>
          <p:nvPr/>
        </p:nvSpPr>
        <p:spPr bwMode="auto">
          <a:xfrm flipV="1">
            <a:off x="2628900" y="2514600"/>
            <a:ext cx="0" cy="2171700"/>
          </a:xfrm>
          <a:prstGeom prst="line">
            <a:avLst/>
          </a:prstGeom>
          <a:noFill/>
          <a:ln w="9525">
            <a:solidFill>
              <a:schemeClr val="tx1"/>
            </a:solidFill>
            <a:round/>
            <a:headEnd/>
            <a:tailEnd type="triangle" w="med" len="med"/>
          </a:ln>
        </p:spPr>
        <p:txBody>
          <a:bodyPr/>
          <a:lstStyle/>
          <a:p>
            <a:endParaRPr lang="en-US" sz="1350">
              <a:solidFill>
                <a:prstClr val="black"/>
              </a:solidFill>
              <a:latin typeface="Calibri"/>
            </a:endParaRPr>
          </a:p>
        </p:txBody>
      </p:sp>
      <p:sp>
        <p:nvSpPr>
          <p:cNvPr id="62476" name="Line 13"/>
          <p:cNvSpPr>
            <a:spLocks noChangeShapeType="1"/>
          </p:cNvSpPr>
          <p:nvPr/>
        </p:nvSpPr>
        <p:spPr bwMode="auto">
          <a:xfrm>
            <a:off x="3200400" y="5372100"/>
            <a:ext cx="3086100" cy="0"/>
          </a:xfrm>
          <a:prstGeom prst="line">
            <a:avLst/>
          </a:prstGeom>
          <a:noFill/>
          <a:ln w="9525">
            <a:solidFill>
              <a:schemeClr val="tx1"/>
            </a:solidFill>
            <a:round/>
            <a:headEnd/>
            <a:tailEnd type="triangle" w="med" len="med"/>
          </a:ln>
        </p:spPr>
        <p:txBody>
          <a:bodyPr/>
          <a:lstStyle/>
          <a:p>
            <a:endParaRPr lang="en-US" sz="1350">
              <a:solidFill>
                <a:prstClr val="black"/>
              </a:solidFill>
              <a:latin typeface="Calibri"/>
            </a:endParaRPr>
          </a:p>
        </p:txBody>
      </p:sp>
      <p:sp>
        <p:nvSpPr>
          <p:cNvPr id="62477" name="Text Box 14"/>
          <p:cNvSpPr txBox="1">
            <a:spLocks noChangeArrowheads="1"/>
          </p:cNvSpPr>
          <p:nvPr/>
        </p:nvSpPr>
        <p:spPr bwMode="auto">
          <a:xfrm>
            <a:off x="3200401" y="4857750"/>
            <a:ext cx="2974019" cy="300082"/>
          </a:xfrm>
          <a:prstGeom prst="rect">
            <a:avLst/>
          </a:prstGeom>
          <a:noFill/>
          <a:ln w="9525">
            <a:noFill/>
            <a:miter lim="800000"/>
            <a:headEnd/>
            <a:tailEnd/>
          </a:ln>
        </p:spPr>
        <p:txBody>
          <a:bodyPr wrap="none">
            <a:spAutoFit/>
          </a:bodyPr>
          <a:lstStyle/>
          <a:p>
            <a:r>
              <a:rPr lang="en-US" sz="1350" dirty="0">
                <a:solidFill>
                  <a:prstClr val="black"/>
                </a:solidFill>
                <a:latin typeface="Calibri"/>
              </a:rPr>
              <a:t>Data Plotted In Time Ordered Sequence</a:t>
            </a:r>
          </a:p>
        </p:txBody>
      </p:sp>
      <p:sp>
        <p:nvSpPr>
          <p:cNvPr id="62478" name="Oval 15"/>
          <p:cNvSpPr>
            <a:spLocks noChangeArrowheads="1"/>
          </p:cNvSpPr>
          <p:nvPr/>
        </p:nvSpPr>
        <p:spPr bwMode="auto">
          <a:xfrm>
            <a:off x="3600450" y="3200400"/>
            <a:ext cx="114300" cy="114300"/>
          </a:xfrm>
          <a:prstGeom prst="ellipse">
            <a:avLst/>
          </a:prstGeom>
          <a:solidFill>
            <a:schemeClr val="accent1"/>
          </a:solidFill>
          <a:ln w="9525">
            <a:solidFill>
              <a:schemeClr val="tx1"/>
            </a:solidFill>
            <a:round/>
            <a:headEnd/>
            <a:tailEnd/>
          </a:ln>
        </p:spPr>
        <p:txBody>
          <a:bodyPr wrap="none" anchor="ctr"/>
          <a:lstStyle/>
          <a:p>
            <a:endParaRPr lang="en-US" sz="1350">
              <a:solidFill>
                <a:prstClr val="black"/>
              </a:solidFill>
              <a:latin typeface="Calibri"/>
            </a:endParaRPr>
          </a:p>
        </p:txBody>
      </p:sp>
      <p:sp>
        <p:nvSpPr>
          <p:cNvPr id="62479" name="Oval 16"/>
          <p:cNvSpPr>
            <a:spLocks noChangeArrowheads="1"/>
          </p:cNvSpPr>
          <p:nvPr/>
        </p:nvSpPr>
        <p:spPr bwMode="auto">
          <a:xfrm>
            <a:off x="3886200" y="3429000"/>
            <a:ext cx="114300" cy="114300"/>
          </a:xfrm>
          <a:prstGeom prst="ellipse">
            <a:avLst/>
          </a:prstGeom>
          <a:solidFill>
            <a:schemeClr val="accent1"/>
          </a:solidFill>
          <a:ln w="9525">
            <a:solidFill>
              <a:schemeClr val="tx1"/>
            </a:solidFill>
            <a:round/>
            <a:headEnd/>
            <a:tailEnd/>
          </a:ln>
        </p:spPr>
        <p:txBody>
          <a:bodyPr wrap="none" anchor="ctr"/>
          <a:lstStyle/>
          <a:p>
            <a:endParaRPr lang="en-US" sz="1350">
              <a:solidFill>
                <a:prstClr val="black"/>
              </a:solidFill>
              <a:latin typeface="Calibri"/>
            </a:endParaRPr>
          </a:p>
        </p:txBody>
      </p:sp>
      <p:sp>
        <p:nvSpPr>
          <p:cNvPr id="62480" name="Oval 17"/>
          <p:cNvSpPr>
            <a:spLocks noChangeArrowheads="1"/>
          </p:cNvSpPr>
          <p:nvPr/>
        </p:nvSpPr>
        <p:spPr bwMode="auto">
          <a:xfrm>
            <a:off x="4800600" y="3771900"/>
            <a:ext cx="114300" cy="114300"/>
          </a:xfrm>
          <a:prstGeom prst="ellipse">
            <a:avLst/>
          </a:prstGeom>
          <a:solidFill>
            <a:schemeClr val="accent1"/>
          </a:solidFill>
          <a:ln w="9525">
            <a:solidFill>
              <a:schemeClr val="tx1"/>
            </a:solidFill>
            <a:round/>
            <a:headEnd/>
            <a:tailEnd/>
          </a:ln>
        </p:spPr>
        <p:txBody>
          <a:bodyPr wrap="none" anchor="ctr"/>
          <a:lstStyle/>
          <a:p>
            <a:endParaRPr lang="en-US" sz="1350">
              <a:solidFill>
                <a:prstClr val="black"/>
              </a:solidFill>
              <a:latin typeface="Calibri"/>
            </a:endParaRPr>
          </a:p>
        </p:txBody>
      </p:sp>
      <p:sp>
        <p:nvSpPr>
          <p:cNvPr id="62481" name="Oval 18"/>
          <p:cNvSpPr>
            <a:spLocks noChangeArrowheads="1"/>
          </p:cNvSpPr>
          <p:nvPr/>
        </p:nvSpPr>
        <p:spPr bwMode="auto">
          <a:xfrm>
            <a:off x="4457700" y="3714750"/>
            <a:ext cx="114300" cy="114300"/>
          </a:xfrm>
          <a:prstGeom prst="ellipse">
            <a:avLst/>
          </a:prstGeom>
          <a:solidFill>
            <a:schemeClr val="accent1"/>
          </a:solidFill>
          <a:ln w="9525">
            <a:solidFill>
              <a:schemeClr val="tx1"/>
            </a:solidFill>
            <a:round/>
            <a:headEnd/>
            <a:tailEnd/>
          </a:ln>
        </p:spPr>
        <p:txBody>
          <a:bodyPr wrap="none" anchor="ctr"/>
          <a:lstStyle/>
          <a:p>
            <a:endParaRPr lang="en-US" sz="1350">
              <a:solidFill>
                <a:prstClr val="black"/>
              </a:solidFill>
              <a:latin typeface="Calibri"/>
            </a:endParaRPr>
          </a:p>
        </p:txBody>
      </p:sp>
      <p:sp>
        <p:nvSpPr>
          <p:cNvPr id="62482" name="Oval 19"/>
          <p:cNvSpPr>
            <a:spLocks noChangeArrowheads="1"/>
          </p:cNvSpPr>
          <p:nvPr/>
        </p:nvSpPr>
        <p:spPr bwMode="auto">
          <a:xfrm>
            <a:off x="5200650" y="3543300"/>
            <a:ext cx="114300" cy="114300"/>
          </a:xfrm>
          <a:prstGeom prst="ellipse">
            <a:avLst/>
          </a:prstGeom>
          <a:solidFill>
            <a:schemeClr val="accent1"/>
          </a:solidFill>
          <a:ln w="9525">
            <a:solidFill>
              <a:schemeClr val="tx1"/>
            </a:solidFill>
            <a:round/>
            <a:headEnd/>
            <a:tailEnd/>
          </a:ln>
        </p:spPr>
        <p:txBody>
          <a:bodyPr wrap="none" anchor="ctr"/>
          <a:lstStyle/>
          <a:p>
            <a:endParaRPr lang="en-US" sz="1350">
              <a:solidFill>
                <a:prstClr val="black"/>
              </a:solidFill>
              <a:latin typeface="Calibri"/>
            </a:endParaRPr>
          </a:p>
        </p:txBody>
      </p:sp>
      <p:sp>
        <p:nvSpPr>
          <p:cNvPr id="62483" name="Oval 20"/>
          <p:cNvSpPr>
            <a:spLocks noChangeArrowheads="1"/>
          </p:cNvSpPr>
          <p:nvPr/>
        </p:nvSpPr>
        <p:spPr bwMode="auto">
          <a:xfrm>
            <a:off x="5600700" y="3429000"/>
            <a:ext cx="114300" cy="114300"/>
          </a:xfrm>
          <a:prstGeom prst="ellipse">
            <a:avLst/>
          </a:prstGeom>
          <a:solidFill>
            <a:schemeClr val="accent1"/>
          </a:solidFill>
          <a:ln w="9525">
            <a:solidFill>
              <a:schemeClr val="tx1"/>
            </a:solidFill>
            <a:round/>
            <a:headEnd/>
            <a:tailEnd/>
          </a:ln>
        </p:spPr>
        <p:txBody>
          <a:bodyPr wrap="none" anchor="ctr"/>
          <a:lstStyle/>
          <a:p>
            <a:endParaRPr lang="en-US" sz="1350">
              <a:solidFill>
                <a:prstClr val="black"/>
              </a:solidFill>
              <a:latin typeface="Calibri"/>
            </a:endParaRPr>
          </a:p>
        </p:txBody>
      </p:sp>
      <p:sp>
        <p:nvSpPr>
          <p:cNvPr id="62484" name="Oval 21"/>
          <p:cNvSpPr>
            <a:spLocks noChangeArrowheads="1"/>
          </p:cNvSpPr>
          <p:nvPr/>
        </p:nvSpPr>
        <p:spPr bwMode="auto">
          <a:xfrm>
            <a:off x="5886450" y="3714750"/>
            <a:ext cx="114300" cy="114300"/>
          </a:xfrm>
          <a:prstGeom prst="ellipse">
            <a:avLst/>
          </a:prstGeom>
          <a:solidFill>
            <a:schemeClr val="accent1"/>
          </a:solidFill>
          <a:ln w="9525">
            <a:solidFill>
              <a:schemeClr val="tx1"/>
            </a:solidFill>
            <a:round/>
            <a:headEnd/>
            <a:tailEnd/>
          </a:ln>
        </p:spPr>
        <p:txBody>
          <a:bodyPr wrap="none" anchor="ctr"/>
          <a:lstStyle/>
          <a:p>
            <a:endParaRPr lang="en-US" sz="1350">
              <a:solidFill>
                <a:prstClr val="black"/>
              </a:solidFill>
              <a:latin typeface="Calibri"/>
            </a:endParaRPr>
          </a:p>
        </p:txBody>
      </p:sp>
      <p:sp>
        <p:nvSpPr>
          <p:cNvPr id="62485" name="Line 22"/>
          <p:cNvSpPr>
            <a:spLocks noChangeShapeType="1"/>
          </p:cNvSpPr>
          <p:nvPr/>
        </p:nvSpPr>
        <p:spPr bwMode="auto">
          <a:xfrm>
            <a:off x="3657600" y="3257550"/>
            <a:ext cx="228600" cy="171450"/>
          </a:xfrm>
          <a:prstGeom prst="line">
            <a:avLst/>
          </a:prstGeom>
          <a:noFill/>
          <a:ln w="9525">
            <a:solidFill>
              <a:schemeClr val="tx1"/>
            </a:solidFill>
            <a:round/>
            <a:headEnd/>
            <a:tailEnd/>
          </a:ln>
        </p:spPr>
        <p:txBody>
          <a:bodyPr/>
          <a:lstStyle/>
          <a:p>
            <a:endParaRPr lang="en-US" sz="1350">
              <a:solidFill>
                <a:prstClr val="black"/>
              </a:solidFill>
              <a:latin typeface="Calibri"/>
            </a:endParaRPr>
          </a:p>
        </p:txBody>
      </p:sp>
      <p:sp>
        <p:nvSpPr>
          <p:cNvPr id="62486" name="Line 23"/>
          <p:cNvSpPr>
            <a:spLocks noChangeShapeType="1"/>
          </p:cNvSpPr>
          <p:nvPr/>
        </p:nvSpPr>
        <p:spPr bwMode="auto">
          <a:xfrm>
            <a:off x="4000500" y="3486150"/>
            <a:ext cx="514350" cy="285750"/>
          </a:xfrm>
          <a:prstGeom prst="line">
            <a:avLst/>
          </a:prstGeom>
          <a:noFill/>
          <a:ln w="9525">
            <a:solidFill>
              <a:schemeClr val="tx1"/>
            </a:solidFill>
            <a:round/>
            <a:headEnd/>
            <a:tailEnd/>
          </a:ln>
        </p:spPr>
        <p:txBody>
          <a:bodyPr/>
          <a:lstStyle/>
          <a:p>
            <a:endParaRPr lang="en-US" sz="1350">
              <a:solidFill>
                <a:prstClr val="black"/>
              </a:solidFill>
              <a:latin typeface="Calibri"/>
            </a:endParaRPr>
          </a:p>
        </p:txBody>
      </p:sp>
      <p:sp>
        <p:nvSpPr>
          <p:cNvPr id="62487" name="Line 24"/>
          <p:cNvSpPr>
            <a:spLocks noChangeShapeType="1"/>
          </p:cNvSpPr>
          <p:nvPr/>
        </p:nvSpPr>
        <p:spPr bwMode="auto">
          <a:xfrm>
            <a:off x="4514850" y="3771900"/>
            <a:ext cx="342900" cy="57150"/>
          </a:xfrm>
          <a:prstGeom prst="line">
            <a:avLst/>
          </a:prstGeom>
          <a:noFill/>
          <a:ln w="9525">
            <a:solidFill>
              <a:schemeClr val="tx1"/>
            </a:solidFill>
            <a:round/>
            <a:headEnd/>
            <a:tailEnd/>
          </a:ln>
        </p:spPr>
        <p:txBody>
          <a:bodyPr/>
          <a:lstStyle/>
          <a:p>
            <a:endParaRPr lang="en-US" sz="1350">
              <a:solidFill>
                <a:prstClr val="black"/>
              </a:solidFill>
              <a:latin typeface="Calibri"/>
            </a:endParaRPr>
          </a:p>
        </p:txBody>
      </p:sp>
      <p:sp>
        <p:nvSpPr>
          <p:cNvPr id="62488" name="Line 25"/>
          <p:cNvSpPr>
            <a:spLocks noChangeShapeType="1"/>
          </p:cNvSpPr>
          <p:nvPr/>
        </p:nvSpPr>
        <p:spPr bwMode="auto">
          <a:xfrm flipV="1">
            <a:off x="4857750" y="3600450"/>
            <a:ext cx="342900" cy="285750"/>
          </a:xfrm>
          <a:prstGeom prst="line">
            <a:avLst/>
          </a:prstGeom>
          <a:noFill/>
          <a:ln w="9525">
            <a:solidFill>
              <a:schemeClr val="tx1"/>
            </a:solidFill>
            <a:round/>
            <a:headEnd/>
            <a:tailEnd/>
          </a:ln>
        </p:spPr>
        <p:txBody>
          <a:bodyPr/>
          <a:lstStyle/>
          <a:p>
            <a:endParaRPr lang="en-US" sz="1350">
              <a:solidFill>
                <a:prstClr val="black"/>
              </a:solidFill>
              <a:latin typeface="Calibri"/>
            </a:endParaRPr>
          </a:p>
        </p:txBody>
      </p:sp>
      <p:sp>
        <p:nvSpPr>
          <p:cNvPr id="62489" name="Line 26"/>
          <p:cNvSpPr>
            <a:spLocks noChangeShapeType="1"/>
          </p:cNvSpPr>
          <p:nvPr/>
        </p:nvSpPr>
        <p:spPr bwMode="auto">
          <a:xfrm flipV="1">
            <a:off x="5257800" y="3486150"/>
            <a:ext cx="342900" cy="114300"/>
          </a:xfrm>
          <a:prstGeom prst="line">
            <a:avLst/>
          </a:prstGeom>
          <a:noFill/>
          <a:ln w="9525">
            <a:solidFill>
              <a:schemeClr val="tx1"/>
            </a:solidFill>
            <a:round/>
            <a:headEnd/>
            <a:tailEnd/>
          </a:ln>
        </p:spPr>
        <p:txBody>
          <a:bodyPr/>
          <a:lstStyle/>
          <a:p>
            <a:endParaRPr lang="en-US" sz="1350">
              <a:solidFill>
                <a:prstClr val="black"/>
              </a:solidFill>
              <a:latin typeface="Calibri"/>
            </a:endParaRPr>
          </a:p>
        </p:txBody>
      </p:sp>
      <p:sp>
        <p:nvSpPr>
          <p:cNvPr id="62490" name="Line 27"/>
          <p:cNvSpPr>
            <a:spLocks noChangeShapeType="1"/>
          </p:cNvSpPr>
          <p:nvPr/>
        </p:nvSpPr>
        <p:spPr bwMode="auto">
          <a:xfrm>
            <a:off x="5657850" y="3486150"/>
            <a:ext cx="285750" cy="285750"/>
          </a:xfrm>
          <a:prstGeom prst="line">
            <a:avLst/>
          </a:prstGeom>
          <a:noFill/>
          <a:ln w="9525">
            <a:solidFill>
              <a:schemeClr val="tx1"/>
            </a:solidFill>
            <a:round/>
            <a:headEnd/>
            <a:tailEnd/>
          </a:ln>
        </p:spPr>
        <p:txBody>
          <a:bodyPr/>
          <a:lstStyle/>
          <a:p>
            <a:endParaRPr lang="en-US" sz="1350">
              <a:solidFill>
                <a:prstClr val="black"/>
              </a:solidFill>
              <a:latin typeface="Calibri"/>
            </a:endParaRPr>
          </a:p>
        </p:txBody>
      </p:sp>
    </p:spTree>
    <p:extLst>
      <p:ext uri="{BB962C8B-B14F-4D97-AF65-F5344CB8AC3E}">
        <p14:creationId xmlns:p14="http://schemas.microsoft.com/office/powerpoint/2010/main" val="2992903481"/>
      </p:ext>
    </p:extLst>
  </p:cSld>
  <p:clrMapOvr>
    <a:masterClrMapping/>
  </p:clrMapOvr>
  <p:transition xmlns:p14="http://schemas.microsoft.com/office/powerpoint/2010/mai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pPr marL="0" indent="0">
              <a:buNone/>
            </a:pPr>
            <a:r>
              <a:rPr lang="en-US" dirty="0"/>
              <a:t>Same elements as a run chart plus:</a:t>
            </a:r>
          </a:p>
          <a:p>
            <a:r>
              <a:rPr lang="en-US" dirty="0"/>
              <a:t>Upper/lower control limits placed a certain number of standard deviations (or practical equivalent) from the mean</a:t>
            </a:r>
          </a:p>
          <a:p>
            <a:r>
              <a:rPr lang="en-US" dirty="0"/>
              <a:t>Like the mean, limits are based on initial series of samples</a:t>
            </a:r>
          </a:p>
          <a:p>
            <a:r>
              <a:rPr lang="en-US" dirty="0"/>
              <a:t>Typical choice is 3 standard deviations (captures 99% of the variation from a normally distributed population)</a:t>
            </a:r>
          </a:p>
          <a:p>
            <a:endParaRPr lang="en-US" dirty="0"/>
          </a:p>
          <a:p>
            <a:endParaRPr lang="en-US" dirty="0"/>
          </a:p>
        </p:txBody>
      </p:sp>
      <p:sp>
        <p:nvSpPr>
          <p:cNvPr id="4" name="Slide Number Placeholder 3"/>
          <p:cNvSpPr>
            <a:spLocks noGrp="1"/>
          </p:cNvSpPr>
          <p:nvPr>
            <p:ph type="sldNum" sz="quarter" idx="12"/>
          </p:nvPr>
        </p:nvSpPr>
        <p:spPr/>
        <p:txBody>
          <a:bodyPr/>
          <a:lstStyle/>
          <a:p>
            <a:fld id="{03C246BC-2A80-45FA-9B8D-8438DA0954EE}" type="slidenum">
              <a:rPr lang="en-US">
                <a:solidFill>
                  <a:prstClr val="black">
                    <a:tint val="75000"/>
                  </a:prstClr>
                </a:solidFill>
                <a:latin typeface="Calibri"/>
              </a:rPr>
              <a:pPr/>
              <a:t>62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035925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3" name="Object 3">
            <a:hlinkClick r:id="" action="ppaction://ole?verb=0"/>
          </p:cNvPr>
          <p:cNvGraphicFramePr>
            <a:graphicFrameLocks noChangeAspect="1"/>
          </p:cNvGraphicFramePr>
          <p:nvPr>
            <p:extLst/>
          </p:nvPr>
        </p:nvGraphicFramePr>
        <p:xfrm>
          <a:off x="1714500" y="1600200"/>
          <a:ext cx="5487591" cy="3886200"/>
        </p:xfrm>
        <a:graphic>
          <a:graphicData uri="http://schemas.openxmlformats.org/presentationml/2006/ole">
            <mc:AlternateContent xmlns:mc="http://schemas.openxmlformats.org/markup-compatibility/2006">
              <mc:Choice xmlns:v="urn:schemas-microsoft-com:vml" Requires="v">
                <p:oleObj spid="_x0000_s1028" name="Presentation" r:id="rId4" imgW="4570378" imgH="3427375" progId="PowerPoint.Show.8">
                  <p:embed/>
                </p:oleObj>
              </mc:Choice>
              <mc:Fallback>
                <p:oleObj name="Presentation" r:id="rId4" imgW="4570378" imgH="3427375" progId="PowerPoint.Show.8">
                  <p:embed/>
                  <p:pic>
                    <p:nvPicPr>
                      <p:cNvPr id="32773" name="Object 3">
                        <a:hlinkClick r:id="" action="ppaction://ole?verb=0"/>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1600200"/>
                        <a:ext cx="5487591" cy="3886200"/>
                      </a:xfrm>
                      <a:prstGeom prst="rect">
                        <a:avLst/>
                      </a:prstGeom>
                      <a:noFill/>
                      <a:extLst/>
                    </p:spPr>
                  </p:pic>
                </p:oleObj>
              </mc:Fallback>
            </mc:AlternateContent>
          </a:graphicData>
        </a:graphic>
      </p:graphicFrame>
      <p:sp>
        <p:nvSpPr>
          <p:cNvPr id="3" name="Title 2">
            <a:extLst>
              <a:ext uri="{FF2B5EF4-FFF2-40B4-BE49-F238E27FC236}">
                <a16:creationId xmlns:a16="http://schemas.microsoft.com/office/drawing/2014/main" xmlns="" id="{3F1E26D5-B94D-41C0-9DEB-994A98A6F769}"/>
              </a:ext>
            </a:extLst>
          </p:cNvPr>
          <p:cNvSpPr>
            <a:spLocks noGrp="1"/>
          </p:cNvSpPr>
          <p:nvPr>
            <p:ph type="title"/>
          </p:nvPr>
        </p:nvSpPr>
        <p:spPr/>
        <p:txBody>
          <a:bodyPr>
            <a:normAutofit fontScale="90000"/>
          </a:bodyPr>
          <a:lstStyle/>
          <a:p>
            <a:r>
              <a:rPr lang="en-US" dirty="0"/>
              <a:t>3 Standard Deviations </a:t>
            </a:r>
            <a:br>
              <a:rPr lang="en-US" dirty="0"/>
            </a:br>
            <a:r>
              <a:rPr lang="en-US" dirty="0"/>
              <a:t>= 99% of Values</a:t>
            </a:r>
          </a:p>
        </p:txBody>
      </p:sp>
    </p:spTree>
    <p:extLst>
      <p:ext uri="{BB962C8B-B14F-4D97-AF65-F5344CB8AC3E}">
        <p14:creationId xmlns:p14="http://schemas.microsoft.com/office/powerpoint/2010/main" val="34918620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lstStyle/>
          <a:p>
            <a:r>
              <a:rPr lang="en-US" dirty="0"/>
              <a:t>Control Chart</a:t>
            </a:r>
          </a:p>
        </p:txBody>
      </p:sp>
      <p:sp>
        <p:nvSpPr>
          <p:cNvPr id="46082" name="Rectangle 3"/>
          <p:cNvSpPr>
            <a:spLocks noGrp="1" noChangeArrowheads="1"/>
          </p:cNvSpPr>
          <p:nvPr>
            <p:ph type="body" idx="1"/>
          </p:nvPr>
        </p:nvSpPr>
        <p:spPr/>
        <p:txBody>
          <a:bodyPr/>
          <a:lstStyle/>
          <a:p>
            <a:pPr>
              <a:buFontTx/>
              <a:buNone/>
            </a:pPr>
            <a:r>
              <a:rPr lang="en-US" dirty="0">
                <a:hlinkClick r:id="rId3"/>
              </a:rPr>
              <a:t> </a:t>
            </a:r>
            <a:endParaRPr lang="en-US" dirty="0"/>
          </a:p>
        </p:txBody>
      </p:sp>
      <p:sp>
        <p:nvSpPr>
          <p:cNvPr id="46083" name="Rectangle 4"/>
          <p:cNvSpPr>
            <a:spLocks noChangeArrowheads="1"/>
          </p:cNvSpPr>
          <p:nvPr/>
        </p:nvSpPr>
        <p:spPr bwMode="auto">
          <a:xfrm>
            <a:off x="1143001" y="843841"/>
            <a:ext cx="184731" cy="507831"/>
          </a:xfrm>
          <a:prstGeom prst="rect">
            <a:avLst/>
          </a:prstGeom>
          <a:noFill/>
          <a:ln w="9525">
            <a:noFill/>
            <a:miter lim="800000"/>
            <a:headEnd/>
            <a:tailEnd/>
          </a:ln>
        </p:spPr>
        <p:txBody>
          <a:bodyPr wrap="none" anchor="ctr">
            <a:spAutoFit/>
          </a:bodyPr>
          <a:lstStyle/>
          <a:p>
            <a:endParaRPr lang="en-US" sz="1350" dirty="0">
              <a:solidFill>
                <a:prstClr val="black"/>
              </a:solidFill>
              <a:latin typeface="Calibri"/>
            </a:endParaRPr>
          </a:p>
          <a:p>
            <a:pPr eaLnBrk="0" hangingPunct="0"/>
            <a:endParaRPr lang="en-US" sz="1350" dirty="0">
              <a:solidFill>
                <a:prstClr val="black"/>
              </a:solidFill>
              <a:latin typeface="Calibri"/>
            </a:endParaRPr>
          </a:p>
        </p:txBody>
      </p:sp>
      <p:pic>
        <p:nvPicPr>
          <p:cNvPr id="46084" name="Picture 5" descr="ControlChart.svg">
            <a:hlinkClick r:id="rId3"/>
          </p:cNvPr>
          <p:cNvPicPr>
            <a:picLocks noChangeAspect="1" noChangeArrowheads="1"/>
          </p:cNvPicPr>
          <p:nvPr/>
        </p:nvPicPr>
        <p:blipFill>
          <a:blip r:embed="rId4" cstate="print"/>
          <a:srcRect/>
          <a:stretch>
            <a:fillRect/>
          </a:stretch>
        </p:blipFill>
        <p:spPr bwMode="auto">
          <a:xfrm>
            <a:off x="1371600" y="2162175"/>
            <a:ext cx="6515100" cy="3057525"/>
          </a:xfrm>
          <a:prstGeom prst="rect">
            <a:avLst/>
          </a:prstGeom>
          <a:noFill/>
          <a:ln w="9525">
            <a:noFill/>
            <a:miter lim="800000"/>
            <a:headEnd/>
            <a:tailEnd/>
          </a:ln>
        </p:spPr>
      </p:pic>
    </p:spTree>
    <p:extLst>
      <p:ext uri="{BB962C8B-B14F-4D97-AF65-F5344CB8AC3E}">
        <p14:creationId xmlns:p14="http://schemas.microsoft.com/office/powerpoint/2010/main" val="1027201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Acting on Variation to </a:t>
            </a:r>
            <a:br>
              <a:rPr lang="en-US" dirty="0">
                <a:solidFill>
                  <a:schemeClr val="bg1"/>
                </a:solidFill>
              </a:rPr>
            </a:br>
            <a:r>
              <a:rPr lang="en-US" dirty="0">
                <a:solidFill>
                  <a:schemeClr val="bg1"/>
                </a:solidFill>
              </a:rPr>
              <a:t>Ensure Stability</a:t>
            </a:r>
          </a:p>
        </p:txBody>
      </p:sp>
      <p:sp>
        <p:nvSpPr>
          <p:cNvPr id="7" name="Content Placeholder 6">
            <a:extLst>
              <a:ext uri="{FF2B5EF4-FFF2-40B4-BE49-F238E27FC236}">
                <a16:creationId xmlns:a16="http://schemas.microsoft.com/office/drawing/2014/main" xmlns="" id="{336DD05E-D778-4B95-9F14-66EE33C01FA9}"/>
              </a:ext>
            </a:extLst>
          </p:cNvPr>
          <p:cNvSpPr>
            <a:spLocks noGrp="1"/>
          </p:cNvSpPr>
          <p:nvPr>
            <p:ph idx="1"/>
          </p:nvPr>
        </p:nvSpPr>
        <p:spPr>
          <a:xfrm>
            <a:off x="1412421" y="2274095"/>
            <a:ext cx="6172200" cy="3394472"/>
          </a:xfrm>
        </p:spPr>
        <p:txBody>
          <a:bodyPr/>
          <a:lstStyle/>
          <a:p>
            <a:endParaRPr lang="en-US"/>
          </a:p>
        </p:txBody>
      </p:sp>
      <p:sp>
        <p:nvSpPr>
          <p:cNvPr id="4" name="Slide Number Placeholder 3"/>
          <p:cNvSpPr>
            <a:spLocks noGrp="1"/>
          </p:cNvSpPr>
          <p:nvPr>
            <p:ph type="sldNum" sz="quarter" idx="12"/>
          </p:nvPr>
        </p:nvSpPr>
        <p:spPr>
          <a:xfrm>
            <a:off x="5984421" y="5841207"/>
            <a:ext cx="1600200" cy="273844"/>
          </a:xfrm>
        </p:spPr>
        <p:txBody>
          <a:bodyPr/>
          <a:lstStyle/>
          <a:p>
            <a:pPr>
              <a:defRPr/>
            </a:pPr>
            <a:fld id="{BF424E35-1C8D-4B9B-923D-DDCFE0703646}" type="slidenum">
              <a:rPr lang="en-US">
                <a:solidFill>
                  <a:prstClr val="black">
                    <a:tint val="75000"/>
                  </a:prstClr>
                </a:solidFill>
                <a:latin typeface="Calibri"/>
              </a:rPr>
              <a:pPr>
                <a:defRPr/>
              </a:pPr>
              <a:t>65</a:t>
            </a:fld>
            <a:endParaRPr lang="en-US" dirty="0">
              <a:solidFill>
                <a:prstClr val="black">
                  <a:tint val="75000"/>
                </a:prstClr>
              </a:solidFill>
              <a:latin typeface="Calibri"/>
            </a:endParaRPr>
          </a:p>
        </p:txBody>
      </p:sp>
      <p:sp>
        <p:nvSpPr>
          <p:cNvPr id="5" name="Rectangle 4"/>
          <p:cNvSpPr/>
          <p:nvPr/>
        </p:nvSpPr>
        <p:spPr>
          <a:xfrm>
            <a:off x="1298121" y="3131344"/>
            <a:ext cx="1257300" cy="1028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latin typeface="Calibri"/>
              </a:rPr>
              <a:t>Expected or unexpected variation?</a:t>
            </a:r>
          </a:p>
        </p:txBody>
      </p:sp>
      <p:sp>
        <p:nvSpPr>
          <p:cNvPr id="6" name="Rectangle 5"/>
          <p:cNvSpPr/>
          <p:nvPr/>
        </p:nvSpPr>
        <p:spPr>
          <a:xfrm>
            <a:off x="2815318" y="2596583"/>
            <a:ext cx="131445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latin typeface="Calibri"/>
              </a:rPr>
              <a:t>Unexpected and special?</a:t>
            </a:r>
          </a:p>
        </p:txBody>
      </p:sp>
      <p:sp>
        <p:nvSpPr>
          <p:cNvPr id="9" name="Rectangle 8"/>
          <p:cNvSpPr/>
          <p:nvPr/>
        </p:nvSpPr>
        <p:spPr>
          <a:xfrm>
            <a:off x="2784021" y="4062072"/>
            <a:ext cx="131445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latin typeface="Calibri"/>
              </a:rPr>
              <a:t>Expected or common?</a:t>
            </a:r>
          </a:p>
        </p:txBody>
      </p:sp>
      <p:sp>
        <p:nvSpPr>
          <p:cNvPr id="11" name="Rectangle 10"/>
          <p:cNvSpPr/>
          <p:nvPr/>
        </p:nvSpPr>
        <p:spPr>
          <a:xfrm>
            <a:off x="4384221" y="4056629"/>
            <a:ext cx="131445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latin typeface="Calibri"/>
              </a:rPr>
              <a:t>Is overall performance acceptable?</a:t>
            </a:r>
          </a:p>
        </p:txBody>
      </p:sp>
      <p:sp>
        <p:nvSpPr>
          <p:cNvPr id="13" name="Rectangle 12"/>
          <p:cNvSpPr/>
          <p:nvPr/>
        </p:nvSpPr>
        <p:spPr>
          <a:xfrm>
            <a:off x="6498771" y="1942080"/>
            <a:ext cx="1314450" cy="1309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latin typeface="Calibri"/>
              </a:rPr>
              <a:t>Search for and eliminate special causes associated with a few data points</a:t>
            </a:r>
          </a:p>
        </p:txBody>
      </p:sp>
      <p:sp>
        <p:nvSpPr>
          <p:cNvPr id="14" name="Rectangle 13"/>
          <p:cNvSpPr/>
          <p:nvPr/>
        </p:nvSpPr>
        <p:spPr>
          <a:xfrm>
            <a:off x="5870121" y="3719172"/>
            <a:ext cx="685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latin typeface="Calibri"/>
              </a:rPr>
              <a:t>Yes</a:t>
            </a:r>
          </a:p>
        </p:txBody>
      </p:sp>
      <p:sp>
        <p:nvSpPr>
          <p:cNvPr id="16" name="Rectangle 15"/>
          <p:cNvSpPr/>
          <p:nvPr/>
        </p:nvSpPr>
        <p:spPr>
          <a:xfrm>
            <a:off x="5891893" y="4658065"/>
            <a:ext cx="685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latin typeface="Calibri"/>
              </a:rPr>
              <a:t>No</a:t>
            </a:r>
          </a:p>
        </p:txBody>
      </p:sp>
      <p:sp>
        <p:nvSpPr>
          <p:cNvPr id="17" name="Rectangle 16"/>
          <p:cNvSpPr/>
          <p:nvPr/>
        </p:nvSpPr>
        <p:spPr>
          <a:xfrm>
            <a:off x="6686550" y="3427299"/>
            <a:ext cx="1143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latin typeface="Calibri"/>
              </a:rPr>
              <a:t>Do nothing!</a:t>
            </a:r>
          </a:p>
        </p:txBody>
      </p:sp>
      <p:sp>
        <p:nvSpPr>
          <p:cNvPr id="18" name="Rectangle 17"/>
          <p:cNvSpPr/>
          <p:nvPr/>
        </p:nvSpPr>
        <p:spPr>
          <a:xfrm>
            <a:off x="6670223" y="4062073"/>
            <a:ext cx="1142999" cy="1812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latin typeface="Calibri"/>
              </a:rPr>
              <a:t>Search for and eliminate common causes associated with </a:t>
            </a:r>
            <a:r>
              <a:rPr lang="en-US" sz="1200" u="sng" dirty="0">
                <a:solidFill>
                  <a:prstClr val="white"/>
                </a:solidFill>
                <a:latin typeface="Calibri"/>
              </a:rPr>
              <a:t>all</a:t>
            </a:r>
            <a:r>
              <a:rPr lang="en-US" sz="1200" dirty="0">
                <a:solidFill>
                  <a:prstClr val="white"/>
                </a:solidFill>
                <a:latin typeface="Calibri"/>
              </a:rPr>
              <a:t> data points (i.e. change process/QI Project)</a:t>
            </a:r>
          </a:p>
        </p:txBody>
      </p:sp>
      <p:cxnSp>
        <p:nvCxnSpPr>
          <p:cNvPr id="20" name="Straight Arrow Connector 19"/>
          <p:cNvCxnSpPr/>
          <p:nvPr/>
        </p:nvCxnSpPr>
        <p:spPr>
          <a:xfrm flipV="1">
            <a:off x="2441121" y="3349739"/>
            <a:ext cx="514350" cy="369434"/>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441121" y="3895386"/>
            <a:ext cx="514350" cy="322489"/>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927021" y="4513830"/>
            <a:ext cx="628650" cy="5443"/>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727246" y="4144395"/>
            <a:ext cx="285750" cy="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498771" y="4960144"/>
            <a:ext cx="285750" cy="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577693" y="3785846"/>
            <a:ext cx="285750" cy="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698671" y="4829516"/>
            <a:ext cx="285750" cy="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165147" y="2966017"/>
            <a:ext cx="2555422" cy="2"/>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248677" y="1942078"/>
            <a:ext cx="2257926" cy="300082"/>
          </a:xfrm>
          <a:prstGeom prst="rect">
            <a:avLst/>
          </a:prstGeom>
          <a:noFill/>
        </p:spPr>
        <p:txBody>
          <a:bodyPr wrap="none" rtlCol="0">
            <a:spAutoFit/>
          </a:bodyPr>
          <a:lstStyle/>
          <a:p>
            <a:r>
              <a:rPr lang="en-US" sz="1350" dirty="0">
                <a:solidFill>
                  <a:prstClr val="black"/>
                </a:solidFill>
                <a:latin typeface="Calibri"/>
              </a:rPr>
              <a:t>(assuming process is capable)</a:t>
            </a:r>
          </a:p>
        </p:txBody>
      </p:sp>
    </p:spTree>
    <p:extLst>
      <p:ext uri="{BB962C8B-B14F-4D97-AF65-F5344CB8AC3E}">
        <p14:creationId xmlns:p14="http://schemas.microsoft.com/office/powerpoint/2010/main" val="29272528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When to Improve the Process</a:t>
            </a:r>
          </a:p>
        </p:txBody>
      </p:sp>
      <p:graphicFrame>
        <p:nvGraphicFramePr>
          <p:cNvPr id="6" name="Content Placeholder 5"/>
          <p:cNvGraphicFramePr>
            <a:graphicFrameLocks noGrp="1"/>
          </p:cNvGraphicFramePr>
          <p:nvPr>
            <p:ph idx="1"/>
            <p:extLst/>
          </p:nvPr>
        </p:nvGraphicFramePr>
        <p:xfrm>
          <a:off x="1485900" y="2057401"/>
          <a:ext cx="6172200" cy="3265944"/>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tblGrid>
              <a:tr h="791468">
                <a:tc>
                  <a:txBody>
                    <a:bodyPr/>
                    <a:lstStyle/>
                    <a:p>
                      <a:pPr algn="ctr"/>
                      <a:r>
                        <a:rPr lang="en-US" sz="1800" dirty="0"/>
                        <a:t>Cause of Variation :</a:t>
                      </a:r>
                    </a:p>
                  </a:txBody>
                  <a:tcPr marL="68580" marR="68580" marT="34290" marB="34290"/>
                </a:tc>
                <a:tc>
                  <a:txBody>
                    <a:bodyPr/>
                    <a:lstStyle/>
                    <a:p>
                      <a:pPr algn="ctr"/>
                      <a:r>
                        <a:rPr lang="en-US" sz="1800" dirty="0"/>
                        <a:t>Common Causes</a:t>
                      </a:r>
                    </a:p>
                  </a:txBody>
                  <a:tcPr marL="68580" marR="68580" marT="34290" marB="34290"/>
                </a:tc>
                <a:tc>
                  <a:txBody>
                    <a:bodyPr/>
                    <a:lstStyle/>
                    <a:p>
                      <a:pPr algn="ctr"/>
                      <a:r>
                        <a:rPr lang="en-US" sz="1800" dirty="0"/>
                        <a:t>Special Causes</a:t>
                      </a:r>
                    </a:p>
                  </a:txBody>
                  <a:tcPr marL="68580" marR="68580" marT="34290" marB="34290"/>
                </a:tc>
                <a:extLst>
                  <a:ext uri="{0D108BD9-81ED-4DB2-BD59-A6C34878D82A}">
                    <a16:rowId xmlns:a16="http://schemas.microsoft.com/office/drawing/2014/main" xmlns="" val="10000"/>
                  </a:ext>
                </a:extLst>
              </a:tr>
              <a:tr h="891540">
                <a:tc>
                  <a:txBody>
                    <a:bodyPr/>
                    <a:lstStyle/>
                    <a:p>
                      <a:pPr algn="ctr"/>
                      <a:r>
                        <a:rPr lang="en-US" sz="1800" dirty="0"/>
                        <a:t>Action Required :</a:t>
                      </a:r>
                    </a:p>
                  </a:txBody>
                  <a:tcPr marL="68580" marR="68580" marT="34290" marB="34290"/>
                </a:tc>
                <a:tc>
                  <a:txBody>
                    <a:bodyPr/>
                    <a:lstStyle/>
                    <a:p>
                      <a:pPr algn="ctr"/>
                      <a:r>
                        <a:rPr lang="en-US" sz="1800" dirty="0"/>
                        <a:t>To change the process (QI)</a:t>
                      </a:r>
                    </a:p>
                  </a:txBody>
                  <a:tcPr marL="68580" marR="68580" marT="34290" marB="34290"/>
                </a:tc>
                <a:tc>
                  <a:txBody>
                    <a:bodyPr/>
                    <a:lstStyle/>
                    <a:p>
                      <a:pPr algn="ctr"/>
                      <a:r>
                        <a:rPr lang="en-US" sz="1800" dirty="0"/>
                        <a:t>Fix or mitigate the issue (not a QI project)</a:t>
                      </a:r>
                    </a:p>
                  </a:txBody>
                  <a:tcPr marL="68580" marR="68580" marT="34290" marB="34290"/>
                </a:tc>
                <a:extLst>
                  <a:ext uri="{0D108BD9-81ED-4DB2-BD59-A6C34878D82A}">
                    <a16:rowId xmlns:a16="http://schemas.microsoft.com/office/drawing/2014/main" xmlns="" val="10001"/>
                  </a:ext>
                </a:extLst>
              </a:tr>
              <a:tr h="791468">
                <a:tc>
                  <a:txBody>
                    <a:bodyPr/>
                    <a:lstStyle/>
                    <a:p>
                      <a:pPr algn="ctr"/>
                      <a:r>
                        <a:rPr lang="en-US" sz="1800" dirty="0"/>
                        <a:t>Frequency: </a:t>
                      </a:r>
                    </a:p>
                  </a:txBody>
                  <a:tcPr marL="68580" marR="68580" marT="34290" marB="34290"/>
                </a:tc>
                <a:tc>
                  <a:txBody>
                    <a:bodyPr/>
                    <a:lstStyle/>
                    <a:p>
                      <a:pPr algn="ctr"/>
                      <a:r>
                        <a:rPr lang="en-US" sz="1800" dirty="0"/>
                        <a:t>94%</a:t>
                      </a:r>
                      <a:r>
                        <a:rPr lang="en-US" sz="1800" baseline="0" dirty="0"/>
                        <a:t> (Deming)</a:t>
                      </a:r>
                      <a:endParaRPr lang="en-US" sz="1800" dirty="0"/>
                    </a:p>
                  </a:txBody>
                  <a:tcPr marL="68580" marR="68580" marT="34290" marB="34290"/>
                </a:tc>
                <a:tc>
                  <a:txBody>
                    <a:bodyPr/>
                    <a:lstStyle/>
                    <a:p>
                      <a:pPr algn="ctr"/>
                      <a:r>
                        <a:rPr lang="en-US" sz="1800" dirty="0"/>
                        <a:t>6%</a:t>
                      </a:r>
                    </a:p>
                  </a:txBody>
                  <a:tcPr marL="68580" marR="68580" marT="34290" marB="34290"/>
                </a:tc>
                <a:extLst>
                  <a:ext uri="{0D108BD9-81ED-4DB2-BD59-A6C34878D82A}">
                    <a16:rowId xmlns:a16="http://schemas.microsoft.com/office/drawing/2014/main" xmlns="" val="10002"/>
                  </a:ext>
                </a:extLst>
              </a:tr>
              <a:tr h="791468">
                <a:tc>
                  <a:txBody>
                    <a:bodyPr/>
                    <a:lstStyle/>
                    <a:p>
                      <a:pPr algn="ctr"/>
                      <a:r>
                        <a:rPr lang="en-US" sz="1800" dirty="0"/>
                        <a:t>Who: </a:t>
                      </a:r>
                    </a:p>
                  </a:txBody>
                  <a:tcPr marL="68580" marR="68580" marT="34290" marB="34290"/>
                </a:tc>
                <a:tc>
                  <a:txBody>
                    <a:bodyPr/>
                    <a:lstStyle/>
                    <a:p>
                      <a:pPr algn="ctr"/>
                      <a:r>
                        <a:rPr lang="en-US" sz="1800" dirty="0"/>
                        <a:t>QI team/project</a:t>
                      </a:r>
                    </a:p>
                  </a:txBody>
                  <a:tcPr marL="68580" marR="68580" marT="34290" marB="34290"/>
                </a:tc>
                <a:tc>
                  <a:txBody>
                    <a:bodyPr/>
                    <a:lstStyle/>
                    <a:p>
                      <a:pPr algn="ctr"/>
                      <a:r>
                        <a:rPr lang="en-US" sz="1800" dirty="0"/>
                        <a:t>Managers or staff</a:t>
                      </a:r>
                    </a:p>
                  </a:txBody>
                  <a:tcPr marL="68580" marR="68580" marT="34290" marB="34290"/>
                </a:tc>
                <a:extLst>
                  <a:ext uri="{0D108BD9-81ED-4DB2-BD59-A6C34878D82A}">
                    <a16:rowId xmlns:a16="http://schemas.microsoft.com/office/drawing/2014/main" xmlns="" val="10003"/>
                  </a:ext>
                </a:extLst>
              </a:tr>
            </a:tbl>
          </a:graphicData>
        </a:graphic>
      </p:graphicFrame>
      <p:sp>
        <p:nvSpPr>
          <p:cNvPr id="5" name="Slide Number Placeholder 4"/>
          <p:cNvSpPr>
            <a:spLocks noGrp="1"/>
          </p:cNvSpPr>
          <p:nvPr>
            <p:ph type="sldNum" sz="quarter" idx="12"/>
          </p:nvPr>
        </p:nvSpPr>
        <p:spPr/>
        <p:txBody>
          <a:bodyPr/>
          <a:lstStyle/>
          <a:p>
            <a:fld id="{03C246BC-2A80-45FA-9B8D-8438DA0954EE}" type="slidenum">
              <a:rPr lang="en-US">
                <a:solidFill>
                  <a:prstClr val="black">
                    <a:tint val="75000"/>
                  </a:prstClr>
                </a:solidFill>
                <a:latin typeface="Calibri"/>
              </a:rPr>
              <a:pPr/>
              <a:t>66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241554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000" dirty="0"/>
              <a:t>In Summary</a:t>
            </a:r>
          </a:p>
        </p:txBody>
      </p:sp>
      <p:sp>
        <p:nvSpPr>
          <p:cNvPr id="6" name="Content Placeholder 5"/>
          <p:cNvSpPr>
            <a:spLocks noGrp="1"/>
          </p:cNvSpPr>
          <p:nvPr>
            <p:ph idx="1"/>
          </p:nvPr>
        </p:nvSpPr>
        <p:spPr/>
        <p:txBody>
          <a:bodyPr>
            <a:noAutofit/>
          </a:bodyPr>
          <a:lstStyle/>
          <a:p>
            <a:pPr lvl="0"/>
            <a:r>
              <a:rPr lang="en-US" dirty="0"/>
              <a:t>Understanding variation is crucial to selecting appropriate work processes for QI projects</a:t>
            </a:r>
          </a:p>
          <a:p>
            <a:pPr lvl="0"/>
            <a:r>
              <a:rPr lang="en-US" dirty="0"/>
              <a:t>Responding correctly to the type of variation, and not tampering, makes our management and QI efforts more effective</a:t>
            </a:r>
          </a:p>
        </p:txBody>
      </p:sp>
      <p:sp>
        <p:nvSpPr>
          <p:cNvPr id="4" name="Slide Number Placeholder 3"/>
          <p:cNvSpPr>
            <a:spLocks noGrp="1"/>
          </p:cNvSpPr>
          <p:nvPr>
            <p:ph type="sldNum" sz="quarter" idx="12"/>
          </p:nvPr>
        </p:nvSpPr>
        <p:spPr/>
        <p:txBody>
          <a:bodyPr/>
          <a:lstStyle/>
          <a:p>
            <a:fld id="{03C246BC-2A80-45FA-9B8D-8438DA0954EE}" type="slidenum">
              <a:rPr lang="en-US">
                <a:solidFill>
                  <a:prstClr val="black">
                    <a:tint val="75000"/>
                  </a:prstClr>
                </a:solidFill>
                <a:latin typeface="Calibri"/>
              </a:rPr>
              <a:pPr/>
              <a:t>67</a:t>
            </a:fld>
            <a:endParaRPr lang="en-US" dirty="0">
              <a:solidFill>
                <a:prstClr val="black">
                  <a:tint val="75000"/>
                </a:prstClr>
              </a:solidFill>
              <a:latin typeface="Calibri"/>
            </a:endParaRPr>
          </a:p>
        </p:txBody>
      </p:sp>
    </p:spTree>
    <p:custDataLst>
      <p:tags r:id="rId1"/>
    </p:custDataLst>
    <p:extLst>
      <p:ext uri="{BB962C8B-B14F-4D97-AF65-F5344CB8AC3E}">
        <p14:creationId xmlns:p14="http://schemas.microsoft.com/office/powerpoint/2010/main" val="40899800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665B9A7-A676-4FCF-8AE8-049642E70C06}"/>
              </a:ext>
            </a:extLst>
          </p:cNvPr>
          <p:cNvSpPr>
            <a:spLocks noGrp="1"/>
          </p:cNvSpPr>
          <p:nvPr>
            <p:ph type="ctrTitle"/>
          </p:nvPr>
        </p:nvSpPr>
        <p:spPr>
          <a:xfrm>
            <a:off x="2895600" y="2130425"/>
            <a:ext cx="6248400" cy="1470025"/>
          </a:xfrm>
        </p:spPr>
        <p:txBody>
          <a:bodyPr/>
          <a:lstStyle/>
          <a:p>
            <a:r>
              <a:rPr lang="en-US" dirty="0"/>
              <a:t>Building Customer Into Work Processes</a:t>
            </a:r>
          </a:p>
        </p:txBody>
      </p:sp>
      <p:sp>
        <p:nvSpPr>
          <p:cNvPr id="4" name="Slide Number Placeholder 3">
            <a:extLst>
              <a:ext uri="{FF2B5EF4-FFF2-40B4-BE49-F238E27FC236}">
                <a16:creationId xmlns:a16="http://schemas.microsoft.com/office/drawing/2014/main" xmlns="" id="{73434037-F5E3-4D74-BE5A-D6DA85C3A67D}"/>
              </a:ext>
            </a:extLst>
          </p:cNvPr>
          <p:cNvSpPr>
            <a:spLocks noGrp="1"/>
          </p:cNvSpPr>
          <p:nvPr>
            <p:ph type="sldNum" sz="quarter" idx="4294967295"/>
          </p:nvPr>
        </p:nvSpPr>
        <p:spPr>
          <a:xfrm>
            <a:off x="7010400" y="6356350"/>
            <a:ext cx="2133600" cy="365125"/>
          </a:xfrm>
        </p:spPr>
        <p:txBody>
          <a:bodyPr/>
          <a:lstStyle/>
          <a:p>
            <a:fld id="{DC155EC1-5823-4B75-A903-4ABB0FF55332}" type="slidenum">
              <a:rPr lang="en-US">
                <a:solidFill>
                  <a:prstClr val="black">
                    <a:tint val="75000"/>
                  </a:prstClr>
                </a:solidFill>
                <a:latin typeface="Calibri"/>
              </a:rPr>
              <a:pPr/>
              <a:t>68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923709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Focus on Customer Requirements</a:t>
            </a:r>
          </a:p>
        </p:txBody>
      </p:sp>
      <p:sp>
        <p:nvSpPr>
          <p:cNvPr id="3" name="Content Placeholder 2"/>
          <p:cNvSpPr>
            <a:spLocks noGrp="1"/>
          </p:cNvSpPr>
          <p:nvPr>
            <p:ph idx="1"/>
          </p:nvPr>
        </p:nvSpPr>
        <p:spPr/>
        <p:txBody>
          <a:bodyPr/>
          <a:lstStyle/>
          <a:p>
            <a:pPr algn="ctr">
              <a:buNone/>
            </a:pPr>
            <a:r>
              <a:rPr lang="en-US" sz="1800" dirty="0">
                <a:solidFill>
                  <a:schemeClr val="tx2"/>
                </a:solidFill>
              </a:rPr>
              <a:t>If you’re ever puzzled about what to do next with your process/service/program, you’ll be amazed at how clarifying these three questions can be:</a:t>
            </a:r>
          </a:p>
          <a:p>
            <a:pPr algn="ctr">
              <a:buNone/>
            </a:pPr>
            <a:endParaRPr lang="en-US" sz="1800" i="1" dirty="0">
              <a:solidFill>
                <a:srgbClr val="FF0000"/>
              </a:solidFill>
            </a:endParaRPr>
          </a:p>
          <a:p>
            <a:r>
              <a:rPr lang="en-US" dirty="0">
                <a:solidFill>
                  <a:srgbClr val="00B050"/>
                </a:solidFill>
              </a:rPr>
              <a:t>Who is the customer?</a:t>
            </a:r>
          </a:p>
          <a:p>
            <a:r>
              <a:rPr lang="en-US" dirty="0">
                <a:solidFill>
                  <a:srgbClr val="00B050"/>
                </a:solidFill>
              </a:rPr>
              <a:t>What do they need/want?</a:t>
            </a:r>
          </a:p>
          <a:p>
            <a:r>
              <a:rPr lang="en-US" dirty="0">
                <a:solidFill>
                  <a:srgbClr val="00B050"/>
                </a:solidFill>
              </a:rPr>
              <a:t>Are we providing what they need/want? </a:t>
            </a:r>
          </a:p>
        </p:txBody>
      </p:sp>
      <p:pic>
        <p:nvPicPr>
          <p:cNvPr id="105475" name="Picture 3" descr="h:\Temporary Internet Files\Content.IE5\FPABWUCI\MC900441728[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400" y="3600450"/>
            <a:ext cx="2171700" cy="2171700"/>
          </a:xfrm>
          <a:prstGeom prst="rect">
            <a:avLst/>
          </a:prstGeom>
          <a:noFill/>
        </p:spPr>
      </p:pic>
    </p:spTree>
    <p:extLst>
      <p:ext uri="{BB962C8B-B14F-4D97-AF65-F5344CB8AC3E}">
        <p14:creationId xmlns:p14="http://schemas.microsoft.com/office/powerpoint/2010/main" val="3129922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A7FF1D-F587-41F5-B54A-2926C51B2051}"/>
              </a:ext>
            </a:extLst>
          </p:cNvPr>
          <p:cNvSpPr>
            <a:spLocks noGrp="1"/>
          </p:cNvSpPr>
          <p:nvPr>
            <p:ph type="title"/>
          </p:nvPr>
        </p:nvSpPr>
        <p:spPr/>
        <p:txBody>
          <a:bodyPr>
            <a:normAutofit fontScale="90000"/>
          </a:bodyPr>
          <a:lstStyle/>
          <a:p>
            <a:r>
              <a:rPr lang="en-US" dirty="0"/>
              <a:t>Specific Topics Leaders Commonly Misunderstand or Are Unaware of</a:t>
            </a:r>
          </a:p>
        </p:txBody>
      </p:sp>
      <p:sp>
        <p:nvSpPr>
          <p:cNvPr id="3" name="Content Placeholder 2">
            <a:extLst>
              <a:ext uri="{FF2B5EF4-FFF2-40B4-BE49-F238E27FC236}">
                <a16:creationId xmlns:a16="http://schemas.microsoft.com/office/drawing/2014/main" xmlns="" id="{575E9E1F-53A1-4BD5-8DA5-35BC2803DFD1}"/>
              </a:ext>
            </a:extLst>
          </p:cNvPr>
          <p:cNvSpPr>
            <a:spLocks noGrp="1"/>
          </p:cNvSpPr>
          <p:nvPr>
            <p:ph idx="1"/>
          </p:nvPr>
        </p:nvSpPr>
        <p:spPr/>
        <p:txBody>
          <a:bodyPr/>
          <a:lstStyle/>
          <a:p>
            <a:pPr marL="385763" indent="-385763">
              <a:buFont typeface="+mj-lt"/>
              <a:buAutoNum type="arabicPeriod"/>
            </a:pPr>
            <a:r>
              <a:rPr lang="en-US" dirty="0"/>
              <a:t>Three of the core values that underlie PM &amp; QI management</a:t>
            </a:r>
          </a:p>
          <a:p>
            <a:pPr marL="385763" indent="-385763">
              <a:buFont typeface="+mj-lt"/>
              <a:buAutoNum type="arabicPeriod"/>
            </a:pPr>
            <a:r>
              <a:rPr lang="en-US" dirty="0"/>
              <a:t>Key performance indicators</a:t>
            </a:r>
          </a:p>
          <a:p>
            <a:pPr marL="385763" indent="-385763">
              <a:buFont typeface="+mj-lt"/>
              <a:buAutoNum type="arabicPeriod"/>
            </a:pPr>
            <a:r>
              <a:rPr lang="en-US" dirty="0"/>
              <a:t>Visual management</a:t>
            </a:r>
          </a:p>
          <a:p>
            <a:pPr marL="385763" indent="-385763">
              <a:buFont typeface="+mj-lt"/>
              <a:buAutoNum type="arabicPeriod"/>
            </a:pPr>
            <a:r>
              <a:rPr lang="en-US" dirty="0"/>
              <a:t>Go and see (Gemba) leadership</a:t>
            </a:r>
          </a:p>
          <a:p>
            <a:pPr marL="385763" indent="-385763">
              <a:buFont typeface="+mj-lt"/>
              <a:buAutoNum type="arabicPeriod"/>
            </a:pPr>
            <a:r>
              <a:rPr lang="en-US" dirty="0"/>
              <a:t>The environmental “don’t” destroys PM &amp; QI efforts </a:t>
            </a:r>
          </a:p>
        </p:txBody>
      </p:sp>
      <p:sp>
        <p:nvSpPr>
          <p:cNvPr id="4" name="Slide Number Placeholder 3">
            <a:extLst>
              <a:ext uri="{FF2B5EF4-FFF2-40B4-BE49-F238E27FC236}">
                <a16:creationId xmlns:a16="http://schemas.microsoft.com/office/drawing/2014/main" xmlns="" id="{3D49A6CA-A75F-4C54-BFBE-1AB05A5AEC51}"/>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177178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normAutofit/>
          </a:bodyPr>
          <a:lstStyle/>
          <a:p>
            <a:pPr eaLnBrk="1" hangingPunct="1"/>
            <a:r>
              <a:rPr lang="en-US" sz="4000" dirty="0"/>
              <a:t>Focus on Customer Requirements</a:t>
            </a:r>
          </a:p>
        </p:txBody>
      </p:sp>
      <p:sp>
        <p:nvSpPr>
          <p:cNvPr id="7174" name="Text Box 10"/>
          <p:cNvSpPr txBox="1">
            <a:spLocks noChangeArrowheads="1"/>
          </p:cNvSpPr>
          <p:nvPr/>
        </p:nvSpPr>
        <p:spPr bwMode="auto">
          <a:xfrm>
            <a:off x="1608365" y="1869121"/>
            <a:ext cx="2400300" cy="923330"/>
          </a:xfrm>
          <a:prstGeom prst="rect">
            <a:avLst/>
          </a:prstGeom>
          <a:noFill/>
          <a:ln w="9525">
            <a:noFill/>
            <a:miter lim="800000"/>
            <a:headEnd/>
            <a:tailEnd/>
          </a:ln>
        </p:spPr>
        <p:txBody>
          <a:bodyPr wrap="square">
            <a:spAutoFit/>
          </a:bodyPr>
          <a:lstStyle/>
          <a:p>
            <a:r>
              <a:rPr lang="en-US" b="1" dirty="0">
                <a:solidFill>
                  <a:srgbClr val="0000FF"/>
                </a:solidFill>
                <a:latin typeface="Calibri"/>
              </a:rPr>
              <a:t>Public health services/programs that meet needs.</a:t>
            </a:r>
          </a:p>
        </p:txBody>
      </p:sp>
      <p:sp>
        <p:nvSpPr>
          <p:cNvPr id="7175" name="Text Box 11"/>
          <p:cNvSpPr txBox="1">
            <a:spLocks noChangeArrowheads="1"/>
          </p:cNvSpPr>
          <p:nvPr/>
        </p:nvSpPr>
        <p:spPr bwMode="auto">
          <a:xfrm>
            <a:off x="4811486" y="2146119"/>
            <a:ext cx="2430922" cy="369332"/>
          </a:xfrm>
          <a:prstGeom prst="rect">
            <a:avLst/>
          </a:prstGeom>
          <a:noFill/>
          <a:ln w="9525">
            <a:noFill/>
            <a:miter lim="800000"/>
            <a:headEnd/>
            <a:tailEnd/>
          </a:ln>
        </p:spPr>
        <p:txBody>
          <a:bodyPr wrap="none">
            <a:spAutoFit/>
          </a:bodyPr>
          <a:lstStyle/>
          <a:p>
            <a:r>
              <a:rPr lang="en-US" b="1" dirty="0">
                <a:solidFill>
                  <a:srgbClr val="0000FF"/>
                </a:solidFill>
                <a:latin typeface="Calibri"/>
              </a:rPr>
              <a:t>Good customer service.</a:t>
            </a:r>
          </a:p>
        </p:txBody>
      </p:sp>
      <p:sp>
        <p:nvSpPr>
          <p:cNvPr id="7176" name="Text Box 12"/>
          <p:cNvSpPr txBox="1">
            <a:spLocks noChangeArrowheads="1"/>
          </p:cNvSpPr>
          <p:nvPr/>
        </p:nvSpPr>
        <p:spPr bwMode="auto">
          <a:xfrm>
            <a:off x="4778787" y="2848749"/>
            <a:ext cx="2718705" cy="2308324"/>
          </a:xfrm>
          <a:prstGeom prst="rect">
            <a:avLst/>
          </a:prstGeom>
          <a:noFill/>
          <a:ln w="9525">
            <a:noFill/>
            <a:miter lim="800000"/>
            <a:headEnd/>
            <a:tailEnd/>
          </a:ln>
        </p:spPr>
        <p:txBody>
          <a:bodyPr wrap="square">
            <a:spAutoFit/>
          </a:bodyPr>
          <a:lstStyle/>
          <a:p>
            <a:pPr marL="171450" indent="-171450">
              <a:buFont typeface="Arial" pitchFamily="34" charset="0"/>
              <a:buChar char="•"/>
            </a:pPr>
            <a:r>
              <a:rPr lang="en-US" dirty="0">
                <a:solidFill>
                  <a:prstClr val="black"/>
                </a:solidFill>
                <a:latin typeface="Comic Sans MS" pitchFamily="66" charset="0"/>
              </a:rPr>
              <a:t>Let me know what to expect</a:t>
            </a:r>
          </a:p>
          <a:p>
            <a:pPr marL="171450" indent="-171450">
              <a:buFont typeface="Arial" pitchFamily="34" charset="0"/>
              <a:buChar char="•"/>
            </a:pPr>
            <a:r>
              <a:rPr lang="en-US" dirty="0">
                <a:solidFill>
                  <a:prstClr val="black"/>
                </a:solidFill>
                <a:latin typeface="Comic Sans MS" pitchFamily="66" charset="0"/>
              </a:rPr>
              <a:t>Don’t make me do something twice</a:t>
            </a:r>
          </a:p>
          <a:p>
            <a:pPr marL="171450" indent="-171450">
              <a:buFont typeface="Arial" pitchFamily="34" charset="0"/>
              <a:buChar char="•"/>
            </a:pPr>
            <a:r>
              <a:rPr lang="en-US" dirty="0">
                <a:solidFill>
                  <a:prstClr val="black"/>
                </a:solidFill>
                <a:latin typeface="Comic Sans MS" pitchFamily="66" charset="0"/>
              </a:rPr>
              <a:t>If something does go wrong, explain it to me and fix it when you say you will</a:t>
            </a:r>
          </a:p>
        </p:txBody>
      </p:sp>
      <p:sp>
        <p:nvSpPr>
          <p:cNvPr id="8" name="Text Box 12"/>
          <p:cNvSpPr txBox="1">
            <a:spLocks noChangeArrowheads="1"/>
          </p:cNvSpPr>
          <p:nvPr/>
        </p:nvSpPr>
        <p:spPr bwMode="auto">
          <a:xfrm>
            <a:off x="1608365" y="2918000"/>
            <a:ext cx="2686050" cy="2793072"/>
          </a:xfrm>
          <a:prstGeom prst="rect">
            <a:avLst/>
          </a:prstGeom>
          <a:noFill/>
          <a:ln w="9525">
            <a:noFill/>
            <a:miter lim="800000"/>
            <a:headEnd/>
            <a:tailEnd/>
          </a:ln>
        </p:spPr>
        <p:txBody>
          <a:bodyPr wrap="square">
            <a:spAutoFit/>
          </a:bodyPr>
          <a:lstStyle/>
          <a:p>
            <a:pPr marL="171450" indent="-171450">
              <a:buFontTx/>
              <a:buChar char="•"/>
            </a:pPr>
            <a:r>
              <a:rPr lang="en-US" dirty="0">
                <a:solidFill>
                  <a:prstClr val="black"/>
                </a:solidFill>
                <a:latin typeface="Comic Sans MS" pitchFamily="66" charset="0"/>
              </a:rPr>
              <a:t>Ask me what I need</a:t>
            </a:r>
          </a:p>
          <a:p>
            <a:pPr marL="171450" indent="-171450">
              <a:buFontTx/>
              <a:buChar char="•"/>
            </a:pPr>
            <a:r>
              <a:rPr lang="en-US" dirty="0">
                <a:solidFill>
                  <a:prstClr val="black"/>
                </a:solidFill>
                <a:latin typeface="Comic Sans MS" pitchFamily="66" charset="0"/>
              </a:rPr>
              <a:t>Listen to me and remember</a:t>
            </a:r>
          </a:p>
          <a:p>
            <a:pPr marL="171450" indent="-171450">
              <a:buFontTx/>
              <a:buChar char="•"/>
            </a:pPr>
            <a:r>
              <a:rPr lang="en-US" dirty="0">
                <a:solidFill>
                  <a:prstClr val="black"/>
                </a:solidFill>
                <a:latin typeface="Comic Sans MS" pitchFamily="66" charset="0"/>
              </a:rPr>
              <a:t>Use words I understand in your programs and services</a:t>
            </a:r>
          </a:p>
          <a:p>
            <a:pPr marL="171450" indent="-171450">
              <a:buFontTx/>
              <a:buChar char="•"/>
            </a:pPr>
            <a:r>
              <a:rPr lang="en-US" dirty="0">
                <a:solidFill>
                  <a:prstClr val="black"/>
                </a:solidFill>
                <a:latin typeface="Comic Sans MS" pitchFamily="66" charset="0"/>
              </a:rPr>
              <a:t>Make it easy for me to use them</a:t>
            </a:r>
          </a:p>
          <a:p>
            <a:pPr>
              <a:buFontTx/>
              <a:buChar char="•"/>
            </a:pPr>
            <a:endParaRPr lang="en-US" sz="1350" dirty="0">
              <a:solidFill>
                <a:prstClr val="black"/>
              </a:solidFill>
              <a:latin typeface="Comic Sans MS" pitchFamily="66" charset="0"/>
            </a:endParaRPr>
          </a:p>
        </p:txBody>
      </p:sp>
    </p:spTree>
    <p:extLst>
      <p:ext uri="{BB962C8B-B14F-4D97-AF65-F5344CB8AC3E}">
        <p14:creationId xmlns:p14="http://schemas.microsoft.com/office/powerpoint/2010/main" val="22244130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dirty="0"/>
              <a:t>Various Customers/Different Needs</a:t>
            </a:r>
          </a:p>
        </p:txBody>
      </p:sp>
      <p:sp>
        <p:nvSpPr>
          <p:cNvPr id="2" name="Content Placeholder 1">
            <a:extLst>
              <a:ext uri="{FF2B5EF4-FFF2-40B4-BE49-F238E27FC236}">
                <a16:creationId xmlns:a16="http://schemas.microsoft.com/office/drawing/2014/main" xmlns="" id="{299F58CA-D383-45ED-9198-B97424D111A6}"/>
              </a:ext>
            </a:extLst>
          </p:cNvPr>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fld id="{CB1FC12E-F658-4E52-A650-A1DDAE9516BA}" type="slidenum">
              <a:rPr lang="en-US">
                <a:solidFill>
                  <a:prstClr val="black"/>
                </a:solidFill>
                <a:latin typeface="Calibri"/>
              </a:rPr>
              <a:pPr/>
              <a:t>71</a:t>
            </a:fld>
            <a:endParaRPr lang="en-US">
              <a:solidFill>
                <a:prstClr val="black"/>
              </a:solidFill>
              <a:latin typeface="Calibri"/>
            </a:endParaRPr>
          </a:p>
        </p:txBody>
      </p:sp>
      <p:graphicFrame>
        <p:nvGraphicFramePr>
          <p:cNvPr id="6" name="Diagram 5"/>
          <p:cNvGraphicFramePr/>
          <p:nvPr>
            <p:extLst/>
          </p:nvPr>
        </p:nvGraphicFramePr>
        <p:xfrm>
          <a:off x="2208842" y="1845011"/>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2408465" y="5008491"/>
            <a:ext cx="4743450" cy="507831"/>
          </a:xfrm>
          <a:prstGeom prst="rect">
            <a:avLst/>
          </a:prstGeom>
          <a:noFill/>
        </p:spPr>
        <p:txBody>
          <a:bodyPr wrap="square" rtlCol="0">
            <a:spAutoFit/>
          </a:bodyPr>
          <a:lstStyle/>
          <a:p>
            <a:r>
              <a:rPr lang="en-US" sz="1350" u="sng" dirty="0">
                <a:solidFill>
                  <a:prstClr val="black"/>
                </a:solidFill>
                <a:latin typeface="Calibri"/>
              </a:rPr>
              <a:t>Each type of customer “calls the shots” for their needs and requirements. </a:t>
            </a:r>
            <a:endParaRPr lang="en-US" sz="1350" dirty="0">
              <a:solidFill>
                <a:prstClr val="black"/>
              </a:solidFill>
              <a:latin typeface="Calibri"/>
            </a:endParaRPr>
          </a:p>
        </p:txBody>
      </p:sp>
      <p:sp>
        <p:nvSpPr>
          <p:cNvPr id="9" name="TextBox 8"/>
          <p:cNvSpPr txBox="1"/>
          <p:nvPr/>
        </p:nvSpPr>
        <p:spPr>
          <a:xfrm>
            <a:off x="5314950" y="2228851"/>
            <a:ext cx="2228850" cy="507831"/>
          </a:xfrm>
          <a:prstGeom prst="rect">
            <a:avLst/>
          </a:prstGeom>
          <a:noFill/>
        </p:spPr>
        <p:txBody>
          <a:bodyPr wrap="square" rtlCol="0">
            <a:spAutoFit/>
          </a:bodyPr>
          <a:lstStyle/>
          <a:p>
            <a:r>
              <a:rPr lang="en-US" sz="1350" i="1" dirty="0">
                <a:solidFill>
                  <a:srgbClr val="FF0000"/>
                </a:solidFill>
                <a:latin typeface="Calibri"/>
              </a:rPr>
              <a:t>Productivity, timeliness, use of funding, etc.</a:t>
            </a:r>
          </a:p>
        </p:txBody>
      </p:sp>
      <p:sp>
        <p:nvSpPr>
          <p:cNvPr id="10" name="TextBox 9"/>
          <p:cNvSpPr txBox="1"/>
          <p:nvPr/>
        </p:nvSpPr>
        <p:spPr>
          <a:xfrm>
            <a:off x="6032627" y="4038600"/>
            <a:ext cx="3428999" cy="507831"/>
          </a:xfrm>
          <a:prstGeom prst="rect">
            <a:avLst/>
          </a:prstGeom>
          <a:noFill/>
        </p:spPr>
        <p:txBody>
          <a:bodyPr wrap="square" rtlCol="0">
            <a:spAutoFit/>
          </a:bodyPr>
          <a:lstStyle/>
          <a:p>
            <a:r>
              <a:rPr lang="en-US" sz="1350" i="1" dirty="0">
                <a:solidFill>
                  <a:srgbClr val="FF0000"/>
                </a:solidFill>
                <a:latin typeface="Calibri"/>
              </a:rPr>
              <a:t>Efficiency, PH expertise , operational requirements, staff satisfaction, etc.</a:t>
            </a:r>
          </a:p>
        </p:txBody>
      </p:sp>
      <p:sp>
        <p:nvSpPr>
          <p:cNvPr id="11" name="TextBox 10"/>
          <p:cNvSpPr txBox="1"/>
          <p:nvPr/>
        </p:nvSpPr>
        <p:spPr>
          <a:xfrm>
            <a:off x="478971" y="3917429"/>
            <a:ext cx="2705565" cy="507831"/>
          </a:xfrm>
          <a:prstGeom prst="rect">
            <a:avLst/>
          </a:prstGeom>
          <a:noFill/>
        </p:spPr>
        <p:txBody>
          <a:bodyPr wrap="square" rtlCol="0">
            <a:spAutoFit/>
          </a:bodyPr>
          <a:lstStyle/>
          <a:p>
            <a:r>
              <a:rPr lang="en-US" sz="1350" i="1" dirty="0">
                <a:solidFill>
                  <a:srgbClr val="FF0000"/>
                </a:solidFill>
                <a:latin typeface="Calibri"/>
              </a:rPr>
              <a:t>Language, method of learning, satisfaction, courtesy, etc.</a:t>
            </a:r>
          </a:p>
        </p:txBody>
      </p:sp>
      <p:sp>
        <p:nvSpPr>
          <p:cNvPr id="14" name="Slide Number Placeholder 3"/>
          <p:cNvSpPr txBox="1">
            <a:spLocks/>
          </p:cNvSpPr>
          <p:nvPr/>
        </p:nvSpPr>
        <p:spPr>
          <a:xfrm>
            <a:off x="7652084" y="5829300"/>
            <a:ext cx="342900" cy="18348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3651FB-D5E1-4997-96AC-3E7678BD5B22}" type="slidenum">
              <a:rPr lang="en-US" sz="900">
                <a:solidFill>
                  <a:prstClr val="white"/>
                </a:solidFill>
                <a:latin typeface="Calibri"/>
              </a:rPr>
              <a:pPr/>
              <a:t>71</a:t>
            </a:fld>
            <a:endParaRPr lang="en-US" sz="900" dirty="0">
              <a:solidFill>
                <a:prstClr val="white"/>
              </a:solidFill>
              <a:latin typeface="Calibri"/>
            </a:endParaRPr>
          </a:p>
        </p:txBody>
      </p:sp>
    </p:spTree>
    <p:extLst>
      <p:ext uri="{BB962C8B-B14F-4D97-AF65-F5344CB8AC3E}">
        <p14:creationId xmlns:p14="http://schemas.microsoft.com/office/powerpoint/2010/main" val="9259009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ctr" anchorCtr="0" compatLnSpc="1">
            <a:prstTxWarp prst="textNoShape">
              <a:avLst/>
            </a:prstTxWarp>
          </a:bodyPr>
          <a:lstStyle>
            <a:lvl1pPr>
              <a:defRPr>
                <a:solidFill>
                  <a:schemeClr val="tx1"/>
                </a:solidFill>
                <a:latin typeface="Lucida Sans Unicode" pitchFamily="34" charset="0"/>
              </a:defRPr>
            </a:lvl1pPr>
            <a:lvl2pPr marL="557213" indent="-214313">
              <a:defRPr>
                <a:solidFill>
                  <a:schemeClr val="tx1"/>
                </a:solidFill>
                <a:latin typeface="Lucida Sans Unicode" pitchFamily="34" charset="0"/>
              </a:defRPr>
            </a:lvl2pPr>
            <a:lvl3pPr marL="857250" indent="-171450">
              <a:defRPr>
                <a:solidFill>
                  <a:schemeClr val="tx1"/>
                </a:solidFill>
                <a:latin typeface="Lucida Sans Unicode" pitchFamily="34" charset="0"/>
              </a:defRPr>
            </a:lvl3pPr>
            <a:lvl4pPr marL="1200150" indent="-171450">
              <a:defRPr>
                <a:solidFill>
                  <a:schemeClr val="tx1"/>
                </a:solidFill>
                <a:latin typeface="Lucida Sans Unicode" pitchFamily="34" charset="0"/>
              </a:defRPr>
            </a:lvl4pPr>
            <a:lvl5pPr marL="1543050" indent="-171450">
              <a:defRPr>
                <a:solidFill>
                  <a:schemeClr val="tx1"/>
                </a:solidFill>
                <a:latin typeface="Lucida Sans Unicode" pitchFamily="34" charset="0"/>
              </a:defRPr>
            </a:lvl5pPr>
            <a:lvl6pPr marL="1885950" indent="-171450" fontAlgn="base">
              <a:spcBef>
                <a:spcPct val="0"/>
              </a:spcBef>
              <a:spcAft>
                <a:spcPct val="0"/>
              </a:spcAft>
              <a:defRPr>
                <a:solidFill>
                  <a:schemeClr val="tx1"/>
                </a:solidFill>
                <a:latin typeface="Lucida Sans Unicode" pitchFamily="34" charset="0"/>
              </a:defRPr>
            </a:lvl6pPr>
            <a:lvl7pPr marL="2228850" indent="-171450" fontAlgn="base">
              <a:spcBef>
                <a:spcPct val="0"/>
              </a:spcBef>
              <a:spcAft>
                <a:spcPct val="0"/>
              </a:spcAft>
              <a:defRPr>
                <a:solidFill>
                  <a:schemeClr val="tx1"/>
                </a:solidFill>
                <a:latin typeface="Lucida Sans Unicode" pitchFamily="34" charset="0"/>
              </a:defRPr>
            </a:lvl7pPr>
            <a:lvl8pPr marL="2571750" indent="-171450" fontAlgn="base">
              <a:spcBef>
                <a:spcPct val="0"/>
              </a:spcBef>
              <a:spcAft>
                <a:spcPct val="0"/>
              </a:spcAft>
              <a:defRPr>
                <a:solidFill>
                  <a:schemeClr val="tx1"/>
                </a:solidFill>
                <a:latin typeface="Lucida Sans Unicode" pitchFamily="34" charset="0"/>
              </a:defRPr>
            </a:lvl8pPr>
            <a:lvl9pPr marL="2914650" indent="-17145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D6234F22-2136-431D-AB0A-2635A927BA2C}" type="slidenum">
              <a:rPr lang="en-US">
                <a:solidFill>
                  <a:prstClr val="black"/>
                </a:solidFill>
              </a:rPr>
              <a:pPr fontAlgn="base">
                <a:spcBef>
                  <a:spcPct val="0"/>
                </a:spcBef>
                <a:spcAft>
                  <a:spcPct val="0"/>
                </a:spcAft>
                <a:defRPr/>
              </a:pPr>
              <a:t>72</a:t>
            </a:fld>
            <a:endParaRPr lang="en-US">
              <a:solidFill>
                <a:prstClr val="black"/>
              </a:solidFill>
            </a:endParaRPr>
          </a:p>
        </p:txBody>
      </p:sp>
      <p:sp>
        <p:nvSpPr>
          <p:cNvPr id="2" name="Title 1"/>
          <p:cNvSpPr>
            <a:spLocks noGrp="1"/>
          </p:cNvSpPr>
          <p:nvPr>
            <p:ph type="title"/>
          </p:nvPr>
        </p:nvSpPr>
        <p:spPr/>
        <p:txBody>
          <a:bodyPr>
            <a:normAutofit/>
          </a:bodyPr>
          <a:lstStyle/>
          <a:p>
            <a:pPr>
              <a:defRPr/>
            </a:pPr>
            <a:r>
              <a:rPr lang="en-US" dirty="0"/>
              <a:t>Standardize Work  Process </a:t>
            </a:r>
            <a:br>
              <a:rPr lang="en-US" dirty="0"/>
            </a:br>
            <a:r>
              <a:rPr lang="en-US" sz="2325" dirty="0"/>
              <a:t>(high level flow chart)</a:t>
            </a:r>
          </a:p>
        </p:txBody>
      </p:sp>
      <p:grpSp>
        <p:nvGrpSpPr>
          <p:cNvPr id="37892" name="Group 2"/>
          <p:cNvGrpSpPr>
            <a:grpSpLocks/>
          </p:cNvGrpSpPr>
          <p:nvPr/>
        </p:nvGrpSpPr>
        <p:grpSpPr bwMode="auto">
          <a:xfrm>
            <a:off x="1366838" y="2081213"/>
            <a:ext cx="6572250" cy="591741"/>
            <a:chOff x="381000" y="1631939"/>
            <a:chExt cx="8763000" cy="789432"/>
          </a:xfrm>
        </p:grpSpPr>
        <p:sp>
          <p:nvSpPr>
            <p:cNvPr id="5" name="Rectangle 4"/>
            <p:cNvSpPr/>
            <p:nvPr/>
          </p:nvSpPr>
          <p:spPr>
            <a:xfrm>
              <a:off x="381000" y="1732008"/>
              <a:ext cx="1295400" cy="609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solidFill>
                    <a:prstClr val="black"/>
                  </a:solidFill>
                  <a:latin typeface="Calibri"/>
                </a:rPr>
                <a:t>Develop Contract</a:t>
              </a:r>
            </a:p>
          </p:txBody>
        </p:sp>
        <p:sp>
          <p:nvSpPr>
            <p:cNvPr id="6" name="Rectangle 5"/>
            <p:cNvSpPr/>
            <p:nvPr/>
          </p:nvSpPr>
          <p:spPr>
            <a:xfrm>
              <a:off x="4114800" y="1652589"/>
              <a:ext cx="1220788" cy="768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solidFill>
                    <a:prstClr val="black"/>
                  </a:solidFill>
                  <a:latin typeface="Calibri"/>
                </a:rPr>
                <a:t>Contract Payment</a:t>
              </a:r>
            </a:p>
          </p:txBody>
        </p:sp>
        <p:sp>
          <p:nvSpPr>
            <p:cNvPr id="8" name="Rectangle 7"/>
            <p:cNvSpPr/>
            <p:nvPr/>
          </p:nvSpPr>
          <p:spPr>
            <a:xfrm>
              <a:off x="5851525" y="1631939"/>
              <a:ext cx="1457325" cy="789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solidFill>
                    <a:prstClr val="black"/>
                  </a:solidFill>
                  <a:latin typeface="Calibri"/>
                </a:rPr>
                <a:t>Settlement Process</a:t>
              </a:r>
            </a:p>
          </p:txBody>
        </p:sp>
        <p:sp>
          <p:nvSpPr>
            <p:cNvPr id="10" name="Rectangle 9"/>
            <p:cNvSpPr/>
            <p:nvPr/>
          </p:nvSpPr>
          <p:spPr>
            <a:xfrm>
              <a:off x="7848600" y="1712948"/>
              <a:ext cx="1295400" cy="608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solidFill>
                    <a:prstClr val="black"/>
                  </a:solidFill>
                  <a:latin typeface="Calibri"/>
                </a:rPr>
                <a:t>Reporting</a:t>
              </a:r>
            </a:p>
          </p:txBody>
        </p:sp>
        <p:sp>
          <p:nvSpPr>
            <p:cNvPr id="11" name="Rectangle 10"/>
            <p:cNvSpPr/>
            <p:nvPr/>
          </p:nvSpPr>
          <p:spPr>
            <a:xfrm>
              <a:off x="2362200" y="1712948"/>
              <a:ext cx="1217613" cy="622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solidFill>
                    <a:prstClr val="black"/>
                  </a:solidFill>
                  <a:latin typeface="Calibri"/>
                </a:rPr>
                <a:t>Execute Contract</a:t>
              </a:r>
            </a:p>
          </p:txBody>
        </p:sp>
        <p:sp>
          <p:nvSpPr>
            <p:cNvPr id="12" name="Right Arrow 11"/>
            <p:cNvSpPr/>
            <p:nvPr/>
          </p:nvSpPr>
          <p:spPr>
            <a:xfrm>
              <a:off x="1765300" y="1870198"/>
              <a:ext cx="490538" cy="3335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Calibri"/>
              </a:endParaRPr>
            </a:p>
          </p:txBody>
        </p:sp>
        <p:sp>
          <p:nvSpPr>
            <p:cNvPr id="14" name="Right Arrow 13"/>
            <p:cNvSpPr/>
            <p:nvPr/>
          </p:nvSpPr>
          <p:spPr>
            <a:xfrm>
              <a:off x="7308850" y="1814605"/>
              <a:ext cx="488950" cy="3319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Calibri"/>
              </a:endParaRPr>
            </a:p>
          </p:txBody>
        </p:sp>
        <p:sp>
          <p:nvSpPr>
            <p:cNvPr id="15" name="Right Arrow 14"/>
            <p:cNvSpPr/>
            <p:nvPr/>
          </p:nvSpPr>
          <p:spPr>
            <a:xfrm>
              <a:off x="5335588" y="1851137"/>
              <a:ext cx="490537" cy="3319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Calibri"/>
              </a:endParaRPr>
            </a:p>
          </p:txBody>
        </p:sp>
        <p:sp>
          <p:nvSpPr>
            <p:cNvPr id="16" name="Right Arrow 15"/>
            <p:cNvSpPr/>
            <p:nvPr/>
          </p:nvSpPr>
          <p:spPr>
            <a:xfrm>
              <a:off x="3579813" y="1851137"/>
              <a:ext cx="488950" cy="3319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Calibri"/>
              </a:endParaRPr>
            </a:p>
          </p:txBody>
        </p:sp>
      </p:grpSp>
      <p:sp>
        <p:nvSpPr>
          <p:cNvPr id="37893" name="TextBox 16"/>
          <p:cNvSpPr txBox="1">
            <a:spLocks noChangeArrowheads="1"/>
          </p:cNvSpPr>
          <p:nvPr/>
        </p:nvSpPr>
        <p:spPr bwMode="auto">
          <a:xfrm>
            <a:off x="1143000" y="3143251"/>
            <a:ext cx="14287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lgn="r" eaLnBrk="1" hangingPunct="1">
              <a:spcBef>
                <a:spcPct val="0"/>
              </a:spcBef>
              <a:buClrTx/>
              <a:buSzTx/>
              <a:buNone/>
            </a:pPr>
            <a:r>
              <a:rPr lang="en-US" altLang="en-US" sz="1200">
                <a:solidFill>
                  <a:prstClr val="black"/>
                </a:solidFill>
              </a:rPr>
              <a:t>Measure: </a:t>
            </a:r>
            <a:r>
              <a:rPr lang="en-US" altLang="en-US" sz="1200" b="1">
                <a:solidFill>
                  <a:prstClr val="black"/>
                </a:solidFill>
              </a:rPr>
              <a:t>Timing</a:t>
            </a:r>
          </a:p>
        </p:txBody>
      </p:sp>
      <p:grpSp>
        <p:nvGrpSpPr>
          <p:cNvPr id="37894" name="Group 33"/>
          <p:cNvGrpSpPr>
            <a:grpSpLocks/>
          </p:cNvGrpSpPr>
          <p:nvPr/>
        </p:nvGrpSpPr>
        <p:grpSpPr bwMode="auto">
          <a:xfrm>
            <a:off x="2571750" y="3086100"/>
            <a:ext cx="1085850" cy="495300"/>
            <a:chOff x="1259331" y="2971053"/>
            <a:chExt cx="1676400" cy="661721"/>
          </a:xfrm>
        </p:grpSpPr>
        <p:cxnSp>
          <p:nvCxnSpPr>
            <p:cNvPr id="21" name="Straight Connector 20"/>
            <p:cNvCxnSpPr/>
            <p:nvPr/>
          </p:nvCxnSpPr>
          <p:spPr>
            <a:xfrm>
              <a:off x="2928378" y="3047405"/>
              <a:ext cx="0" cy="585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59331" y="3047405"/>
              <a:ext cx="0" cy="585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259331" y="3352815"/>
              <a:ext cx="1676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916" name="TextBox 28"/>
            <p:cNvSpPr txBox="1">
              <a:spLocks noChangeArrowheads="1"/>
            </p:cNvSpPr>
            <p:nvPr/>
          </p:nvSpPr>
          <p:spPr bwMode="auto">
            <a:xfrm>
              <a:off x="1337396" y="2971053"/>
              <a:ext cx="1507655" cy="40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None/>
              </a:pPr>
              <a:r>
                <a:rPr lang="en-US" altLang="en-US" sz="1350">
                  <a:solidFill>
                    <a:prstClr val="black"/>
                  </a:solidFill>
                </a:rPr>
                <a:t># of Days</a:t>
              </a:r>
            </a:p>
          </p:txBody>
        </p:sp>
      </p:grpSp>
      <p:sp>
        <p:nvSpPr>
          <p:cNvPr id="32" name="TextBox 31"/>
          <p:cNvSpPr txBox="1"/>
          <p:nvPr/>
        </p:nvSpPr>
        <p:spPr>
          <a:xfrm>
            <a:off x="1291829" y="3829051"/>
            <a:ext cx="6115050" cy="1246495"/>
          </a:xfrm>
          <a:prstGeom prst="rect">
            <a:avLst/>
          </a:prstGeom>
          <a:noFill/>
        </p:spPr>
        <p:txBody>
          <a:bodyPr>
            <a:spAutoFit/>
          </a:bodyPr>
          <a:lstStyle/>
          <a:p>
            <a:pPr>
              <a:defRPr/>
            </a:pPr>
            <a:r>
              <a:rPr lang="en-US" sz="1500" dirty="0">
                <a:solidFill>
                  <a:prstClr val="black"/>
                </a:solidFill>
                <a:latin typeface="Calibri"/>
              </a:rPr>
              <a:t>WHAT IS VALUED BY THE CUSTOMER:  </a:t>
            </a:r>
          </a:p>
          <a:p>
            <a:pPr marL="214313" indent="-214313">
              <a:buFont typeface="Arial" pitchFamily="34" charset="0"/>
              <a:buChar char="•"/>
              <a:defRPr/>
            </a:pPr>
            <a:r>
              <a:rPr lang="en-US" sz="1500" dirty="0">
                <a:solidFill>
                  <a:prstClr val="black"/>
                </a:solidFill>
                <a:latin typeface="Calibri"/>
              </a:rPr>
              <a:t>Simple contract</a:t>
            </a:r>
          </a:p>
          <a:p>
            <a:pPr marL="214313" indent="-214313">
              <a:buFont typeface="Arial" pitchFamily="34" charset="0"/>
              <a:buChar char="•"/>
              <a:defRPr/>
            </a:pPr>
            <a:r>
              <a:rPr lang="en-US" sz="1500" dirty="0">
                <a:solidFill>
                  <a:prstClr val="black"/>
                </a:solidFill>
                <a:latin typeface="Calibri"/>
              </a:rPr>
              <a:t>Hassle-free payments</a:t>
            </a:r>
          </a:p>
          <a:p>
            <a:pPr marL="214313" indent="-214313">
              <a:buFont typeface="Arial" pitchFamily="34" charset="0"/>
              <a:buChar char="•"/>
              <a:defRPr/>
            </a:pPr>
            <a:r>
              <a:rPr lang="en-US" sz="1500" dirty="0">
                <a:solidFill>
                  <a:prstClr val="black"/>
                </a:solidFill>
                <a:latin typeface="Calibri"/>
              </a:rPr>
              <a:t>Rapid processing</a:t>
            </a:r>
          </a:p>
          <a:p>
            <a:pPr marL="214313" indent="-214313">
              <a:buFont typeface="Arial" pitchFamily="34" charset="0"/>
              <a:buChar char="•"/>
              <a:defRPr/>
            </a:pPr>
            <a:r>
              <a:rPr lang="en-US" sz="1500" dirty="0">
                <a:solidFill>
                  <a:prstClr val="black"/>
                </a:solidFill>
                <a:latin typeface="Calibri"/>
              </a:rPr>
              <a:t>Accurate contract payment</a:t>
            </a:r>
          </a:p>
        </p:txBody>
      </p:sp>
      <p:grpSp>
        <p:nvGrpSpPr>
          <p:cNvPr id="37896" name="Group 34"/>
          <p:cNvGrpSpPr>
            <a:grpSpLocks/>
          </p:cNvGrpSpPr>
          <p:nvPr/>
        </p:nvGrpSpPr>
        <p:grpSpPr bwMode="auto">
          <a:xfrm>
            <a:off x="3652839" y="3088481"/>
            <a:ext cx="1251347" cy="476250"/>
            <a:chOff x="1259331" y="2997557"/>
            <a:chExt cx="1669434" cy="635217"/>
          </a:xfrm>
        </p:grpSpPr>
        <p:cxnSp>
          <p:nvCxnSpPr>
            <p:cNvPr id="36" name="Straight Connector 35"/>
            <p:cNvCxnSpPr/>
            <p:nvPr/>
          </p:nvCxnSpPr>
          <p:spPr>
            <a:xfrm>
              <a:off x="2928765" y="3048374"/>
              <a:ext cx="0" cy="58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259331" y="3048374"/>
              <a:ext cx="0" cy="58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1268862" y="3340574"/>
              <a:ext cx="165196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912" name="TextBox 38"/>
            <p:cNvSpPr txBox="1">
              <a:spLocks noChangeArrowheads="1"/>
            </p:cNvSpPr>
            <p:nvPr/>
          </p:nvSpPr>
          <p:spPr bwMode="auto">
            <a:xfrm>
              <a:off x="1409885" y="2997557"/>
              <a:ext cx="1302823" cy="4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None/>
              </a:pPr>
              <a:r>
                <a:rPr lang="en-US" altLang="en-US" sz="1350">
                  <a:solidFill>
                    <a:prstClr val="black"/>
                  </a:solidFill>
                </a:rPr>
                <a:t># of Days</a:t>
              </a:r>
            </a:p>
          </p:txBody>
        </p:sp>
      </p:grpSp>
      <p:grpSp>
        <p:nvGrpSpPr>
          <p:cNvPr id="37897" name="Group 39"/>
          <p:cNvGrpSpPr>
            <a:grpSpLocks/>
          </p:cNvGrpSpPr>
          <p:nvPr/>
        </p:nvGrpSpPr>
        <p:grpSpPr bwMode="auto">
          <a:xfrm>
            <a:off x="4904185" y="3080147"/>
            <a:ext cx="1252538" cy="484584"/>
            <a:chOff x="1259331" y="2986871"/>
            <a:chExt cx="1669434" cy="645903"/>
          </a:xfrm>
        </p:grpSpPr>
        <p:cxnSp>
          <p:nvCxnSpPr>
            <p:cNvPr id="41" name="Straight Connector 40"/>
            <p:cNvCxnSpPr/>
            <p:nvPr/>
          </p:nvCxnSpPr>
          <p:spPr>
            <a:xfrm>
              <a:off x="2928765" y="3048763"/>
              <a:ext cx="0" cy="584011"/>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259331" y="3048763"/>
              <a:ext cx="0" cy="584011"/>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1268852" y="3340768"/>
              <a:ext cx="165197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908" name="TextBox 43"/>
            <p:cNvSpPr txBox="1">
              <a:spLocks noChangeArrowheads="1"/>
            </p:cNvSpPr>
            <p:nvPr/>
          </p:nvSpPr>
          <p:spPr bwMode="auto">
            <a:xfrm>
              <a:off x="1421470" y="2986871"/>
              <a:ext cx="1301585" cy="3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None/>
              </a:pPr>
              <a:r>
                <a:rPr lang="en-US" altLang="en-US" sz="1350">
                  <a:solidFill>
                    <a:prstClr val="black"/>
                  </a:solidFill>
                </a:rPr>
                <a:t># of Days</a:t>
              </a:r>
            </a:p>
          </p:txBody>
        </p:sp>
      </p:grpSp>
      <p:grpSp>
        <p:nvGrpSpPr>
          <p:cNvPr id="37898" name="Group 44"/>
          <p:cNvGrpSpPr>
            <a:grpSpLocks/>
          </p:cNvGrpSpPr>
          <p:nvPr/>
        </p:nvGrpSpPr>
        <p:grpSpPr bwMode="auto">
          <a:xfrm>
            <a:off x="6160294" y="3068242"/>
            <a:ext cx="1252538" cy="496490"/>
            <a:chOff x="1259331" y="2971053"/>
            <a:chExt cx="1669434" cy="661721"/>
          </a:xfrm>
        </p:grpSpPr>
        <p:cxnSp>
          <p:nvCxnSpPr>
            <p:cNvPr id="46" name="Straight Connector 45"/>
            <p:cNvCxnSpPr/>
            <p:nvPr/>
          </p:nvCxnSpPr>
          <p:spPr>
            <a:xfrm>
              <a:off x="2928765" y="3047222"/>
              <a:ext cx="0" cy="585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259331" y="3047222"/>
              <a:ext cx="0" cy="585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1268852" y="3340791"/>
              <a:ext cx="165197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904" name="TextBox 48"/>
            <p:cNvSpPr txBox="1">
              <a:spLocks noChangeArrowheads="1"/>
            </p:cNvSpPr>
            <p:nvPr/>
          </p:nvSpPr>
          <p:spPr bwMode="auto">
            <a:xfrm>
              <a:off x="1435345" y="2971053"/>
              <a:ext cx="1301585" cy="39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None/>
              </a:pPr>
              <a:r>
                <a:rPr lang="en-US" altLang="en-US" sz="1350">
                  <a:solidFill>
                    <a:prstClr val="black"/>
                  </a:solidFill>
                </a:rPr>
                <a:t># of Days</a:t>
              </a:r>
            </a:p>
          </p:txBody>
        </p:sp>
      </p:grpSp>
      <p:sp>
        <p:nvSpPr>
          <p:cNvPr id="37899" name="TextBox 49"/>
          <p:cNvSpPr txBox="1">
            <a:spLocks noChangeArrowheads="1"/>
          </p:cNvSpPr>
          <p:nvPr/>
        </p:nvSpPr>
        <p:spPr bwMode="auto">
          <a:xfrm>
            <a:off x="1371600" y="5200650"/>
            <a:ext cx="6515100"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None/>
            </a:pPr>
            <a:r>
              <a:rPr lang="en-US" altLang="en-US" sz="1350" b="1">
                <a:solidFill>
                  <a:srgbClr val="FF0000"/>
                </a:solidFill>
              </a:rPr>
              <a:t>NOTE: </a:t>
            </a:r>
            <a:r>
              <a:rPr lang="en-US" altLang="en-US" sz="1200">
                <a:solidFill>
                  <a:prstClr val="black"/>
                </a:solidFill>
              </a:rPr>
              <a:t>Need to understand the needs of key stakeholders and how each part of the process supports meeting these needs.  </a:t>
            </a:r>
          </a:p>
        </p:txBody>
      </p:sp>
    </p:spTree>
    <p:extLst>
      <p:ext uri="{BB962C8B-B14F-4D97-AF65-F5344CB8AC3E}">
        <p14:creationId xmlns:p14="http://schemas.microsoft.com/office/powerpoint/2010/main" val="25917489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txBox="1">
            <a:spLocks noGrp="1"/>
          </p:cNvSpPr>
          <p:nvPr>
            <p:ph idx="1"/>
          </p:nvPr>
        </p:nvSpPr>
        <p:spPr>
          <a:xfrm>
            <a:off x="1484710" y="3314701"/>
            <a:ext cx="6172200" cy="1698927"/>
          </a:xfrm>
        </p:spPr>
        <p:txBody>
          <a:bodyPr rtlCol="0">
            <a:spAutoFit/>
          </a:bodyPr>
          <a:lstStyle/>
          <a:p>
            <a:pPr marL="0" indent="0">
              <a:buNone/>
              <a:defRPr/>
            </a:pPr>
            <a:r>
              <a:rPr lang="en-US" sz="1800" dirty="0"/>
              <a:t>Customer Needs linked to step in work process:  </a:t>
            </a:r>
          </a:p>
          <a:p>
            <a:pPr marL="214313" indent="-214313">
              <a:defRPr/>
            </a:pPr>
            <a:r>
              <a:rPr lang="en-US" sz="1800" dirty="0"/>
              <a:t>Simple contract</a:t>
            </a:r>
          </a:p>
          <a:p>
            <a:pPr marL="214313" indent="-214313">
              <a:defRPr/>
            </a:pPr>
            <a:r>
              <a:rPr lang="en-US" sz="1800" dirty="0"/>
              <a:t>Hassle-free payments</a:t>
            </a:r>
          </a:p>
          <a:p>
            <a:pPr marL="214313" indent="-214313">
              <a:defRPr/>
            </a:pPr>
            <a:r>
              <a:rPr lang="en-US" sz="1800" dirty="0"/>
              <a:t>Rapid processing</a:t>
            </a:r>
          </a:p>
          <a:p>
            <a:pPr marL="214313" indent="-214313">
              <a:defRPr/>
            </a:pPr>
            <a:r>
              <a:rPr lang="en-US" sz="1800" dirty="0"/>
              <a:t>Accurate contract payment</a:t>
            </a:r>
          </a:p>
        </p:txBody>
      </p:sp>
      <p:sp>
        <p:nvSpPr>
          <p:cNvPr id="53251"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ctr" anchorCtr="0" compatLnSpc="1">
            <a:prstTxWarp prst="textNoShape">
              <a:avLst/>
            </a:prstTxWarp>
          </a:bodyPr>
          <a:lstStyle>
            <a:lvl1pPr>
              <a:defRPr>
                <a:solidFill>
                  <a:schemeClr val="tx1"/>
                </a:solidFill>
                <a:latin typeface="Lucida Sans Unicode" pitchFamily="34" charset="0"/>
              </a:defRPr>
            </a:lvl1pPr>
            <a:lvl2pPr marL="557213" indent="-214313">
              <a:defRPr>
                <a:solidFill>
                  <a:schemeClr val="tx1"/>
                </a:solidFill>
                <a:latin typeface="Lucida Sans Unicode" pitchFamily="34" charset="0"/>
              </a:defRPr>
            </a:lvl2pPr>
            <a:lvl3pPr marL="857250" indent="-171450">
              <a:defRPr>
                <a:solidFill>
                  <a:schemeClr val="tx1"/>
                </a:solidFill>
                <a:latin typeface="Lucida Sans Unicode" pitchFamily="34" charset="0"/>
              </a:defRPr>
            </a:lvl3pPr>
            <a:lvl4pPr marL="1200150" indent="-171450">
              <a:defRPr>
                <a:solidFill>
                  <a:schemeClr val="tx1"/>
                </a:solidFill>
                <a:latin typeface="Lucida Sans Unicode" pitchFamily="34" charset="0"/>
              </a:defRPr>
            </a:lvl4pPr>
            <a:lvl5pPr marL="1543050" indent="-171450">
              <a:defRPr>
                <a:solidFill>
                  <a:schemeClr val="tx1"/>
                </a:solidFill>
                <a:latin typeface="Lucida Sans Unicode" pitchFamily="34" charset="0"/>
              </a:defRPr>
            </a:lvl5pPr>
            <a:lvl6pPr marL="1885950" indent="-171450" fontAlgn="base">
              <a:spcBef>
                <a:spcPct val="0"/>
              </a:spcBef>
              <a:spcAft>
                <a:spcPct val="0"/>
              </a:spcAft>
              <a:defRPr>
                <a:solidFill>
                  <a:schemeClr val="tx1"/>
                </a:solidFill>
                <a:latin typeface="Lucida Sans Unicode" pitchFamily="34" charset="0"/>
              </a:defRPr>
            </a:lvl6pPr>
            <a:lvl7pPr marL="2228850" indent="-171450" fontAlgn="base">
              <a:spcBef>
                <a:spcPct val="0"/>
              </a:spcBef>
              <a:spcAft>
                <a:spcPct val="0"/>
              </a:spcAft>
              <a:defRPr>
                <a:solidFill>
                  <a:schemeClr val="tx1"/>
                </a:solidFill>
                <a:latin typeface="Lucida Sans Unicode" pitchFamily="34" charset="0"/>
              </a:defRPr>
            </a:lvl7pPr>
            <a:lvl8pPr marL="2571750" indent="-171450" fontAlgn="base">
              <a:spcBef>
                <a:spcPct val="0"/>
              </a:spcBef>
              <a:spcAft>
                <a:spcPct val="0"/>
              </a:spcAft>
              <a:defRPr>
                <a:solidFill>
                  <a:schemeClr val="tx1"/>
                </a:solidFill>
                <a:latin typeface="Lucida Sans Unicode" pitchFamily="34" charset="0"/>
              </a:defRPr>
            </a:lvl8pPr>
            <a:lvl9pPr marL="2914650" indent="-17145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78014440-47CB-4804-858F-452D9179F089}" type="slidenum">
              <a:rPr lang="en-US">
                <a:solidFill>
                  <a:prstClr val="black"/>
                </a:solidFill>
              </a:rPr>
              <a:pPr fontAlgn="base">
                <a:spcBef>
                  <a:spcPct val="0"/>
                </a:spcBef>
                <a:spcAft>
                  <a:spcPct val="0"/>
                </a:spcAft>
                <a:defRPr/>
              </a:pPr>
              <a:t>73</a:t>
            </a:fld>
            <a:endParaRPr lang="en-US">
              <a:solidFill>
                <a:prstClr val="black"/>
              </a:solidFill>
            </a:endParaRPr>
          </a:p>
        </p:txBody>
      </p:sp>
      <p:sp>
        <p:nvSpPr>
          <p:cNvPr id="2" name="Title 1"/>
          <p:cNvSpPr>
            <a:spLocks noGrp="1"/>
          </p:cNvSpPr>
          <p:nvPr>
            <p:ph type="title"/>
          </p:nvPr>
        </p:nvSpPr>
        <p:spPr/>
        <p:txBody>
          <a:bodyPr/>
          <a:lstStyle/>
          <a:p>
            <a:pPr>
              <a:defRPr/>
            </a:pPr>
            <a:r>
              <a:rPr lang="en-US" dirty="0"/>
              <a:t>Link Customer Need to Process</a:t>
            </a:r>
          </a:p>
        </p:txBody>
      </p:sp>
      <p:grpSp>
        <p:nvGrpSpPr>
          <p:cNvPr id="38917" name="Group 5"/>
          <p:cNvGrpSpPr>
            <a:grpSpLocks/>
          </p:cNvGrpSpPr>
          <p:nvPr/>
        </p:nvGrpSpPr>
        <p:grpSpPr bwMode="auto">
          <a:xfrm>
            <a:off x="1314451" y="2081213"/>
            <a:ext cx="6565106" cy="591741"/>
            <a:chOff x="536074" y="1631939"/>
            <a:chExt cx="8446271" cy="789432"/>
          </a:xfrm>
        </p:grpSpPr>
        <p:sp>
          <p:nvSpPr>
            <p:cNvPr id="7" name="Rectangle 6"/>
            <p:cNvSpPr/>
            <p:nvPr/>
          </p:nvSpPr>
          <p:spPr>
            <a:xfrm>
              <a:off x="536074" y="1732008"/>
              <a:ext cx="1139649" cy="609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solidFill>
                    <a:prstClr val="black"/>
                  </a:solidFill>
                  <a:latin typeface="Calibri"/>
                </a:rPr>
                <a:t>Develop Contract</a:t>
              </a:r>
            </a:p>
          </p:txBody>
        </p:sp>
        <p:sp>
          <p:nvSpPr>
            <p:cNvPr id="8" name="Rectangle 7"/>
            <p:cNvSpPr/>
            <p:nvPr/>
          </p:nvSpPr>
          <p:spPr>
            <a:xfrm>
              <a:off x="4114327" y="1652589"/>
              <a:ext cx="1222366" cy="768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solidFill>
                    <a:prstClr val="black"/>
                  </a:solidFill>
                  <a:latin typeface="Calibri"/>
                </a:rPr>
                <a:t>Contract Payment</a:t>
              </a:r>
            </a:p>
          </p:txBody>
        </p:sp>
        <p:sp>
          <p:nvSpPr>
            <p:cNvPr id="9" name="Rectangle 8"/>
            <p:cNvSpPr/>
            <p:nvPr/>
          </p:nvSpPr>
          <p:spPr>
            <a:xfrm>
              <a:off x="5859033" y="1631939"/>
              <a:ext cx="1343376" cy="789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solidFill>
                    <a:prstClr val="black"/>
                  </a:solidFill>
                  <a:latin typeface="Calibri"/>
                </a:rPr>
                <a:t>Settlement Process</a:t>
              </a:r>
            </a:p>
          </p:txBody>
        </p:sp>
        <p:sp>
          <p:nvSpPr>
            <p:cNvPr id="10" name="Rectangle 9"/>
            <p:cNvSpPr/>
            <p:nvPr/>
          </p:nvSpPr>
          <p:spPr>
            <a:xfrm>
              <a:off x="7692581" y="1744715"/>
              <a:ext cx="1289764" cy="608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solidFill>
                    <a:prstClr val="black"/>
                  </a:solidFill>
                  <a:latin typeface="Calibri"/>
                </a:rPr>
                <a:t>Reporting</a:t>
              </a:r>
            </a:p>
          </p:txBody>
        </p:sp>
        <p:sp>
          <p:nvSpPr>
            <p:cNvPr id="11" name="Rectangle 10"/>
            <p:cNvSpPr/>
            <p:nvPr/>
          </p:nvSpPr>
          <p:spPr>
            <a:xfrm>
              <a:off x="2361964" y="1712948"/>
              <a:ext cx="1118204" cy="622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solidFill>
                    <a:prstClr val="black"/>
                  </a:solidFill>
                  <a:latin typeface="Calibri"/>
                </a:rPr>
                <a:t>Execute Contract</a:t>
              </a:r>
            </a:p>
          </p:txBody>
        </p:sp>
        <p:sp>
          <p:nvSpPr>
            <p:cNvPr id="12" name="Right Arrow 11"/>
            <p:cNvSpPr/>
            <p:nvPr/>
          </p:nvSpPr>
          <p:spPr>
            <a:xfrm>
              <a:off x="1766099" y="1870198"/>
              <a:ext cx="488639" cy="3335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Calibri"/>
              </a:endParaRPr>
            </a:p>
          </p:txBody>
        </p:sp>
        <p:sp>
          <p:nvSpPr>
            <p:cNvPr id="13" name="Right Arrow 12"/>
            <p:cNvSpPr/>
            <p:nvPr/>
          </p:nvSpPr>
          <p:spPr>
            <a:xfrm>
              <a:off x="7202409" y="1859080"/>
              <a:ext cx="490172" cy="3319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Calibri"/>
              </a:endParaRPr>
            </a:p>
          </p:txBody>
        </p:sp>
        <p:sp>
          <p:nvSpPr>
            <p:cNvPr id="14" name="Right Arrow 13"/>
            <p:cNvSpPr/>
            <p:nvPr/>
          </p:nvSpPr>
          <p:spPr>
            <a:xfrm>
              <a:off x="5336693" y="1851137"/>
              <a:ext cx="488640" cy="3319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Calibri"/>
              </a:endParaRPr>
            </a:p>
          </p:txBody>
        </p:sp>
        <p:sp>
          <p:nvSpPr>
            <p:cNvPr id="15" name="Right Arrow 14"/>
            <p:cNvSpPr/>
            <p:nvPr/>
          </p:nvSpPr>
          <p:spPr>
            <a:xfrm>
              <a:off x="3579734" y="1851137"/>
              <a:ext cx="488639" cy="3319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Calibri"/>
              </a:endParaRPr>
            </a:p>
          </p:txBody>
        </p:sp>
      </p:grpSp>
      <p:sp>
        <p:nvSpPr>
          <p:cNvPr id="16" name="Freeform 15"/>
          <p:cNvSpPr/>
          <p:nvPr/>
        </p:nvSpPr>
        <p:spPr>
          <a:xfrm>
            <a:off x="2215755" y="2720579"/>
            <a:ext cx="1729978" cy="1028700"/>
          </a:xfrm>
          <a:custGeom>
            <a:avLst/>
            <a:gdLst>
              <a:gd name="connsiteX0" fmla="*/ 1975240 w 2306544"/>
              <a:gd name="connsiteY0" fmla="*/ 1372612 h 1372612"/>
              <a:gd name="connsiteX1" fmla="*/ 2107761 w 2306544"/>
              <a:gd name="connsiteY1" fmla="*/ 1293099 h 1372612"/>
              <a:gd name="connsiteX2" fmla="*/ 2187274 w 2306544"/>
              <a:gd name="connsiteY2" fmla="*/ 1266594 h 1372612"/>
              <a:gd name="connsiteX3" fmla="*/ 2240283 w 2306544"/>
              <a:gd name="connsiteY3" fmla="*/ 1200333 h 1372612"/>
              <a:gd name="connsiteX4" fmla="*/ 2266788 w 2306544"/>
              <a:gd name="connsiteY4" fmla="*/ 1173829 h 1372612"/>
              <a:gd name="connsiteX5" fmla="*/ 2306544 w 2306544"/>
              <a:gd name="connsiteY5" fmla="*/ 1094316 h 1372612"/>
              <a:gd name="connsiteX6" fmla="*/ 2293292 w 2306544"/>
              <a:gd name="connsiteY6" fmla="*/ 789516 h 1372612"/>
              <a:gd name="connsiteX7" fmla="*/ 2253535 w 2306544"/>
              <a:gd name="connsiteY7" fmla="*/ 656994 h 1372612"/>
              <a:gd name="connsiteX8" fmla="*/ 2160770 w 2306544"/>
              <a:gd name="connsiteY8" fmla="*/ 577481 h 1372612"/>
              <a:gd name="connsiteX9" fmla="*/ 2054753 w 2306544"/>
              <a:gd name="connsiteY9" fmla="*/ 511220 h 1372612"/>
              <a:gd name="connsiteX10" fmla="*/ 1988492 w 2306544"/>
              <a:gd name="connsiteY10" fmla="*/ 471464 h 1372612"/>
              <a:gd name="connsiteX11" fmla="*/ 1961988 w 2306544"/>
              <a:gd name="connsiteY11" fmla="*/ 444959 h 1372612"/>
              <a:gd name="connsiteX12" fmla="*/ 1882474 w 2306544"/>
              <a:gd name="connsiteY12" fmla="*/ 418455 h 1372612"/>
              <a:gd name="connsiteX13" fmla="*/ 1723448 w 2306544"/>
              <a:gd name="connsiteY13" fmla="*/ 391951 h 1372612"/>
              <a:gd name="connsiteX14" fmla="*/ 1471657 w 2306544"/>
              <a:gd name="connsiteY14" fmla="*/ 378699 h 1372612"/>
              <a:gd name="connsiteX15" fmla="*/ 1431901 w 2306544"/>
              <a:gd name="connsiteY15" fmla="*/ 365446 h 1372612"/>
              <a:gd name="connsiteX16" fmla="*/ 1405396 w 2306544"/>
              <a:gd name="connsiteY16" fmla="*/ 338942 h 1372612"/>
              <a:gd name="connsiteX17" fmla="*/ 1325883 w 2306544"/>
              <a:gd name="connsiteY17" fmla="*/ 325690 h 1372612"/>
              <a:gd name="connsiteX18" fmla="*/ 1286127 w 2306544"/>
              <a:gd name="connsiteY18" fmla="*/ 299186 h 1372612"/>
              <a:gd name="connsiteX19" fmla="*/ 1233118 w 2306544"/>
              <a:gd name="connsiteY19" fmla="*/ 285933 h 1372612"/>
              <a:gd name="connsiteX20" fmla="*/ 1193361 w 2306544"/>
              <a:gd name="connsiteY20" fmla="*/ 272681 h 1372612"/>
              <a:gd name="connsiteX21" fmla="*/ 1087344 w 2306544"/>
              <a:gd name="connsiteY21" fmla="*/ 232925 h 1372612"/>
              <a:gd name="connsiteX22" fmla="*/ 1007831 w 2306544"/>
              <a:gd name="connsiteY22" fmla="*/ 206420 h 1372612"/>
              <a:gd name="connsiteX23" fmla="*/ 954822 w 2306544"/>
              <a:gd name="connsiteY23" fmla="*/ 193168 h 1372612"/>
              <a:gd name="connsiteX24" fmla="*/ 915066 w 2306544"/>
              <a:gd name="connsiteY24" fmla="*/ 179916 h 1372612"/>
              <a:gd name="connsiteX25" fmla="*/ 809048 w 2306544"/>
              <a:gd name="connsiteY25" fmla="*/ 153412 h 1372612"/>
              <a:gd name="connsiteX26" fmla="*/ 769292 w 2306544"/>
              <a:gd name="connsiteY26" fmla="*/ 126907 h 1372612"/>
              <a:gd name="connsiteX27" fmla="*/ 610266 w 2306544"/>
              <a:gd name="connsiteY27" fmla="*/ 100403 h 1372612"/>
              <a:gd name="connsiteX28" fmla="*/ 278961 w 2306544"/>
              <a:gd name="connsiteY28" fmla="*/ 87151 h 1372612"/>
              <a:gd name="connsiteX29" fmla="*/ 239205 w 2306544"/>
              <a:gd name="connsiteY29" fmla="*/ 73899 h 1372612"/>
              <a:gd name="connsiteX30" fmla="*/ 119935 w 2306544"/>
              <a:gd name="connsiteY30" fmla="*/ 60646 h 1372612"/>
              <a:gd name="connsiteX31" fmla="*/ 106683 w 2306544"/>
              <a:gd name="connsiteY31" fmla="*/ 20890 h 1372612"/>
              <a:gd name="connsiteX32" fmla="*/ 40422 w 2306544"/>
              <a:gd name="connsiteY32" fmla="*/ 73899 h 1372612"/>
              <a:gd name="connsiteX33" fmla="*/ 13918 w 2306544"/>
              <a:gd name="connsiteY33" fmla="*/ 113655 h 1372612"/>
              <a:gd name="connsiteX34" fmla="*/ 27170 w 2306544"/>
              <a:gd name="connsiteY34" fmla="*/ 113655 h 1372612"/>
              <a:gd name="connsiteX35" fmla="*/ 66927 w 2306544"/>
              <a:gd name="connsiteY35" fmla="*/ 87151 h 1372612"/>
              <a:gd name="connsiteX36" fmla="*/ 93431 w 2306544"/>
              <a:gd name="connsiteY36" fmla="*/ 7638 h 1372612"/>
              <a:gd name="connsiteX37" fmla="*/ 159692 w 2306544"/>
              <a:gd name="connsiteY37" fmla="*/ 20890 h 1372612"/>
              <a:gd name="connsiteX38" fmla="*/ 212701 w 2306544"/>
              <a:gd name="connsiteY38" fmla="*/ 34142 h 1372612"/>
              <a:gd name="connsiteX39" fmla="*/ 292214 w 2306544"/>
              <a:gd name="connsiteY39" fmla="*/ 60646 h 1372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06544" h="1372612">
                <a:moveTo>
                  <a:pt x="1975240" y="1372612"/>
                </a:moveTo>
                <a:cubicBezTo>
                  <a:pt x="2021911" y="1341498"/>
                  <a:pt x="2056823" y="1313475"/>
                  <a:pt x="2107761" y="1293099"/>
                </a:cubicBezTo>
                <a:cubicBezTo>
                  <a:pt x="2133701" y="1282723"/>
                  <a:pt x="2187274" y="1266594"/>
                  <a:pt x="2187274" y="1266594"/>
                </a:cubicBezTo>
                <a:cubicBezTo>
                  <a:pt x="2251271" y="1202600"/>
                  <a:pt x="2173413" y="1283920"/>
                  <a:pt x="2240283" y="1200333"/>
                </a:cubicBezTo>
                <a:cubicBezTo>
                  <a:pt x="2248088" y="1190577"/>
                  <a:pt x="2258983" y="1183585"/>
                  <a:pt x="2266788" y="1173829"/>
                </a:cubicBezTo>
                <a:cubicBezTo>
                  <a:pt x="2296146" y="1137131"/>
                  <a:pt x="2292548" y="1136305"/>
                  <a:pt x="2306544" y="1094316"/>
                </a:cubicBezTo>
                <a:cubicBezTo>
                  <a:pt x="2302127" y="992716"/>
                  <a:pt x="2300804" y="890934"/>
                  <a:pt x="2293292" y="789516"/>
                </a:cubicBezTo>
                <a:cubicBezTo>
                  <a:pt x="2291914" y="770914"/>
                  <a:pt x="2257192" y="659432"/>
                  <a:pt x="2253535" y="656994"/>
                </a:cubicBezTo>
                <a:cubicBezTo>
                  <a:pt x="2192987" y="616629"/>
                  <a:pt x="2225041" y="641752"/>
                  <a:pt x="2160770" y="577481"/>
                </a:cubicBezTo>
                <a:cubicBezTo>
                  <a:pt x="2076023" y="492734"/>
                  <a:pt x="2216627" y="538199"/>
                  <a:pt x="2054753" y="511220"/>
                </a:cubicBezTo>
                <a:cubicBezTo>
                  <a:pt x="1987590" y="444060"/>
                  <a:pt x="2074514" y="523078"/>
                  <a:pt x="1988492" y="471464"/>
                </a:cubicBezTo>
                <a:cubicBezTo>
                  <a:pt x="1977778" y="465036"/>
                  <a:pt x="1973163" y="450547"/>
                  <a:pt x="1961988" y="444959"/>
                </a:cubicBezTo>
                <a:cubicBezTo>
                  <a:pt x="1936999" y="432465"/>
                  <a:pt x="1908979" y="427290"/>
                  <a:pt x="1882474" y="418455"/>
                </a:cubicBezTo>
                <a:cubicBezTo>
                  <a:pt x="1811813" y="394902"/>
                  <a:pt x="1836431" y="400021"/>
                  <a:pt x="1723448" y="391951"/>
                </a:cubicBezTo>
                <a:cubicBezTo>
                  <a:pt x="1639615" y="385963"/>
                  <a:pt x="1555587" y="383116"/>
                  <a:pt x="1471657" y="378699"/>
                </a:cubicBezTo>
                <a:cubicBezTo>
                  <a:pt x="1458405" y="374281"/>
                  <a:pt x="1443879" y="372633"/>
                  <a:pt x="1431901" y="365446"/>
                </a:cubicBezTo>
                <a:cubicBezTo>
                  <a:pt x="1421187" y="359018"/>
                  <a:pt x="1417095" y="343329"/>
                  <a:pt x="1405396" y="338942"/>
                </a:cubicBezTo>
                <a:cubicBezTo>
                  <a:pt x="1380237" y="329507"/>
                  <a:pt x="1352387" y="330107"/>
                  <a:pt x="1325883" y="325690"/>
                </a:cubicBezTo>
                <a:cubicBezTo>
                  <a:pt x="1312631" y="316855"/>
                  <a:pt x="1300766" y="305460"/>
                  <a:pt x="1286127" y="299186"/>
                </a:cubicBezTo>
                <a:cubicBezTo>
                  <a:pt x="1269386" y="292011"/>
                  <a:pt x="1250631" y="290937"/>
                  <a:pt x="1233118" y="285933"/>
                </a:cubicBezTo>
                <a:cubicBezTo>
                  <a:pt x="1219686" y="282095"/>
                  <a:pt x="1206613" y="277098"/>
                  <a:pt x="1193361" y="272681"/>
                </a:cubicBezTo>
                <a:cubicBezTo>
                  <a:pt x="1124174" y="226556"/>
                  <a:pt x="1184340" y="259379"/>
                  <a:pt x="1087344" y="232925"/>
                </a:cubicBezTo>
                <a:cubicBezTo>
                  <a:pt x="1060390" y="225574"/>
                  <a:pt x="1034935" y="213196"/>
                  <a:pt x="1007831" y="206420"/>
                </a:cubicBezTo>
                <a:cubicBezTo>
                  <a:pt x="990161" y="202003"/>
                  <a:pt x="972335" y="198172"/>
                  <a:pt x="954822" y="193168"/>
                </a:cubicBezTo>
                <a:cubicBezTo>
                  <a:pt x="941391" y="189331"/>
                  <a:pt x="928618" y="183304"/>
                  <a:pt x="915066" y="179916"/>
                </a:cubicBezTo>
                <a:lnTo>
                  <a:pt x="809048" y="153412"/>
                </a:lnTo>
                <a:cubicBezTo>
                  <a:pt x="795796" y="144577"/>
                  <a:pt x="783931" y="133181"/>
                  <a:pt x="769292" y="126907"/>
                </a:cubicBezTo>
                <a:cubicBezTo>
                  <a:pt x="735332" y="112352"/>
                  <a:pt x="629549" y="101572"/>
                  <a:pt x="610266" y="100403"/>
                </a:cubicBezTo>
                <a:cubicBezTo>
                  <a:pt x="499945" y="93717"/>
                  <a:pt x="389396" y="91568"/>
                  <a:pt x="278961" y="87151"/>
                </a:cubicBezTo>
                <a:cubicBezTo>
                  <a:pt x="265709" y="82734"/>
                  <a:pt x="252984" y="76196"/>
                  <a:pt x="239205" y="73899"/>
                </a:cubicBezTo>
                <a:cubicBezTo>
                  <a:pt x="199748" y="67323"/>
                  <a:pt x="157075" y="75502"/>
                  <a:pt x="119935" y="60646"/>
                </a:cubicBezTo>
                <a:cubicBezTo>
                  <a:pt x="106965" y="55458"/>
                  <a:pt x="111100" y="34142"/>
                  <a:pt x="106683" y="20890"/>
                </a:cubicBezTo>
                <a:cubicBezTo>
                  <a:pt x="77163" y="40570"/>
                  <a:pt x="62003" y="46922"/>
                  <a:pt x="40422" y="73899"/>
                </a:cubicBezTo>
                <a:cubicBezTo>
                  <a:pt x="30473" y="86336"/>
                  <a:pt x="22753" y="100403"/>
                  <a:pt x="13918" y="113655"/>
                </a:cubicBezTo>
                <a:cubicBezTo>
                  <a:pt x="-11881" y="191055"/>
                  <a:pt x="1481" y="139344"/>
                  <a:pt x="27170" y="113655"/>
                </a:cubicBezTo>
                <a:cubicBezTo>
                  <a:pt x="38432" y="102393"/>
                  <a:pt x="53675" y="95986"/>
                  <a:pt x="66927" y="87151"/>
                </a:cubicBezTo>
                <a:lnTo>
                  <a:pt x="93431" y="7638"/>
                </a:lnTo>
                <a:cubicBezTo>
                  <a:pt x="100554" y="-13731"/>
                  <a:pt x="137704" y="16004"/>
                  <a:pt x="159692" y="20890"/>
                </a:cubicBezTo>
                <a:cubicBezTo>
                  <a:pt x="177472" y="24841"/>
                  <a:pt x="195256" y="28908"/>
                  <a:pt x="212701" y="34142"/>
                </a:cubicBezTo>
                <a:cubicBezTo>
                  <a:pt x="239461" y="42170"/>
                  <a:pt x="292214" y="60646"/>
                  <a:pt x="292214" y="6064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Calibri"/>
            </a:endParaRPr>
          </a:p>
        </p:txBody>
      </p:sp>
      <p:sp>
        <p:nvSpPr>
          <p:cNvPr id="18" name="Freeform 17"/>
          <p:cNvSpPr/>
          <p:nvPr/>
        </p:nvSpPr>
        <p:spPr>
          <a:xfrm>
            <a:off x="4263628" y="2737248"/>
            <a:ext cx="785813" cy="1350169"/>
          </a:xfrm>
          <a:custGeom>
            <a:avLst/>
            <a:gdLst>
              <a:gd name="connsiteX0" fmla="*/ 0 w 1046921"/>
              <a:gd name="connsiteY0" fmla="*/ 1800801 h 1800801"/>
              <a:gd name="connsiteX1" fmla="*/ 79513 w 1046921"/>
              <a:gd name="connsiteY1" fmla="*/ 1747792 h 1800801"/>
              <a:gd name="connsiteX2" fmla="*/ 106017 w 1046921"/>
              <a:gd name="connsiteY2" fmla="*/ 1721287 h 1800801"/>
              <a:gd name="connsiteX3" fmla="*/ 172278 w 1046921"/>
              <a:gd name="connsiteY3" fmla="*/ 1694783 h 1800801"/>
              <a:gd name="connsiteX4" fmla="*/ 278295 w 1046921"/>
              <a:gd name="connsiteY4" fmla="*/ 1615270 h 1800801"/>
              <a:gd name="connsiteX5" fmla="*/ 318052 w 1046921"/>
              <a:gd name="connsiteY5" fmla="*/ 1602018 h 1800801"/>
              <a:gd name="connsiteX6" fmla="*/ 357808 w 1046921"/>
              <a:gd name="connsiteY6" fmla="*/ 1562261 h 1800801"/>
              <a:gd name="connsiteX7" fmla="*/ 397565 w 1046921"/>
              <a:gd name="connsiteY7" fmla="*/ 1535757 h 1800801"/>
              <a:gd name="connsiteX8" fmla="*/ 463826 w 1046921"/>
              <a:gd name="connsiteY8" fmla="*/ 1482748 h 1800801"/>
              <a:gd name="connsiteX9" fmla="*/ 543339 w 1046921"/>
              <a:gd name="connsiteY9" fmla="*/ 1429740 h 1800801"/>
              <a:gd name="connsiteX10" fmla="*/ 622852 w 1046921"/>
              <a:gd name="connsiteY10" fmla="*/ 1350227 h 1800801"/>
              <a:gd name="connsiteX11" fmla="*/ 662608 w 1046921"/>
              <a:gd name="connsiteY11" fmla="*/ 1310470 h 1800801"/>
              <a:gd name="connsiteX12" fmla="*/ 675860 w 1046921"/>
              <a:gd name="connsiteY12" fmla="*/ 1257461 h 1800801"/>
              <a:gd name="connsiteX13" fmla="*/ 702365 w 1046921"/>
              <a:gd name="connsiteY13" fmla="*/ 1204453 h 1800801"/>
              <a:gd name="connsiteX14" fmla="*/ 728869 w 1046921"/>
              <a:gd name="connsiteY14" fmla="*/ 1071931 h 1800801"/>
              <a:gd name="connsiteX15" fmla="*/ 742121 w 1046921"/>
              <a:gd name="connsiteY15" fmla="*/ 1032174 h 1800801"/>
              <a:gd name="connsiteX16" fmla="*/ 755374 w 1046921"/>
              <a:gd name="connsiteY16" fmla="*/ 979166 h 1800801"/>
              <a:gd name="connsiteX17" fmla="*/ 781878 w 1046921"/>
              <a:gd name="connsiteY17" fmla="*/ 939409 h 1800801"/>
              <a:gd name="connsiteX18" fmla="*/ 808382 w 1046921"/>
              <a:gd name="connsiteY18" fmla="*/ 581601 h 1800801"/>
              <a:gd name="connsiteX19" fmla="*/ 821634 w 1046921"/>
              <a:gd name="connsiteY19" fmla="*/ 541844 h 1800801"/>
              <a:gd name="connsiteX20" fmla="*/ 834887 w 1046921"/>
              <a:gd name="connsiteY20" fmla="*/ 409322 h 1800801"/>
              <a:gd name="connsiteX21" fmla="*/ 795130 w 1046921"/>
              <a:gd name="connsiteY21" fmla="*/ 51514 h 1800801"/>
              <a:gd name="connsiteX22" fmla="*/ 755374 w 1046921"/>
              <a:gd name="connsiteY22" fmla="*/ 131027 h 1800801"/>
              <a:gd name="connsiteX23" fmla="*/ 742121 w 1046921"/>
              <a:gd name="connsiteY23" fmla="*/ 170783 h 1800801"/>
              <a:gd name="connsiteX24" fmla="*/ 702365 w 1046921"/>
              <a:gd name="connsiteY24" fmla="*/ 184035 h 1800801"/>
              <a:gd name="connsiteX25" fmla="*/ 662608 w 1046921"/>
              <a:gd name="connsiteY25" fmla="*/ 250296 h 1800801"/>
              <a:gd name="connsiteX26" fmla="*/ 649356 w 1046921"/>
              <a:gd name="connsiteY26" fmla="*/ 303305 h 1800801"/>
              <a:gd name="connsiteX27" fmla="*/ 728869 w 1046921"/>
              <a:gd name="connsiteY27" fmla="*/ 223792 h 1800801"/>
              <a:gd name="connsiteX28" fmla="*/ 834887 w 1046921"/>
              <a:gd name="connsiteY28" fmla="*/ 117774 h 1800801"/>
              <a:gd name="connsiteX29" fmla="*/ 887895 w 1046921"/>
              <a:gd name="connsiteY29" fmla="*/ 104522 h 1800801"/>
              <a:gd name="connsiteX30" fmla="*/ 914400 w 1046921"/>
              <a:gd name="connsiteY30" fmla="*/ 131027 h 1800801"/>
              <a:gd name="connsiteX31" fmla="*/ 927652 w 1046921"/>
              <a:gd name="connsiteY31" fmla="*/ 170783 h 1800801"/>
              <a:gd name="connsiteX32" fmla="*/ 954156 w 1046921"/>
              <a:gd name="connsiteY32" fmla="*/ 276801 h 1800801"/>
              <a:gd name="connsiteX33" fmla="*/ 980660 w 1046921"/>
              <a:gd name="connsiteY33" fmla="*/ 316557 h 1800801"/>
              <a:gd name="connsiteX34" fmla="*/ 1046921 w 1046921"/>
              <a:gd name="connsiteY34" fmla="*/ 329809 h 180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6921" h="1800801">
                <a:moveTo>
                  <a:pt x="0" y="1800801"/>
                </a:moveTo>
                <a:cubicBezTo>
                  <a:pt x="26504" y="1783131"/>
                  <a:pt x="54030" y="1766905"/>
                  <a:pt x="79513" y="1747792"/>
                </a:cubicBezTo>
                <a:cubicBezTo>
                  <a:pt x="89508" y="1740295"/>
                  <a:pt x="95169" y="1727486"/>
                  <a:pt x="106017" y="1721287"/>
                </a:cubicBezTo>
                <a:cubicBezTo>
                  <a:pt x="126671" y="1709485"/>
                  <a:pt x="151001" y="1705421"/>
                  <a:pt x="172278" y="1694783"/>
                </a:cubicBezTo>
                <a:cubicBezTo>
                  <a:pt x="213220" y="1674312"/>
                  <a:pt x="239287" y="1639650"/>
                  <a:pt x="278295" y="1615270"/>
                </a:cubicBezTo>
                <a:cubicBezTo>
                  <a:pt x="290141" y="1607866"/>
                  <a:pt x="304800" y="1606435"/>
                  <a:pt x="318052" y="1602018"/>
                </a:cubicBezTo>
                <a:cubicBezTo>
                  <a:pt x="331304" y="1588766"/>
                  <a:pt x="343410" y="1574259"/>
                  <a:pt x="357808" y="1562261"/>
                </a:cubicBezTo>
                <a:cubicBezTo>
                  <a:pt x="370044" y="1552065"/>
                  <a:pt x="384823" y="1545313"/>
                  <a:pt x="397565" y="1535757"/>
                </a:cubicBezTo>
                <a:cubicBezTo>
                  <a:pt x="420193" y="1518786"/>
                  <a:pt x="442539" y="1501374"/>
                  <a:pt x="463826" y="1482748"/>
                </a:cubicBezTo>
                <a:cubicBezTo>
                  <a:pt x="524913" y="1429297"/>
                  <a:pt x="477265" y="1451764"/>
                  <a:pt x="543339" y="1429740"/>
                </a:cubicBezTo>
                <a:lnTo>
                  <a:pt x="622852" y="1350227"/>
                </a:lnTo>
                <a:lnTo>
                  <a:pt x="662608" y="1310470"/>
                </a:lnTo>
                <a:cubicBezTo>
                  <a:pt x="667025" y="1292800"/>
                  <a:pt x="669465" y="1274515"/>
                  <a:pt x="675860" y="1257461"/>
                </a:cubicBezTo>
                <a:cubicBezTo>
                  <a:pt x="682797" y="1238964"/>
                  <a:pt x="696938" y="1223448"/>
                  <a:pt x="702365" y="1204453"/>
                </a:cubicBezTo>
                <a:cubicBezTo>
                  <a:pt x="714741" y="1161138"/>
                  <a:pt x="714624" y="1114668"/>
                  <a:pt x="728869" y="1071931"/>
                </a:cubicBezTo>
                <a:cubicBezTo>
                  <a:pt x="733286" y="1058679"/>
                  <a:pt x="738283" y="1045606"/>
                  <a:pt x="742121" y="1032174"/>
                </a:cubicBezTo>
                <a:cubicBezTo>
                  <a:pt x="747125" y="1014662"/>
                  <a:pt x="748199" y="995907"/>
                  <a:pt x="755374" y="979166"/>
                </a:cubicBezTo>
                <a:cubicBezTo>
                  <a:pt x="761648" y="964527"/>
                  <a:pt x="773043" y="952661"/>
                  <a:pt x="781878" y="939409"/>
                </a:cubicBezTo>
                <a:cubicBezTo>
                  <a:pt x="786962" y="837720"/>
                  <a:pt x="786055" y="693237"/>
                  <a:pt x="808382" y="581601"/>
                </a:cubicBezTo>
                <a:cubicBezTo>
                  <a:pt x="811122" y="567903"/>
                  <a:pt x="817217" y="555096"/>
                  <a:pt x="821634" y="541844"/>
                </a:cubicBezTo>
                <a:cubicBezTo>
                  <a:pt x="826052" y="497670"/>
                  <a:pt x="834887" y="453716"/>
                  <a:pt x="834887" y="409322"/>
                </a:cubicBezTo>
                <a:cubicBezTo>
                  <a:pt x="834887" y="-1162"/>
                  <a:pt x="910936" y="-64296"/>
                  <a:pt x="795130" y="51514"/>
                </a:cubicBezTo>
                <a:cubicBezTo>
                  <a:pt x="761823" y="151434"/>
                  <a:pt x="806750" y="28276"/>
                  <a:pt x="755374" y="131027"/>
                </a:cubicBezTo>
                <a:cubicBezTo>
                  <a:pt x="749127" y="143521"/>
                  <a:pt x="751999" y="160906"/>
                  <a:pt x="742121" y="170783"/>
                </a:cubicBezTo>
                <a:cubicBezTo>
                  <a:pt x="732243" y="180660"/>
                  <a:pt x="715617" y="179618"/>
                  <a:pt x="702365" y="184035"/>
                </a:cubicBezTo>
                <a:cubicBezTo>
                  <a:pt x="669060" y="217340"/>
                  <a:pt x="676370" y="202127"/>
                  <a:pt x="662608" y="250296"/>
                </a:cubicBezTo>
                <a:cubicBezTo>
                  <a:pt x="657604" y="267809"/>
                  <a:pt x="632445" y="310069"/>
                  <a:pt x="649356" y="303305"/>
                </a:cubicBezTo>
                <a:cubicBezTo>
                  <a:pt x="684158" y="289384"/>
                  <a:pt x="702365" y="250296"/>
                  <a:pt x="728869" y="223792"/>
                </a:cubicBezTo>
                <a:lnTo>
                  <a:pt x="834887" y="117774"/>
                </a:lnTo>
                <a:cubicBezTo>
                  <a:pt x="847766" y="104895"/>
                  <a:pt x="870226" y="108939"/>
                  <a:pt x="887895" y="104522"/>
                </a:cubicBezTo>
                <a:cubicBezTo>
                  <a:pt x="896730" y="113357"/>
                  <a:pt x="907972" y="120313"/>
                  <a:pt x="914400" y="131027"/>
                </a:cubicBezTo>
                <a:cubicBezTo>
                  <a:pt x="921587" y="143005"/>
                  <a:pt x="924264" y="157231"/>
                  <a:pt x="927652" y="170783"/>
                </a:cubicBezTo>
                <a:cubicBezTo>
                  <a:pt x="935212" y="201025"/>
                  <a:pt x="939010" y="246509"/>
                  <a:pt x="954156" y="276801"/>
                </a:cubicBezTo>
                <a:cubicBezTo>
                  <a:pt x="961279" y="291047"/>
                  <a:pt x="966832" y="308655"/>
                  <a:pt x="980660" y="316557"/>
                </a:cubicBezTo>
                <a:cubicBezTo>
                  <a:pt x="1000217" y="327732"/>
                  <a:pt x="1046921" y="329809"/>
                  <a:pt x="1046921" y="32980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Calibri"/>
            </a:endParaRPr>
          </a:p>
        </p:txBody>
      </p:sp>
      <p:sp>
        <p:nvSpPr>
          <p:cNvPr id="19" name="Freeform 18"/>
          <p:cNvSpPr/>
          <p:nvPr/>
        </p:nvSpPr>
        <p:spPr>
          <a:xfrm>
            <a:off x="3696891" y="2665810"/>
            <a:ext cx="557213" cy="1779984"/>
          </a:xfrm>
          <a:custGeom>
            <a:avLst/>
            <a:gdLst>
              <a:gd name="connsiteX0" fmla="*/ 0 w 742121"/>
              <a:gd name="connsiteY0" fmla="*/ 2372174 h 2372174"/>
              <a:gd name="connsiteX1" fmla="*/ 172278 w 742121"/>
              <a:gd name="connsiteY1" fmla="*/ 2345669 h 2372174"/>
              <a:gd name="connsiteX2" fmla="*/ 278295 w 742121"/>
              <a:gd name="connsiteY2" fmla="*/ 2292661 h 2372174"/>
              <a:gd name="connsiteX3" fmla="*/ 331304 w 742121"/>
              <a:gd name="connsiteY3" fmla="*/ 2279409 h 2372174"/>
              <a:gd name="connsiteX4" fmla="*/ 450574 w 742121"/>
              <a:gd name="connsiteY4" fmla="*/ 2186643 h 2372174"/>
              <a:gd name="connsiteX5" fmla="*/ 490330 w 742121"/>
              <a:gd name="connsiteY5" fmla="*/ 2160139 h 2372174"/>
              <a:gd name="connsiteX6" fmla="*/ 596348 w 742121"/>
              <a:gd name="connsiteY6" fmla="*/ 2067374 h 2372174"/>
              <a:gd name="connsiteX7" fmla="*/ 662608 w 742121"/>
              <a:gd name="connsiteY7" fmla="*/ 1934852 h 2372174"/>
              <a:gd name="connsiteX8" fmla="*/ 702365 w 742121"/>
              <a:gd name="connsiteY8" fmla="*/ 1828835 h 2372174"/>
              <a:gd name="connsiteX9" fmla="*/ 715617 w 742121"/>
              <a:gd name="connsiteY9" fmla="*/ 1789078 h 2372174"/>
              <a:gd name="connsiteX10" fmla="*/ 742121 w 742121"/>
              <a:gd name="connsiteY10" fmla="*/ 1722817 h 2372174"/>
              <a:gd name="connsiteX11" fmla="*/ 728869 w 742121"/>
              <a:gd name="connsiteY11" fmla="*/ 503617 h 2372174"/>
              <a:gd name="connsiteX12" fmla="*/ 715617 w 742121"/>
              <a:gd name="connsiteY12" fmla="*/ 371096 h 2372174"/>
              <a:gd name="connsiteX13" fmla="*/ 702365 w 742121"/>
              <a:gd name="connsiteY13" fmla="*/ 185565 h 2372174"/>
              <a:gd name="connsiteX14" fmla="*/ 662608 w 742121"/>
              <a:gd name="connsiteY14" fmla="*/ 159061 h 2372174"/>
              <a:gd name="connsiteX15" fmla="*/ 583095 w 742121"/>
              <a:gd name="connsiteY15" fmla="*/ 132556 h 2372174"/>
              <a:gd name="connsiteX16" fmla="*/ 543339 w 742121"/>
              <a:gd name="connsiteY16" fmla="*/ 119304 h 2372174"/>
              <a:gd name="connsiteX17" fmla="*/ 238539 w 742121"/>
              <a:gd name="connsiteY17" fmla="*/ 92800 h 2372174"/>
              <a:gd name="connsiteX18" fmla="*/ 159026 w 742121"/>
              <a:gd name="connsiteY18" fmla="*/ 53043 h 2372174"/>
              <a:gd name="connsiteX19" fmla="*/ 132521 w 742121"/>
              <a:gd name="connsiteY19" fmla="*/ 79548 h 2372174"/>
              <a:gd name="connsiteX20" fmla="*/ 79513 w 742121"/>
              <a:gd name="connsiteY20" fmla="*/ 159061 h 2372174"/>
              <a:gd name="connsiteX21" fmla="*/ 39756 w 742121"/>
              <a:gd name="connsiteY21" fmla="*/ 225322 h 2372174"/>
              <a:gd name="connsiteX22" fmla="*/ 66261 w 742121"/>
              <a:gd name="connsiteY22" fmla="*/ 106052 h 2372174"/>
              <a:gd name="connsiteX23" fmla="*/ 119269 w 742121"/>
              <a:gd name="connsiteY23" fmla="*/ 26539 h 2372174"/>
              <a:gd name="connsiteX24" fmla="*/ 265043 w 742121"/>
              <a:gd name="connsiteY24" fmla="*/ 13287 h 2372174"/>
              <a:gd name="connsiteX25" fmla="*/ 318052 w 742121"/>
              <a:gd name="connsiteY25" fmla="*/ 35 h 23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2121" h="2372174">
                <a:moveTo>
                  <a:pt x="0" y="2372174"/>
                </a:moveTo>
                <a:cubicBezTo>
                  <a:pt x="57426" y="2363339"/>
                  <a:pt x="116412" y="2361631"/>
                  <a:pt x="172278" y="2345669"/>
                </a:cubicBezTo>
                <a:cubicBezTo>
                  <a:pt x="210268" y="2334815"/>
                  <a:pt x="239965" y="2302243"/>
                  <a:pt x="278295" y="2292661"/>
                </a:cubicBezTo>
                <a:lnTo>
                  <a:pt x="331304" y="2279409"/>
                </a:lnTo>
                <a:lnTo>
                  <a:pt x="450574" y="2186643"/>
                </a:lnTo>
                <a:cubicBezTo>
                  <a:pt x="463146" y="2176865"/>
                  <a:pt x="478237" y="2170504"/>
                  <a:pt x="490330" y="2160139"/>
                </a:cubicBezTo>
                <a:cubicBezTo>
                  <a:pt x="650445" y="2022897"/>
                  <a:pt x="442484" y="2182770"/>
                  <a:pt x="596348" y="2067374"/>
                </a:cubicBezTo>
                <a:cubicBezTo>
                  <a:pt x="629836" y="1966907"/>
                  <a:pt x="606089" y="2010212"/>
                  <a:pt x="662608" y="1934852"/>
                </a:cubicBezTo>
                <a:cubicBezTo>
                  <a:pt x="687043" y="1837117"/>
                  <a:pt x="660784" y="1925858"/>
                  <a:pt x="702365" y="1828835"/>
                </a:cubicBezTo>
                <a:cubicBezTo>
                  <a:pt x="707868" y="1815995"/>
                  <a:pt x="710712" y="1802158"/>
                  <a:pt x="715617" y="1789078"/>
                </a:cubicBezTo>
                <a:cubicBezTo>
                  <a:pt x="723970" y="1766804"/>
                  <a:pt x="733286" y="1744904"/>
                  <a:pt x="742121" y="1722817"/>
                </a:cubicBezTo>
                <a:cubicBezTo>
                  <a:pt x="737704" y="1316417"/>
                  <a:pt x="736836" y="909963"/>
                  <a:pt x="728869" y="503617"/>
                </a:cubicBezTo>
                <a:cubicBezTo>
                  <a:pt x="727999" y="459232"/>
                  <a:pt x="719304" y="415337"/>
                  <a:pt x="715617" y="371096"/>
                </a:cubicBezTo>
                <a:cubicBezTo>
                  <a:pt x="710468" y="309309"/>
                  <a:pt x="717403" y="245715"/>
                  <a:pt x="702365" y="185565"/>
                </a:cubicBezTo>
                <a:cubicBezTo>
                  <a:pt x="698502" y="170113"/>
                  <a:pt x="677162" y="165530"/>
                  <a:pt x="662608" y="159061"/>
                </a:cubicBezTo>
                <a:cubicBezTo>
                  <a:pt x="637078" y="147714"/>
                  <a:pt x="609599" y="141391"/>
                  <a:pt x="583095" y="132556"/>
                </a:cubicBezTo>
                <a:lnTo>
                  <a:pt x="543339" y="119304"/>
                </a:lnTo>
                <a:cubicBezTo>
                  <a:pt x="419665" y="78080"/>
                  <a:pt x="517522" y="106749"/>
                  <a:pt x="238539" y="92800"/>
                </a:cubicBezTo>
                <a:cubicBezTo>
                  <a:pt x="225658" y="84213"/>
                  <a:pt x="180126" y="48823"/>
                  <a:pt x="159026" y="53043"/>
                </a:cubicBezTo>
                <a:cubicBezTo>
                  <a:pt x="146774" y="55493"/>
                  <a:pt x="140018" y="69552"/>
                  <a:pt x="132521" y="79548"/>
                </a:cubicBezTo>
                <a:cubicBezTo>
                  <a:pt x="113409" y="105031"/>
                  <a:pt x="97182" y="132557"/>
                  <a:pt x="79513" y="159061"/>
                </a:cubicBezTo>
                <a:cubicBezTo>
                  <a:pt x="10703" y="262277"/>
                  <a:pt x="122299" y="142779"/>
                  <a:pt x="39756" y="225322"/>
                </a:cubicBezTo>
                <a:cubicBezTo>
                  <a:pt x="65546" y="147950"/>
                  <a:pt x="42938" y="222665"/>
                  <a:pt x="66261" y="106052"/>
                </a:cubicBezTo>
                <a:cubicBezTo>
                  <a:pt x="73864" y="68037"/>
                  <a:pt x="72676" y="36523"/>
                  <a:pt x="119269" y="26539"/>
                </a:cubicBezTo>
                <a:cubicBezTo>
                  <a:pt x="166978" y="16316"/>
                  <a:pt x="216452" y="17704"/>
                  <a:pt x="265043" y="13287"/>
                </a:cubicBezTo>
                <a:cubicBezTo>
                  <a:pt x="308991" y="-1362"/>
                  <a:pt x="290831" y="35"/>
                  <a:pt x="318052" y="35"/>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Calibri"/>
            </a:endParaRPr>
          </a:p>
        </p:txBody>
      </p:sp>
      <p:sp>
        <p:nvSpPr>
          <p:cNvPr id="20" name="Freeform 19"/>
          <p:cNvSpPr/>
          <p:nvPr/>
        </p:nvSpPr>
        <p:spPr>
          <a:xfrm>
            <a:off x="4791076" y="2821781"/>
            <a:ext cx="1321594" cy="1981200"/>
          </a:xfrm>
          <a:custGeom>
            <a:avLst/>
            <a:gdLst>
              <a:gd name="connsiteX0" fmla="*/ 0 w 1762539"/>
              <a:gd name="connsiteY0" fmla="*/ 2641058 h 2641058"/>
              <a:gd name="connsiteX1" fmla="*/ 185530 w 1762539"/>
              <a:gd name="connsiteY1" fmla="*/ 2535041 h 2641058"/>
              <a:gd name="connsiteX2" fmla="*/ 265043 w 1762539"/>
              <a:gd name="connsiteY2" fmla="*/ 2508536 h 2641058"/>
              <a:gd name="connsiteX3" fmla="*/ 410817 w 1762539"/>
              <a:gd name="connsiteY3" fmla="*/ 2429023 h 2641058"/>
              <a:gd name="connsiteX4" fmla="*/ 450574 w 1762539"/>
              <a:gd name="connsiteY4" fmla="*/ 2415771 h 2641058"/>
              <a:gd name="connsiteX5" fmla="*/ 530087 w 1762539"/>
              <a:gd name="connsiteY5" fmla="*/ 2362762 h 2641058"/>
              <a:gd name="connsiteX6" fmla="*/ 689113 w 1762539"/>
              <a:gd name="connsiteY6" fmla="*/ 2190484 h 2641058"/>
              <a:gd name="connsiteX7" fmla="*/ 755374 w 1762539"/>
              <a:gd name="connsiteY7" fmla="*/ 2124223 h 2641058"/>
              <a:gd name="connsiteX8" fmla="*/ 821635 w 1762539"/>
              <a:gd name="connsiteY8" fmla="*/ 2057962 h 2641058"/>
              <a:gd name="connsiteX9" fmla="*/ 861391 w 1762539"/>
              <a:gd name="connsiteY9" fmla="*/ 2018206 h 2641058"/>
              <a:gd name="connsiteX10" fmla="*/ 954156 w 1762539"/>
              <a:gd name="connsiteY10" fmla="*/ 1912188 h 2641058"/>
              <a:gd name="connsiteX11" fmla="*/ 993913 w 1762539"/>
              <a:gd name="connsiteY11" fmla="*/ 1859180 h 2641058"/>
              <a:gd name="connsiteX12" fmla="*/ 1033669 w 1762539"/>
              <a:gd name="connsiteY12" fmla="*/ 1819423 h 2641058"/>
              <a:gd name="connsiteX13" fmla="*/ 1099930 w 1762539"/>
              <a:gd name="connsiteY13" fmla="*/ 1726658 h 2641058"/>
              <a:gd name="connsiteX14" fmla="*/ 1139687 w 1762539"/>
              <a:gd name="connsiteY14" fmla="*/ 1673649 h 2641058"/>
              <a:gd name="connsiteX15" fmla="*/ 1152939 w 1762539"/>
              <a:gd name="connsiteY15" fmla="*/ 1633893 h 2641058"/>
              <a:gd name="connsiteX16" fmla="*/ 1179443 w 1762539"/>
              <a:gd name="connsiteY16" fmla="*/ 1607388 h 2641058"/>
              <a:gd name="connsiteX17" fmla="*/ 1205948 w 1762539"/>
              <a:gd name="connsiteY17" fmla="*/ 1567632 h 2641058"/>
              <a:gd name="connsiteX18" fmla="*/ 1219200 w 1762539"/>
              <a:gd name="connsiteY18" fmla="*/ 1488119 h 2641058"/>
              <a:gd name="connsiteX19" fmla="*/ 1232452 w 1762539"/>
              <a:gd name="connsiteY19" fmla="*/ 1448362 h 2641058"/>
              <a:gd name="connsiteX20" fmla="*/ 1245704 w 1762539"/>
              <a:gd name="connsiteY20" fmla="*/ 1382102 h 2641058"/>
              <a:gd name="connsiteX21" fmla="*/ 1272209 w 1762539"/>
              <a:gd name="connsiteY21" fmla="*/ 1342345 h 2641058"/>
              <a:gd name="connsiteX22" fmla="*/ 1285461 w 1762539"/>
              <a:gd name="connsiteY22" fmla="*/ 1289336 h 2641058"/>
              <a:gd name="connsiteX23" fmla="*/ 1298713 w 1762539"/>
              <a:gd name="connsiteY23" fmla="*/ 1183319 h 2641058"/>
              <a:gd name="connsiteX24" fmla="*/ 1325217 w 1762539"/>
              <a:gd name="connsiteY24" fmla="*/ 1103806 h 2641058"/>
              <a:gd name="connsiteX25" fmla="*/ 1351722 w 1762539"/>
              <a:gd name="connsiteY25" fmla="*/ 1024293 h 2641058"/>
              <a:gd name="connsiteX26" fmla="*/ 1391478 w 1762539"/>
              <a:gd name="connsiteY26" fmla="*/ 878519 h 2641058"/>
              <a:gd name="connsiteX27" fmla="*/ 1417982 w 1762539"/>
              <a:gd name="connsiteY27" fmla="*/ 639980 h 2641058"/>
              <a:gd name="connsiteX28" fmla="*/ 1431235 w 1762539"/>
              <a:gd name="connsiteY28" fmla="*/ 547215 h 2641058"/>
              <a:gd name="connsiteX29" fmla="*/ 1457739 w 1762539"/>
              <a:gd name="connsiteY29" fmla="*/ 494206 h 2641058"/>
              <a:gd name="connsiteX30" fmla="*/ 1484243 w 1762539"/>
              <a:gd name="connsiteY30" fmla="*/ 414693 h 2641058"/>
              <a:gd name="connsiteX31" fmla="*/ 1510748 w 1762539"/>
              <a:gd name="connsiteY31" fmla="*/ 321928 h 2641058"/>
              <a:gd name="connsiteX32" fmla="*/ 1537252 w 1762539"/>
              <a:gd name="connsiteY32" fmla="*/ 295423 h 2641058"/>
              <a:gd name="connsiteX33" fmla="*/ 1577009 w 1762539"/>
              <a:gd name="connsiteY33" fmla="*/ 123145 h 2641058"/>
              <a:gd name="connsiteX34" fmla="*/ 1603513 w 1762539"/>
              <a:gd name="connsiteY34" fmla="*/ 83388 h 2641058"/>
              <a:gd name="connsiteX35" fmla="*/ 1616765 w 1762539"/>
              <a:gd name="connsiteY35" fmla="*/ 43632 h 2641058"/>
              <a:gd name="connsiteX36" fmla="*/ 1643269 w 1762539"/>
              <a:gd name="connsiteY36" fmla="*/ 3875 h 2641058"/>
              <a:gd name="connsiteX37" fmla="*/ 1577009 w 1762539"/>
              <a:gd name="connsiteY37" fmla="*/ 17128 h 2641058"/>
              <a:gd name="connsiteX38" fmla="*/ 1524000 w 1762539"/>
              <a:gd name="connsiteY38" fmla="*/ 43632 h 2641058"/>
              <a:gd name="connsiteX39" fmla="*/ 1417982 w 1762539"/>
              <a:gd name="connsiteY39" fmla="*/ 70136 h 2641058"/>
              <a:gd name="connsiteX40" fmla="*/ 1457739 w 1762539"/>
              <a:gd name="connsiteY40" fmla="*/ 96641 h 2641058"/>
              <a:gd name="connsiteX41" fmla="*/ 1669774 w 1762539"/>
              <a:gd name="connsiteY41" fmla="*/ 70136 h 2641058"/>
              <a:gd name="connsiteX42" fmla="*/ 1656522 w 1762539"/>
              <a:gd name="connsiteY42" fmla="*/ 30380 h 2641058"/>
              <a:gd name="connsiteX43" fmla="*/ 1616765 w 1762539"/>
              <a:gd name="connsiteY43" fmla="*/ 17128 h 2641058"/>
              <a:gd name="connsiteX44" fmla="*/ 1643269 w 1762539"/>
              <a:gd name="connsiteY44" fmla="*/ 96641 h 2641058"/>
              <a:gd name="connsiteX45" fmla="*/ 1696278 w 1762539"/>
              <a:gd name="connsiteY45" fmla="*/ 149649 h 2641058"/>
              <a:gd name="connsiteX46" fmla="*/ 1722782 w 1762539"/>
              <a:gd name="connsiteY46" fmla="*/ 176154 h 2641058"/>
              <a:gd name="connsiteX47" fmla="*/ 1762539 w 1762539"/>
              <a:gd name="connsiteY47" fmla="*/ 189406 h 2641058"/>
              <a:gd name="connsiteX48" fmla="*/ 1722782 w 1762539"/>
              <a:gd name="connsiteY48" fmla="*/ 162902 h 2641058"/>
              <a:gd name="connsiteX49" fmla="*/ 1669774 w 1762539"/>
              <a:gd name="connsiteY49" fmla="*/ 83388 h 2641058"/>
              <a:gd name="connsiteX50" fmla="*/ 1656522 w 1762539"/>
              <a:gd name="connsiteY50" fmla="*/ 43632 h 264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62539" h="2641058">
                <a:moveTo>
                  <a:pt x="0" y="2641058"/>
                </a:moveTo>
                <a:cubicBezTo>
                  <a:pt x="61843" y="2605719"/>
                  <a:pt x="117957" y="2557566"/>
                  <a:pt x="185530" y="2535041"/>
                </a:cubicBezTo>
                <a:cubicBezTo>
                  <a:pt x="212034" y="2526206"/>
                  <a:pt x="239254" y="2519281"/>
                  <a:pt x="265043" y="2508536"/>
                </a:cubicBezTo>
                <a:cubicBezTo>
                  <a:pt x="391614" y="2455798"/>
                  <a:pt x="298268" y="2485298"/>
                  <a:pt x="410817" y="2429023"/>
                </a:cubicBezTo>
                <a:cubicBezTo>
                  <a:pt x="423311" y="2422776"/>
                  <a:pt x="437322" y="2420188"/>
                  <a:pt x="450574" y="2415771"/>
                </a:cubicBezTo>
                <a:cubicBezTo>
                  <a:pt x="477078" y="2398101"/>
                  <a:pt x="505901" y="2383493"/>
                  <a:pt x="530087" y="2362762"/>
                </a:cubicBezTo>
                <a:cubicBezTo>
                  <a:pt x="666607" y="2245744"/>
                  <a:pt x="598940" y="2290677"/>
                  <a:pt x="689113" y="2190484"/>
                </a:cubicBezTo>
                <a:cubicBezTo>
                  <a:pt x="710009" y="2167267"/>
                  <a:pt x="733287" y="2146310"/>
                  <a:pt x="755374" y="2124223"/>
                </a:cubicBezTo>
                <a:lnTo>
                  <a:pt x="821635" y="2057962"/>
                </a:lnTo>
                <a:cubicBezTo>
                  <a:pt x="834887" y="2044710"/>
                  <a:pt x="850146" y="2033199"/>
                  <a:pt x="861391" y="2018206"/>
                </a:cubicBezTo>
                <a:cubicBezTo>
                  <a:pt x="961630" y="1884555"/>
                  <a:pt x="834066" y="2049433"/>
                  <a:pt x="954156" y="1912188"/>
                </a:cubicBezTo>
                <a:cubicBezTo>
                  <a:pt x="968700" y="1895566"/>
                  <a:pt x="979539" y="1875950"/>
                  <a:pt x="993913" y="1859180"/>
                </a:cubicBezTo>
                <a:cubicBezTo>
                  <a:pt x="1006110" y="1844950"/>
                  <a:pt x="1021472" y="1833653"/>
                  <a:pt x="1033669" y="1819423"/>
                </a:cubicBezTo>
                <a:cubicBezTo>
                  <a:pt x="1070805" y="1776097"/>
                  <a:pt x="1069956" y="1768622"/>
                  <a:pt x="1099930" y="1726658"/>
                </a:cubicBezTo>
                <a:cubicBezTo>
                  <a:pt x="1112768" y="1708685"/>
                  <a:pt x="1126435" y="1691319"/>
                  <a:pt x="1139687" y="1673649"/>
                </a:cubicBezTo>
                <a:cubicBezTo>
                  <a:pt x="1144104" y="1660397"/>
                  <a:pt x="1145752" y="1645871"/>
                  <a:pt x="1152939" y="1633893"/>
                </a:cubicBezTo>
                <a:cubicBezTo>
                  <a:pt x="1159367" y="1623179"/>
                  <a:pt x="1171638" y="1617144"/>
                  <a:pt x="1179443" y="1607388"/>
                </a:cubicBezTo>
                <a:cubicBezTo>
                  <a:pt x="1189393" y="1594951"/>
                  <a:pt x="1197113" y="1580884"/>
                  <a:pt x="1205948" y="1567632"/>
                </a:cubicBezTo>
                <a:cubicBezTo>
                  <a:pt x="1210365" y="1541128"/>
                  <a:pt x="1213371" y="1514349"/>
                  <a:pt x="1219200" y="1488119"/>
                </a:cubicBezTo>
                <a:cubicBezTo>
                  <a:pt x="1222230" y="1474482"/>
                  <a:pt x="1229064" y="1461914"/>
                  <a:pt x="1232452" y="1448362"/>
                </a:cubicBezTo>
                <a:cubicBezTo>
                  <a:pt x="1237915" y="1426510"/>
                  <a:pt x="1237795" y="1403192"/>
                  <a:pt x="1245704" y="1382102"/>
                </a:cubicBezTo>
                <a:cubicBezTo>
                  <a:pt x="1251297" y="1367189"/>
                  <a:pt x="1263374" y="1355597"/>
                  <a:pt x="1272209" y="1342345"/>
                </a:cubicBezTo>
                <a:cubicBezTo>
                  <a:pt x="1276626" y="1324675"/>
                  <a:pt x="1282467" y="1307302"/>
                  <a:pt x="1285461" y="1289336"/>
                </a:cubicBezTo>
                <a:cubicBezTo>
                  <a:pt x="1291316" y="1254207"/>
                  <a:pt x="1291251" y="1218142"/>
                  <a:pt x="1298713" y="1183319"/>
                </a:cubicBezTo>
                <a:cubicBezTo>
                  <a:pt x="1304567" y="1156001"/>
                  <a:pt x="1316382" y="1130310"/>
                  <a:pt x="1325217" y="1103806"/>
                </a:cubicBezTo>
                <a:lnTo>
                  <a:pt x="1351722" y="1024293"/>
                </a:lnTo>
                <a:cubicBezTo>
                  <a:pt x="1372072" y="963243"/>
                  <a:pt x="1383451" y="940063"/>
                  <a:pt x="1391478" y="878519"/>
                </a:cubicBezTo>
                <a:cubicBezTo>
                  <a:pt x="1401825" y="799189"/>
                  <a:pt x="1408450" y="719412"/>
                  <a:pt x="1417982" y="639980"/>
                </a:cubicBezTo>
                <a:cubicBezTo>
                  <a:pt x="1421704" y="608967"/>
                  <a:pt x="1423016" y="577350"/>
                  <a:pt x="1431235" y="547215"/>
                </a:cubicBezTo>
                <a:cubicBezTo>
                  <a:pt x="1436433" y="528156"/>
                  <a:pt x="1450402" y="512548"/>
                  <a:pt x="1457739" y="494206"/>
                </a:cubicBezTo>
                <a:cubicBezTo>
                  <a:pt x="1468115" y="468266"/>
                  <a:pt x="1475408" y="441197"/>
                  <a:pt x="1484243" y="414693"/>
                </a:cubicBezTo>
                <a:cubicBezTo>
                  <a:pt x="1488578" y="401689"/>
                  <a:pt x="1501173" y="337887"/>
                  <a:pt x="1510748" y="321928"/>
                </a:cubicBezTo>
                <a:cubicBezTo>
                  <a:pt x="1517176" y="311214"/>
                  <a:pt x="1528417" y="304258"/>
                  <a:pt x="1537252" y="295423"/>
                </a:cubicBezTo>
                <a:cubicBezTo>
                  <a:pt x="1557648" y="193443"/>
                  <a:pt x="1545041" y="251014"/>
                  <a:pt x="1577009" y="123145"/>
                </a:cubicBezTo>
                <a:cubicBezTo>
                  <a:pt x="1580872" y="107693"/>
                  <a:pt x="1596390" y="97634"/>
                  <a:pt x="1603513" y="83388"/>
                </a:cubicBezTo>
                <a:cubicBezTo>
                  <a:pt x="1609760" y="70894"/>
                  <a:pt x="1610518" y="56126"/>
                  <a:pt x="1616765" y="43632"/>
                </a:cubicBezTo>
                <a:cubicBezTo>
                  <a:pt x="1623888" y="29386"/>
                  <a:pt x="1656521" y="12710"/>
                  <a:pt x="1643269" y="3875"/>
                </a:cubicBezTo>
                <a:cubicBezTo>
                  <a:pt x="1624528" y="-8619"/>
                  <a:pt x="1599096" y="12710"/>
                  <a:pt x="1577009" y="17128"/>
                </a:cubicBezTo>
                <a:cubicBezTo>
                  <a:pt x="1559339" y="25963"/>
                  <a:pt x="1542741" y="37385"/>
                  <a:pt x="1524000" y="43632"/>
                </a:cubicBezTo>
                <a:cubicBezTo>
                  <a:pt x="1489442" y="55151"/>
                  <a:pt x="1417982" y="70136"/>
                  <a:pt x="1417982" y="70136"/>
                </a:cubicBezTo>
                <a:cubicBezTo>
                  <a:pt x="1431234" y="78971"/>
                  <a:pt x="1441843" y="95647"/>
                  <a:pt x="1457739" y="96641"/>
                </a:cubicBezTo>
                <a:cubicBezTo>
                  <a:pt x="1578355" y="104179"/>
                  <a:pt x="1591285" y="96298"/>
                  <a:pt x="1669774" y="70136"/>
                </a:cubicBezTo>
                <a:cubicBezTo>
                  <a:pt x="1665357" y="56884"/>
                  <a:pt x="1666400" y="40257"/>
                  <a:pt x="1656522" y="30380"/>
                </a:cubicBezTo>
                <a:cubicBezTo>
                  <a:pt x="1646644" y="20502"/>
                  <a:pt x="1619505" y="3430"/>
                  <a:pt x="1616765" y="17128"/>
                </a:cubicBezTo>
                <a:cubicBezTo>
                  <a:pt x="1611286" y="44523"/>
                  <a:pt x="1634434" y="70137"/>
                  <a:pt x="1643269" y="96641"/>
                </a:cubicBezTo>
                <a:cubicBezTo>
                  <a:pt x="1660938" y="149649"/>
                  <a:pt x="1643271" y="131980"/>
                  <a:pt x="1696278" y="149649"/>
                </a:cubicBezTo>
                <a:cubicBezTo>
                  <a:pt x="1705113" y="158484"/>
                  <a:pt x="1712068" y="169726"/>
                  <a:pt x="1722782" y="176154"/>
                </a:cubicBezTo>
                <a:cubicBezTo>
                  <a:pt x="1734760" y="183341"/>
                  <a:pt x="1762539" y="203375"/>
                  <a:pt x="1762539" y="189406"/>
                </a:cubicBezTo>
                <a:cubicBezTo>
                  <a:pt x="1762539" y="173479"/>
                  <a:pt x="1736034" y="171737"/>
                  <a:pt x="1722782" y="162902"/>
                </a:cubicBezTo>
                <a:cubicBezTo>
                  <a:pt x="1692348" y="41163"/>
                  <a:pt x="1736332" y="166586"/>
                  <a:pt x="1669774" y="83388"/>
                </a:cubicBezTo>
                <a:cubicBezTo>
                  <a:pt x="1661048" y="72480"/>
                  <a:pt x="1656522" y="43632"/>
                  <a:pt x="1656522" y="43632"/>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Calibri"/>
            </a:endParaRPr>
          </a:p>
        </p:txBody>
      </p:sp>
    </p:spTree>
    <p:extLst>
      <p:ext uri="{BB962C8B-B14F-4D97-AF65-F5344CB8AC3E}">
        <p14:creationId xmlns:p14="http://schemas.microsoft.com/office/powerpoint/2010/main" val="26952453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000" dirty="0"/>
              <a:t>Measuring “Simple” </a:t>
            </a:r>
            <a:br>
              <a:rPr lang="en-US" sz="4000" dirty="0"/>
            </a:br>
            <a:r>
              <a:rPr lang="en-US" sz="4000" dirty="0"/>
              <a:t>Contract Need</a:t>
            </a:r>
          </a:p>
        </p:txBody>
      </p:sp>
      <p:sp>
        <p:nvSpPr>
          <p:cNvPr id="4" name="Slide Number Placeholder 3"/>
          <p:cNvSpPr>
            <a:spLocks noGrp="1"/>
          </p:cNvSpPr>
          <p:nvPr>
            <p:ph type="sldNum" sz="quarter" idx="12"/>
          </p:nvPr>
        </p:nvSpPr>
        <p:spPr/>
        <p:txBody>
          <a:bodyPr/>
          <a:lstStyle/>
          <a:p>
            <a:fld id="{CB1FC12E-F658-4E52-A650-A1DDAE9516BA}" type="slidenum">
              <a:rPr lang="en-US">
                <a:solidFill>
                  <a:prstClr val="black">
                    <a:tint val="75000"/>
                  </a:prstClr>
                </a:solidFill>
                <a:latin typeface="Calibri"/>
              </a:rPr>
              <a:pPr/>
              <a:t>74</a:t>
            </a:fld>
            <a:endParaRPr lang="en-US">
              <a:solidFill>
                <a:prstClr val="black">
                  <a:tint val="75000"/>
                </a:prstClr>
              </a:solidFill>
              <a:latin typeface="Calibri"/>
            </a:endParaRPr>
          </a:p>
        </p:txBody>
      </p:sp>
      <p:sp>
        <p:nvSpPr>
          <p:cNvPr id="2" name="Content Placeholder 1"/>
          <p:cNvSpPr>
            <a:spLocks noGrp="1"/>
          </p:cNvSpPr>
          <p:nvPr>
            <p:ph idx="4294967295"/>
          </p:nvPr>
        </p:nvSpPr>
        <p:spPr>
          <a:xfrm>
            <a:off x="1485295" y="4367015"/>
            <a:ext cx="6172200" cy="1590675"/>
          </a:xfrm>
        </p:spPr>
        <p:txBody>
          <a:bodyPr>
            <a:normAutofit fontScale="62500" lnSpcReduction="20000"/>
          </a:bodyPr>
          <a:lstStyle/>
          <a:p>
            <a:pPr marL="0" indent="0">
              <a:buNone/>
              <a:defRPr/>
            </a:pPr>
            <a:r>
              <a:rPr lang="en-US" dirty="0"/>
              <a:t>Survey of contractors showed “simple” means:</a:t>
            </a:r>
          </a:p>
          <a:p>
            <a:pPr>
              <a:defRPr/>
            </a:pPr>
            <a:r>
              <a:rPr lang="en-US" dirty="0"/>
              <a:t>Clear statements of deliverables – percent of contract deliverables agreed to by contractor</a:t>
            </a:r>
          </a:p>
          <a:p>
            <a:pPr>
              <a:defRPr/>
            </a:pPr>
            <a:r>
              <a:rPr lang="en-US" dirty="0"/>
              <a:t>Specific deadlines – percent deadlines stated with date and time due</a:t>
            </a:r>
          </a:p>
          <a:p>
            <a:pPr>
              <a:defRPr/>
            </a:pPr>
            <a:r>
              <a:rPr lang="en-US" dirty="0"/>
              <a:t>Lay language – use of acronyms? Are terms defined?</a:t>
            </a:r>
          </a:p>
          <a:p>
            <a:endParaRPr lang="en-US" dirty="0"/>
          </a:p>
        </p:txBody>
      </p:sp>
      <p:grpSp>
        <p:nvGrpSpPr>
          <p:cNvPr id="6" name="Group 5"/>
          <p:cNvGrpSpPr/>
          <p:nvPr/>
        </p:nvGrpSpPr>
        <p:grpSpPr>
          <a:xfrm>
            <a:off x="1314450" y="1807964"/>
            <a:ext cx="6572250" cy="2060972"/>
            <a:chOff x="381000" y="1570038"/>
            <a:chExt cx="8763000" cy="2747962"/>
          </a:xfrm>
        </p:grpSpPr>
        <p:sp>
          <p:nvSpPr>
            <p:cNvPr id="7" name="Rectangle 6"/>
            <p:cNvSpPr/>
            <p:nvPr/>
          </p:nvSpPr>
          <p:spPr>
            <a:xfrm>
              <a:off x="381000" y="1703388"/>
              <a:ext cx="10668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black"/>
                  </a:solidFill>
                  <a:latin typeface="Calibri"/>
                </a:rPr>
                <a:t>Identify need for new  contract</a:t>
              </a:r>
            </a:p>
          </p:txBody>
        </p:sp>
        <p:sp>
          <p:nvSpPr>
            <p:cNvPr id="8" name="Rectangle 7"/>
            <p:cNvSpPr/>
            <p:nvPr/>
          </p:nvSpPr>
          <p:spPr>
            <a:xfrm>
              <a:off x="3492500" y="1758950"/>
              <a:ext cx="1069975" cy="1317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black"/>
                  </a:solidFill>
                  <a:latin typeface="Calibri"/>
                </a:rPr>
                <a:t>Editor reviews contract  </a:t>
              </a:r>
            </a:p>
          </p:txBody>
        </p:sp>
        <p:sp>
          <p:nvSpPr>
            <p:cNvPr id="9" name="Rectangle 8"/>
            <p:cNvSpPr/>
            <p:nvPr/>
          </p:nvSpPr>
          <p:spPr>
            <a:xfrm>
              <a:off x="4103688" y="3529013"/>
              <a:ext cx="1258887" cy="78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solidFill>
                    <a:prstClr val="black"/>
                  </a:solidFill>
                  <a:latin typeface="Calibri"/>
                </a:rPr>
                <a:t>Return to staff for revision</a:t>
              </a:r>
            </a:p>
          </p:txBody>
        </p:sp>
        <p:sp>
          <p:nvSpPr>
            <p:cNvPr id="10" name="Rectangle 9"/>
            <p:cNvSpPr/>
            <p:nvPr/>
          </p:nvSpPr>
          <p:spPr>
            <a:xfrm>
              <a:off x="7812088" y="1933575"/>
              <a:ext cx="1331912" cy="777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black"/>
                  </a:solidFill>
                  <a:latin typeface="Calibri"/>
                </a:rPr>
                <a:t>Send to contractor</a:t>
              </a:r>
            </a:p>
          </p:txBody>
        </p:sp>
        <p:sp>
          <p:nvSpPr>
            <p:cNvPr id="11" name="Rectangle 10"/>
            <p:cNvSpPr/>
            <p:nvPr/>
          </p:nvSpPr>
          <p:spPr>
            <a:xfrm>
              <a:off x="1939925" y="1755775"/>
              <a:ext cx="995363" cy="1349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black"/>
                  </a:solidFill>
                  <a:latin typeface="Calibri"/>
                </a:rPr>
                <a:t>Staff draft contract</a:t>
              </a:r>
            </a:p>
          </p:txBody>
        </p:sp>
        <p:sp>
          <p:nvSpPr>
            <p:cNvPr id="12" name="Right Arrow 11"/>
            <p:cNvSpPr/>
            <p:nvPr/>
          </p:nvSpPr>
          <p:spPr>
            <a:xfrm>
              <a:off x="1447800" y="2298700"/>
              <a:ext cx="488950" cy="3333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Calibri"/>
              </a:endParaRPr>
            </a:p>
          </p:txBody>
        </p:sp>
        <p:sp>
          <p:nvSpPr>
            <p:cNvPr id="13" name="Right Arrow 12"/>
            <p:cNvSpPr/>
            <p:nvPr/>
          </p:nvSpPr>
          <p:spPr>
            <a:xfrm>
              <a:off x="7286625" y="2309813"/>
              <a:ext cx="488950" cy="3317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Calibri"/>
              </a:endParaRPr>
            </a:p>
          </p:txBody>
        </p:sp>
        <p:sp>
          <p:nvSpPr>
            <p:cNvPr id="14" name="Right Arrow 13"/>
            <p:cNvSpPr/>
            <p:nvPr/>
          </p:nvSpPr>
          <p:spPr>
            <a:xfrm>
              <a:off x="4524375" y="2303463"/>
              <a:ext cx="488950" cy="3317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Calibri"/>
              </a:endParaRPr>
            </a:p>
          </p:txBody>
        </p:sp>
        <p:sp>
          <p:nvSpPr>
            <p:cNvPr id="15" name="Right Arrow 14"/>
            <p:cNvSpPr/>
            <p:nvPr/>
          </p:nvSpPr>
          <p:spPr>
            <a:xfrm>
              <a:off x="3003550" y="2303463"/>
              <a:ext cx="488950" cy="3317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Calibri"/>
              </a:endParaRPr>
            </a:p>
          </p:txBody>
        </p:sp>
        <p:sp>
          <p:nvSpPr>
            <p:cNvPr id="16" name="Flowchart: Decision 15"/>
            <p:cNvSpPr/>
            <p:nvPr/>
          </p:nvSpPr>
          <p:spPr>
            <a:xfrm>
              <a:off x="4929188" y="1570038"/>
              <a:ext cx="2401887" cy="1817687"/>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black"/>
                  </a:solidFill>
                  <a:latin typeface="Calibri"/>
                </a:rPr>
                <a:t>Customer  needs met?</a:t>
              </a:r>
            </a:p>
          </p:txBody>
        </p:sp>
        <p:sp>
          <p:nvSpPr>
            <p:cNvPr id="17" name="Right Arrow 16"/>
            <p:cNvSpPr/>
            <p:nvPr/>
          </p:nvSpPr>
          <p:spPr>
            <a:xfrm rot="11962496">
              <a:off x="3121025" y="3448050"/>
              <a:ext cx="488950" cy="3825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Calibri"/>
              </a:endParaRPr>
            </a:p>
          </p:txBody>
        </p:sp>
        <p:sp>
          <p:nvSpPr>
            <p:cNvPr id="18" name="Right Arrow 17"/>
            <p:cNvSpPr/>
            <p:nvPr/>
          </p:nvSpPr>
          <p:spPr>
            <a:xfrm rot="8167123">
              <a:off x="5694363" y="3519488"/>
              <a:ext cx="488950" cy="3317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Calibri"/>
              </a:endParaRPr>
            </a:p>
          </p:txBody>
        </p:sp>
      </p:grpSp>
    </p:spTree>
    <p:extLst>
      <p:ext uri="{BB962C8B-B14F-4D97-AF65-F5344CB8AC3E}">
        <p14:creationId xmlns:p14="http://schemas.microsoft.com/office/powerpoint/2010/main" val="14316510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Placeholder 2"/>
          <p:cNvSpPr>
            <a:spLocks noGrp="1"/>
          </p:cNvSpPr>
          <p:nvPr>
            <p:ph idx="1"/>
          </p:nvPr>
        </p:nvSpPr>
        <p:spPr/>
        <p:txBody>
          <a:bodyPr>
            <a:normAutofit/>
          </a:bodyPr>
          <a:lstStyle/>
          <a:p>
            <a:r>
              <a:rPr lang="en-US" altLang="en-US" dirty="0"/>
              <a:t>Pick points in process map to identify key process measures based on needs of:</a:t>
            </a:r>
          </a:p>
          <a:p>
            <a:pPr marL="685800" lvl="1" indent="-342900">
              <a:buFont typeface="Arial" pitchFamily="34" charset="0"/>
              <a:buChar char="•"/>
            </a:pPr>
            <a:r>
              <a:rPr lang="en-US" altLang="en-US" dirty="0"/>
              <a:t>Clients and public</a:t>
            </a:r>
          </a:p>
          <a:p>
            <a:pPr marL="685800" lvl="1" indent="-342900">
              <a:buFont typeface="Arial" pitchFamily="34" charset="0"/>
              <a:buChar char="•"/>
            </a:pPr>
            <a:r>
              <a:rPr lang="en-US" altLang="en-US" dirty="0"/>
              <a:t>Leadership and Staff</a:t>
            </a:r>
          </a:p>
          <a:p>
            <a:pPr marL="685800" lvl="1" indent="-342900">
              <a:buFont typeface="Arial" pitchFamily="34" charset="0"/>
              <a:buChar char="•"/>
            </a:pPr>
            <a:r>
              <a:rPr lang="en-US" altLang="en-US" dirty="0"/>
              <a:t>Funders (contracts)/Key Stakeholders</a:t>
            </a:r>
          </a:p>
          <a:p>
            <a:pPr marL="385763"/>
            <a:r>
              <a:rPr lang="en-US" altLang="en-US" dirty="0"/>
              <a:t>Use tools to identify customer needs:</a:t>
            </a:r>
          </a:p>
          <a:p>
            <a:pPr lvl="1">
              <a:buFont typeface="Arial" panose="020B0604020202020204" pitchFamily="34" charset="0"/>
              <a:buChar char="•"/>
            </a:pPr>
            <a:r>
              <a:rPr lang="en-US" altLang="en-US" dirty="0"/>
              <a:t>Focus Groups</a:t>
            </a:r>
          </a:p>
          <a:p>
            <a:pPr lvl="1">
              <a:buFont typeface="Arial" panose="020B0604020202020204" pitchFamily="34" charset="0"/>
              <a:buChar char="•"/>
            </a:pPr>
            <a:r>
              <a:rPr lang="en-US" altLang="en-US" dirty="0"/>
              <a:t>Key Informant Interviews</a:t>
            </a:r>
          </a:p>
          <a:p>
            <a:pPr lvl="1">
              <a:buFont typeface="Arial" panose="020B0604020202020204" pitchFamily="34" charset="0"/>
              <a:buChar char="•"/>
            </a:pPr>
            <a:r>
              <a:rPr lang="en-US" altLang="en-US" dirty="0"/>
              <a:t>Questionnaires or Surveys</a:t>
            </a:r>
          </a:p>
        </p:txBody>
      </p:sp>
      <p:sp>
        <p:nvSpPr>
          <p:cNvPr id="55299"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ctr" anchorCtr="0" compatLnSpc="1">
            <a:prstTxWarp prst="textNoShape">
              <a:avLst/>
            </a:prstTxWarp>
          </a:bodyPr>
          <a:lstStyle>
            <a:lvl1pPr>
              <a:defRPr>
                <a:solidFill>
                  <a:schemeClr val="tx1"/>
                </a:solidFill>
                <a:latin typeface="Lucida Sans Unicode" pitchFamily="34" charset="0"/>
              </a:defRPr>
            </a:lvl1pPr>
            <a:lvl2pPr marL="557213" indent="-214313">
              <a:defRPr>
                <a:solidFill>
                  <a:schemeClr val="tx1"/>
                </a:solidFill>
                <a:latin typeface="Lucida Sans Unicode" pitchFamily="34" charset="0"/>
              </a:defRPr>
            </a:lvl2pPr>
            <a:lvl3pPr marL="857250" indent="-171450">
              <a:defRPr>
                <a:solidFill>
                  <a:schemeClr val="tx1"/>
                </a:solidFill>
                <a:latin typeface="Lucida Sans Unicode" pitchFamily="34" charset="0"/>
              </a:defRPr>
            </a:lvl3pPr>
            <a:lvl4pPr marL="1200150" indent="-171450">
              <a:defRPr>
                <a:solidFill>
                  <a:schemeClr val="tx1"/>
                </a:solidFill>
                <a:latin typeface="Lucida Sans Unicode" pitchFamily="34" charset="0"/>
              </a:defRPr>
            </a:lvl4pPr>
            <a:lvl5pPr marL="1543050" indent="-171450">
              <a:defRPr>
                <a:solidFill>
                  <a:schemeClr val="tx1"/>
                </a:solidFill>
                <a:latin typeface="Lucida Sans Unicode" pitchFamily="34" charset="0"/>
              </a:defRPr>
            </a:lvl5pPr>
            <a:lvl6pPr marL="1885950" indent="-171450" fontAlgn="base">
              <a:spcBef>
                <a:spcPct val="0"/>
              </a:spcBef>
              <a:spcAft>
                <a:spcPct val="0"/>
              </a:spcAft>
              <a:defRPr>
                <a:solidFill>
                  <a:schemeClr val="tx1"/>
                </a:solidFill>
                <a:latin typeface="Lucida Sans Unicode" pitchFamily="34" charset="0"/>
              </a:defRPr>
            </a:lvl6pPr>
            <a:lvl7pPr marL="2228850" indent="-171450" fontAlgn="base">
              <a:spcBef>
                <a:spcPct val="0"/>
              </a:spcBef>
              <a:spcAft>
                <a:spcPct val="0"/>
              </a:spcAft>
              <a:defRPr>
                <a:solidFill>
                  <a:schemeClr val="tx1"/>
                </a:solidFill>
                <a:latin typeface="Lucida Sans Unicode" pitchFamily="34" charset="0"/>
              </a:defRPr>
            </a:lvl7pPr>
            <a:lvl8pPr marL="2571750" indent="-171450" fontAlgn="base">
              <a:spcBef>
                <a:spcPct val="0"/>
              </a:spcBef>
              <a:spcAft>
                <a:spcPct val="0"/>
              </a:spcAft>
              <a:defRPr>
                <a:solidFill>
                  <a:schemeClr val="tx1"/>
                </a:solidFill>
                <a:latin typeface="Lucida Sans Unicode" pitchFamily="34" charset="0"/>
              </a:defRPr>
            </a:lvl8pPr>
            <a:lvl9pPr marL="2914650" indent="-17145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ECB3F982-BDA5-474F-BCFE-D7D451AC476E}" type="slidenum">
              <a:rPr lang="en-US">
                <a:solidFill>
                  <a:prstClr val="black"/>
                </a:solidFill>
              </a:rPr>
              <a:pPr fontAlgn="base">
                <a:spcBef>
                  <a:spcPct val="0"/>
                </a:spcBef>
                <a:spcAft>
                  <a:spcPct val="0"/>
                </a:spcAft>
                <a:defRPr/>
              </a:pPr>
              <a:t>75</a:t>
            </a:fld>
            <a:endParaRPr lang="en-US">
              <a:solidFill>
                <a:prstClr val="black"/>
              </a:solidFill>
            </a:endParaRPr>
          </a:p>
        </p:txBody>
      </p:sp>
      <p:sp>
        <p:nvSpPr>
          <p:cNvPr id="2" name="Title 1"/>
          <p:cNvSpPr>
            <a:spLocks noGrp="1"/>
          </p:cNvSpPr>
          <p:nvPr>
            <p:ph type="title"/>
          </p:nvPr>
        </p:nvSpPr>
        <p:spPr/>
        <p:txBody>
          <a:bodyPr>
            <a:normAutofit fontScale="90000"/>
          </a:bodyPr>
          <a:lstStyle/>
          <a:p>
            <a:pPr>
              <a:defRPr/>
            </a:pPr>
            <a:r>
              <a:rPr lang="en-US" dirty="0"/>
              <a:t>Identify Measures </a:t>
            </a:r>
            <a:br>
              <a:rPr lang="en-US" dirty="0"/>
            </a:br>
            <a:r>
              <a:rPr lang="en-US" dirty="0"/>
              <a:t>of Customers Needs</a:t>
            </a:r>
          </a:p>
        </p:txBody>
      </p:sp>
    </p:spTree>
    <p:extLst>
      <p:ext uri="{BB962C8B-B14F-4D97-AF65-F5344CB8AC3E}">
        <p14:creationId xmlns:p14="http://schemas.microsoft.com/office/powerpoint/2010/main" val="39904253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Group Resources</a:t>
            </a:r>
          </a:p>
        </p:txBody>
      </p:sp>
      <p:sp>
        <p:nvSpPr>
          <p:cNvPr id="3" name="Content Placeholder 2"/>
          <p:cNvSpPr>
            <a:spLocks noGrp="1"/>
          </p:cNvSpPr>
          <p:nvPr>
            <p:ph idx="1"/>
          </p:nvPr>
        </p:nvSpPr>
        <p:spPr/>
        <p:txBody>
          <a:bodyPr>
            <a:normAutofit fontScale="92500" lnSpcReduction="20000"/>
          </a:bodyPr>
          <a:lstStyle/>
          <a:p>
            <a:r>
              <a:rPr lang="en-US" dirty="0"/>
              <a:t>Utah Dept. of Human Services, Guidelines for Conducting a Focus Group: </a:t>
            </a:r>
            <a:r>
              <a:rPr lang="en-US" dirty="0">
                <a:hlinkClick r:id="rId3"/>
              </a:rPr>
              <a:t>http://dsamh.utah.gov/spf/pdf/how_to_conduct_a_focus_group.pdf</a:t>
            </a:r>
            <a:endParaRPr lang="en-US" dirty="0"/>
          </a:p>
          <a:p>
            <a:r>
              <a:rPr lang="en-US" dirty="0" err="1"/>
              <a:t>Businessweek</a:t>
            </a:r>
            <a:r>
              <a:rPr lang="en-US" dirty="0"/>
              <a:t> Magazine, How to conduct a focus group: </a:t>
            </a:r>
            <a:r>
              <a:rPr lang="en-US" dirty="0">
                <a:hlinkClick r:id="rId4"/>
              </a:rPr>
              <a:t>http://www.businessweek.com/stories/2009-10-08/how-to-conduct-a-focus-group</a:t>
            </a:r>
            <a:endParaRPr lang="en-US" dirty="0"/>
          </a:p>
          <a:p>
            <a:r>
              <a:rPr lang="en-US" dirty="0"/>
              <a:t>Rowan University, Toolkit for Conducting Focus Groups: </a:t>
            </a:r>
            <a:r>
              <a:rPr lang="en-US" dirty="0">
                <a:hlinkClick r:id="rId5"/>
              </a:rPr>
              <a:t>http://www.rowan.edu/colleges/chss/facultystaff/focusgrouptoolkit.pdf</a:t>
            </a:r>
            <a:endParaRPr lang="en-US" dirty="0"/>
          </a:p>
          <a:p>
            <a:r>
              <a:rPr lang="en-US" dirty="0"/>
              <a:t>CDC, General guide to focus groups: </a:t>
            </a:r>
            <a:r>
              <a:rPr lang="en-US" dirty="0">
                <a:hlinkClick r:id="rId6"/>
              </a:rPr>
              <a:t>http://www.cdc.gov/nccdphp/dnpa/socialmarketing/training/pdf/focusgroupguidelines.pdf</a:t>
            </a:r>
            <a:endParaRPr lang="en-US" dirty="0"/>
          </a:p>
          <a:p>
            <a:endParaRPr lang="en-US" dirty="0"/>
          </a:p>
        </p:txBody>
      </p:sp>
    </p:spTree>
    <p:extLst>
      <p:ext uri="{BB962C8B-B14F-4D97-AF65-F5344CB8AC3E}">
        <p14:creationId xmlns:p14="http://schemas.microsoft.com/office/powerpoint/2010/main" val="26772898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Informant Resources</a:t>
            </a:r>
          </a:p>
        </p:txBody>
      </p:sp>
      <p:sp>
        <p:nvSpPr>
          <p:cNvPr id="3" name="Content Placeholder 2"/>
          <p:cNvSpPr>
            <a:spLocks noGrp="1"/>
          </p:cNvSpPr>
          <p:nvPr>
            <p:ph idx="1"/>
          </p:nvPr>
        </p:nvSpPr>
        <p:spPr/>
        <p:txBody>
          <a:bodyPr>
            <a:normAutofit fontScale="85000" lnSpcReduction="20000"/>
          </a:bodyPr>
          <a:lstStyle/>
          <a:p>
            <a:r>
              <a:rPr lang="en-US" dirty="0"/>
              <a:t>Robert Wood Johnson Foundation’s The Access Project, A Guide for Using Interviews to Gather Information: </a:t>
            </a:r>
            <a:r>
              <a:rPr lang="en-US" dirty="0">
                <a:hlinkClick r:id="rId3"/>
              </a:rPr>
              <a:t>http://www.accessproject.org/downloads/final%20document.pdf</a:t>
            </a:r>
            <a:endParaRPr lang="en-US" dirty="0"/>
          </a:p>
          <a:p>
            <a:r>
              <a:rPr lang="en-US" dirty="0"/>
              <a:t>SAMHSA, Tips for Conducting Key Informant Interviews: </a:t>
            </a:r>
            <a:r>
              <a:rPr lang="en-US" dirty="0">
                <a:hlinkClick r:id="rId4"/>
              </a:rPr>
              <a:t>http://captus.samhsa.gov/access-resources/tips-conducting-key-informant-interviews</a:t>
            </a:r>
            <a:endParaRPr lang="en-US" dirty="0"/>
          </a:p>
          <a:p>
            <a:r>
              <a:rPr lang="en-US" dirty="0"/>
              <a:t>UC Davis Tobacco Control Evaluation Center, Conducting</a:t>
            </a:r>
            <a:r>
              <a:rPr lang="en-US" dirty="0">
                <a:cs typeface="Century Gothic" pitchFamily="34" charset="0"/>
              </a:rPr>
              <a:t> Key Informant Interviews (narrated training): </a:t>
            </a:r>
            <a:r>
              <a:rPr lang="en-US" dirty="0">
                <a:cs typeface="Century Gothic" pitchFamily="34" charset="0"/>
                <a:hlinkClick r:id="rId5"/>
              </a:rPr>
              <a:t>https://breeze.ucdavis.edu/keyinterviews/</a:t>
            </a:r>
            <a:endParaRPr lang="en-US" dirty="0">
              <a:cs typeface="Century Gothic" pitchFamily="34" charset="0"/>
            </a:endParaRPr>
          </a:p>
          <a:p>
            <a:r>
              <a:rPr lang="en-US" dirty="0">
                <a:cs typeface="Century Gothic" pitchFamily="34" charset="0"/>
              </a:rPr>
              <a:t>UW “Eat Better, Feel Better” project, Key Informant Interview Handbook: </a:t>
            </a:r>
            <a:r>
              <a:rPr lang="en-US" dirty="0">
                <a:cs typeface="Century Gothic" pitchFamily="34" charset="0"/>
                <a:hlinkClick r:id="rId6"/>
              </a:rPr>
              <a:t>http://courses.washington.edu/nutr531/HEBD/KIInterviews/ConductingKeyInformantInterviewsGuide.doc</a:t>
            </a:r>
            <a:endParaRPr lang="en-US" dirty="0">
              <a:cs typeface="Century Gothic" pitchFamily="34" charset="0"/>
            </a:endParaRPr>
          </a:p>
          <a:p>
            <a:endParaRPr lang="en-US" dirty="0">
              <a:cs typeface="Century Gothic" pitchFamily="34" charset="0"/>
            </a:endParaRPr>
          </a:p>
          <a:p>
            <a:endParaRPr lang="en-US" dirty="0"/>
          </a:p>
          <a:p>
            <a:endParaRPr lang="en-US" dirty="0"/>
          </a:p>
          <a:p>
            <a:endParaRPr lang="en-US" dirty="0"/>
          </a:p>
        </p:txBody>
      </p:sp>
    </p:spTree>
    <p:extLst>
      <p:ext uri="{BB962C8B-B14F-4D97-AF65-F5344CB8AC3E}">
        <p14:creationId xmlns:p14="http://schemas.microsoft.com/office/powerpoint/2010/main" val="42707119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Questionnaire Resources</a:t>
            </a:r>
          </a:p>
        </p:txBody>
      </p:sp>
      <p:sp>
        <p:nvSpPr>
          <p:cNvPr id="3" name="Content Placeholder 2"/>
          <p:cNvSpPr>
            <a:spLocks noGrp="1"/>
          </p:cNvSpPr>
          <p:nvPr>
            <p:ph idx="1"/>
          </p:nvPr>
        </p:nvSpPr>
        <p:spPr/>
        <p:txBody>
          <a:bodyPr>
            <a:normAutofit fontScale="85000" lnSpcReduction="20000"/>
          </a:bodyPr>
          <a:lstStyle/>
          <a:p>
            <a:r>
              <a:rPr lang="en-US" dirty="0"/>
              <a:t>Purdue Online Writing Lab, Creating good survey and interview questions: </a:t>
            </a:r>
            <a:r>
              <a:rPr lang="en-US" dirty="0">
                <a:hlinkClick r:id="rId3"/>
              </a:rPr>
              <a:t>https://owl.english.purdue.edu/owl/resource/559/06/</a:t>
            </a:r>
            <a:endParaRPr lang="en-US" dirty="0"/>
          </a:p>
          <a:p>
            <a:r>
              <a:rPr lang="en-US" dirty="0"/>
              <a:t>Mass Communication Theory blog, How to Write a Good Questionnaire: </a:t>
            </a:r>
            <a:r>
              <a:rPr lang="en-US" dirty="0">
                <a:hlinkClick r:id="rId4"/>
              </a:rPr>
              <a:t>http://masscommtheory.com/2011/11/22/how-to-write-a-good-survey-questionnaire/</a:t>
            </a:r>
            <a:endParaRPr lang="en-US" dirty="0"/>
          </a:p>
          <a:p>
            <a:r>
              <a:rPr lang="en-US" dirty="0"/>
              <a:t>Inc., How to Write a Customer Survey: </a:t>
            </a:r>
            <a:r>
              <a:rPr lang="en-US" dirty="0">
                <a:hlinkClick r:id="rId5"/>
              </a:rPr>
              <a:t>http://www.inc.com/guides/2010/08/how-to-write-a-customer-survey.html</a:t>
            </a:r>
            <a:endParaRPr lang="en-US" dirty="0"/>
          </a:p>
          <a:p>
            <a:r>
              <a:rPr lang="en-US" dirty="0"/>
              <a:t>Science Buddies, Designing a Survey:</a:t>
            </a:r>
          </a:p>
          <a:p>
            <a:r>
              <a:rPr lang="en-US" dirty="0">
                <a:hlinkClick r:id="rId6"/>
              </a:rPr>
              <a:t>http://www.sciencebuddies.org/science-fair-projects/project_ideas/Soc_survey.shtml</a:t>
            </a:r>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9400520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FF6F45-9B35-4064-8AF6-CDF3EF8149ED}"/>
              </a:ext>
            </a:extLst>
          </p:cNvPr>
          <p:cNvSpPr>
            <a:spLocks noGrp="1"/>
          </p:cNvSpPr>
          <p:nvPr>
            <p:ph type="title"/>
          </p:nvPr>
        </p:nvSpPr>
        <p:spPr/>
        <p:txBody>
          <a:bodyPr/>
          <a:lstStyle/>
          <a:p>
            <a:r>
              <a:rPr lang="en-US" dirty="0"/>
              <a:t>What is Waste?</a:t>
            </a:r>
          </a:p>
        </p:txBody>
      </p:sp>
      <p:sp>
        <p:nvSpPr>
          <p:cNvPr id="21506" name="Content Placeholder 5"/>
          <p:cNvSpPr>
            <a:spLocks noGrp="1"/>
          </p:cNvSpPr>
          <p:nvPr>
            <p:ph idx="1"/>
          </p:nvPr>
        </p:nvSpPr>
        <p:spPr>
          <a:extLst/>
        </p:spPr>
        <p:txBody>
          <a:bodyPr/>
          <a:lstStyle/>
          <a:p>
            <a:pPr eaLnBrk="1" hangingPunct="1">
              <a:defRPr/>
            </a:pPr>
            <a:r>
              <a:rPr lang="en-US" dirty="0"/>
              <a:t>Any non-value added activity</a:t>
            </a:r>
          </a:p>
          <a:p>
            <a:pPr eaLnBrk="1" hangingPunct="1">
              <a:defRPr/>
            </a:pPr>
            <a:r>
              <a:rPr lang="en-US" dirty="0"/>
              <a:t>Adds problems and blocks the flow of value</a:t>
            </a:r>
          </a:p>
          <a:p>
            <a:pPr marL="0" indent="0">
              <a:buNone/>
              <a:defRPr/>
            </a:pPr>
            <a:endParaRPr lang="en-US" dirty="0"/>
          </a:p>
          <a:p>
            <a:pPr marL="0" indent="0" algn="ctr">
              <a:buNone/>
              <a:defRPr/>
            </a:pPr>
            <a:r>
              <a:rPr lang="en-US" i="1" dirty="0"/>
              <a:t>Waste should be minimized or eliminated!</a:t>
            </a:r>
          </a:p>
        </p:txBody>
      </p:sp>
      <p:pic>
        <p:nvPicPr>
          <p:cNvPr id="60419" name="Picture 2" descr="C:\Users\scr0303\AppData\Local\Microsoft\Windows\Temporary Internet Files\Content.IE5\SOOWRM65\MC900440381[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7600" y="3657600"/>
            <a:ext cx="1543050" cy="2057400"/>
          </a:xfrm>
          <a:prstGeom prst="rect">
            <a:avLst/>
          </a:prstGeom>
          <a:noFill/>
          <a:ln w="9525">
            <a:noFill/>
            <a:miter lim="800000"/>
            <a:headEnd/>
            <a:tailEnd/>
          </a:ln>
        </p:spPr>
      </p:pic>
    </p:spTree>
    <p:extLst>
      <p:ext uri="{BB962C8B-B14F-4D97-AF65-F5344CB8AC3E}">
        <p14:creationId xmlns:p14="http://schemas.microsoft.com/office/powerpoint/2010/main" val="3127255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892C85-6BD4-430A-9A30-5673CC481DDF}"/>
              </a:ext>
            </a:extLst>
          </p:cNvPr>
          <p:cNvSpPr>
            <a:spLocks noGrp="1"/>
          </p:cNvSpPr>
          <p:nvPr>
            <p:ph type="title"/>
          </p:nvPr>
        </p:nvSpPr>
        <p:spPr/>
        <p:txBody>
          <a:bodyPr/>
          <a:lstStyle/>
          <a:p>
            <a:r>
              <a:rPr lang="en-US" dirty="0"/>
              <a:t>Laws of Leadership</a:t>
            </a:r>
          </a:p>
        </p:txBody>
      </p:sp>
      <p:sp>
        <p:nvSpPr>
          <p:cNvPr id="3" name="Content Placeholder 2">
            <a:extLst>
              <a:ext uri="{FF2B5EF4-FFF2-40B4-BE49-F238E27FC236}">
                <a16:creationId xmlns:a16="http://schemas.microsoft.com/office/drawing/2014/main" xmlns="" id="{41B63384-41EB-4CA6-9D47-102B96A4D700}"/>
              </a:ext>
            </a:extLst>
          </p:cNvPr>
          <p:cNvSpPr>
            <a:spLocks noGrp="1"/>
          </p:cNvSpPr>
          <p:nvPr>
            <p:ph idx="1"/>
          </p:nvPr>
        </p:nvSpPr>
        <p:spPr/>
        <p:txBody>
          <a:bodyPr/>
          <a:lstStyle/>
          <a:p>
            <a:r>
              <a:rPr lang="en-US" dirty="0"/>
              <a:t>Everything rises and falls on leadership</a:t>
            </a:r>
          </a:p>
          <a:p>
            <a:pPr lvl="1"/>
            <a:r>
              <a:rPr lang="en-US" dirty="0"/>
              <a:t>John C. Maxwell</a:t>
            </a:r>
          </a:p>
          <a:p>
            <a:pPr lvl="1"/>
            <a:endParaRPr lang="en-US" dirty="0"/>
          </a:p>
        </p:txBody>
      </p:sp>
      <p:sp>
        <p:nvSpPr>
          <p:cNvPr id="4" name="Slide Number Placeholder 3">
            <a:extLst>
              <a:ext uri="{FF2B5EF4-FFF2-40B4-BE49-F238E27FC236}">
                <a16:creationId xmlns:a16="http://schemas.microsoft.com/office/drawing/2014/main" xmlns="" id="{3B891F36-4437-4636-99F9-840ED7AC4D6A}"/>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8</a:t>
            </a:fld>
            <a:endParaRPr lang="en-US" dirty="0">
              <a:solidFill>
                <a:prstClr val="black">
                  <a:tint val="75000"/>
                </a:prstClr>
              </a:solidFill>
              <a:latin typeface="Calibri"/>
            </a:endParaRPr>
          </a:p>
        </p:txBody>
      </p:sp>
      <p:pic>
        <p:nvPicPr>
          <p:cNvPr id="6" name="Picture 5">
            <a:extLst>
              <a:ext uri="{FF2B5EF4-FFF2-40B4-BE49-F238E27FC236}">
                <a16:creationId xmlns:a16="http://schemas.microsoft.com/office/drawing/2014/main" xmlns="" id="{EA8522EF-D788-48C6-A134-EB307B197012}"/>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a:off x="4264820" y="2622947"/>
            <a:ext cx="1793081" cy="2828925"/>
          </a:xfrm>
          <a:prstGeom prst="rect">
            <a:avLst/>
          </a:prstGeom>
        </p:spPr>
      </p:pic>
    </p:spTree>
    <p:extLst>
      <p:ext uri="{BB962C8B-B14F-4D97-AF65-F5344CB8AC3E}">
        <p14:creationId xmlns:p14="http://schemas.microsoft.com/office/powerpoint/2010/main" val="30807913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D2E6A6-9066-459B-8CE9-80312A257CA2}"/>
              </a:ext>
            </a:extLst>
          </p:cNvPr>
          <p:cNvSpPr>
            <a:spLocks noGrp="1"/>
          </p:cNvSpPr>
          <p:nvPr>
            <p:ph type="title"/>
          </p:nvPr>
        </p:nvSpPr>
        <p:spPr/>
        <p:txBody>
          <a:bodyPr/>
          <a:lstStyle/>
          <a:p>
            <a:r>
              <a:rPr lang="en-US" dirty="0"/>
              <a:t>Why Should We Reduce Waste?</a:t>
            </a:r>
          </a:p>
        </p:txBody>
      </p:sp>
      <p:sp>
        <p:nvSpPr>
          <p:cNvPr id="4" name="Content Placeholder 3">
            <a:extLst>
              <a:ext uri="{FF2B5EF4-FFF2-40B4-BE49-F238E27FC236}">
                <a16:creationId xmlns:a16="http://schemas.microsoft.com/office/drawing/2014/main" xmlns="" id="{FC59C17F-C2E2-4E06-B0E2-EDE7ECB4098E}"/>
              </a:ext>
            </a:extLst>
          </p:cNvPr>
          <p:cNvSpPr>
            <a:spLocks noGrp="1"/>
          </p:cNvSpPr>
          <p:nvPr>
            <p:ph idx="1"/>
          </p:nvPr>
        </p:nvSpPr>
        <p:spPr/>
        <p:txBody>
          <a:bodyPr/>
          <a:lstStyle/>
          <a:p>
            <a:endParaRPr lang="en-US"/>
          </a:p>
        </p:txBody>
      </p:sp>
      <p:sp>
        <p:nvSpPr>
          <p:cNvPr id="61442" name="Slide Number Placeholder 6"/>
          <p:cNvSpPr>
            <a:spLocks noGrp="1"/>
          </p:cNvSpPr>
          <p:nvPr>
            <p:ph type="sldNum" sz="quarter" idx="12"/>
          </p:nvPr>
        </p:nvSpPr>
        <p:spPr bwMode="auto">
          <a:prstGeom prst="rect">
            <a:avLst/>
          </a:prstGeom>
          <a:noFill/>
          <a:ln>
            <a:miter lim="800000"/>
            <a:headEnd/>
            <a:tailEnd/>
          </a:ln>
        </p:spPr>
        <p:txBody>
          <a:bodyPr/>
          <a:lstStyle/>
          <a:p>
            <a:fld id="{A966B5BA-0384-42B4-8F41-C21D673AA604}" type="slidenum">
              <a:rPr lang="en-US">
                <a:solidFill>
                  <a:srgbClr val="898989"/>
                </a:solidFill>
                <a:latin typeface="Calibri"/>
                <a:ea typeface="MS PGothic" pitchFamily="34" charset="-128"/>
              </a:rPr>
              <a:pPr/>
              <a:t>80</a:t>
            </a:fld>
            <a:endParaRPr lang="en-US">
              <a:solidFill>
                <a:srgbClr val="898989"/>
              </a:solidFill>
              <a:latin typeface="Calibri"/>
              <a:ea typeface="MS PGothic" pitchFamily="34" charset="-128"/>
            </a:endParaRPr>
          </a:p>
        </p:txBody>
      </p:sp>
      <p:sp>
        <p:nvSpPr>
          <p:cNvPr id="61444" name="TextBox 1"/>
          <p:cNvSpPr txBox="1">
            <a:spLocks noChangeArrowheads="1"/>
          </p:cNvSpPr>
          <p:nvPr/>
        </p:nvSpPr>
        <p:spPr bwMode="auto">
          <a:xfrm>
            <a:off x="2328862" y="2305053"/>
            <a:ext cx="1068434" cy="646331"/>
          </a:xfrm>
          <a:prstGeom prst="rect">
            <a:avLst/>
          </a:prstGeom>
          <a:noFill/>
          <a:ln w="9525">
            <a:noFill/>
            <a:miter lim="800000"/>
            <a:headEnd/>
            <a:tailEnd/>
          </a:ln>
        </p:spPr>
        <p:txBody>
          <a:bodyPr wrap="none">
            <a:spAutoFit/>
          </a:bodyPr>
          <a:lstStyle/>
          <a:p>
            <a:r>
              <a:rPr lang="en-US">
                <a:solidFill>
                  <a:srgbClr val="000066"/>
                </a:solidFill>
                <a:latin typeface="Calibri"/>
              </a:rPr>
              <a:t>Typical </a:t>
            </a:r>
          </a:p>
          <a:p>
            <a:r>
              <a:rPr lang="en-US">
                <a:solidFill>
                  <a:srgbClr val="000066"/>
                </a:solidFill>
                <a:latin typeface="Calibri"/>
              </a:rPr>
              <a:t>Company</a:t>
            </a:r>
          </a:p>
        </p:txBody>
      </p:sp>
      <p:sp>
        <p:nvSpPr>
          <p:cNvPr id="61445" name="TextBox 9"/>
          <p:cNvSpPr txBox="1">
            <a:spLocks noChangeArrowheads="1"/>
          </p:cNvSpPr>
          <p:nvPr/>
        </p:nvSpPr>
        <p:spPr bwMode="auto">
          <a:xfrm>
            <a:off x="2294930" y="3438528"/>
            <a:ext cx="1459567" cy="646331"/>
          </a:xfrm>
          <a:prstGeom prst="rect">
            <a:avLst/>
          </a:prstGeom>
          <a:noFill/>
          <a:ln w="9525">
            <a:noFill/>
            <a:miter lim="800000"/>
            <a:headEnd/>
            <a:tailEnd/>
          </a:ln>
        </p:spPr>
        <p:txBody>
          <a:bodyPr wrap="none">
            <a:spAutoFit/>
          </a:bodyPr>
          <a:lstStyle/>
          <a:p>
            <a:r>
              <a:rPr lang="en-US">
                <a:solidFill>
                  <a:srgbClr val="000066"/>
                </a:solidFill>
                <a:latin typeface="Calibri"/>
              </a:rPr>
              <a:t>Traditional </a:t>
            </a:r>
          </a:p>
          <a:p>
            <a:r>
              <a:rPr lang="en-US">
                <a:solidFill>
                  <a:srgbClr val="000066"/>
                </a:solidFill>
                <a:latin typeface="Calibri"/>
              </a:rPr>
              <a:t>Improvement</a:t>
            </a:r>
          </a:p>
        </p:txBody>
      </p:sp>
      <p:sp>
        <p:nvSpPr>
          <p:cNvPr id="61446" name="TextBox 10"/>
          <p:cNvSpPr txBox="1">
            <a:spLocks noChangeArrowheads="1"/>
          </p:cNvSpPr>
          <p:nvPr/>
        </p:nvSpPr>
        <p:spPr bwMode="auto">
          <a:xfrm>
            <a:off x="2309217" y="4667253"/>
            <a:ext cx="1136017" cy="646331"/>
          </a:xfrm>
          <a:prstGeom prst="rect">
            <a:avLst/>
          </a:prstGeom>
          <a:noFill/>
          <a:ln w="9525">
            <a:noFill/>
            <a:miter lim="800000"/>
            <a:headEnd/>
            <a:tailEnd/>
          </a:ln>
        </p:spPr>
        <p:txBody>
          <a:bodyPr wrap="none">
            <a:spAutoFit/>
          </a:bodyPr>
          <a:lstStyle/>
          <a:p>
            <a:r>
              <a:rPr lang="en-US">
                <a:solidFill>
                  <a:srgbClr val="000066"/>
                </a:solidFill>
                <a:latin typeface="Calibri"/>
              </a:rPr>
              <a:t>Waste </a:t>
            </a:r>
          </a:p>
          <a:p>
            <a:r>
              <a:rPr lang="en-US">
                <a:solidFill>
                  <a:srgbClr val="000066"/>
                </a:solidFill>
                <a:latin typeface="Calibri"/>
              </a:rPr>
              <a:t>Reduction</a:t>
            </a:r>
          </a:p>
        </p:txBody>
      </p:sp>
      <p:sp>
        <p:nvSpPr>
          <p:cNvPr id="61447" name="TextBox 11"/>
          <p:cNvSpPr txBox="1">
            <a:spLocks noChangeArrowheads="1"/>
          </p:cNvSpPr>
          <p:nvPr/>
        </p:nvSpPr>
        <p:spPr bwMode="auto">
          <a:xfrm>
            <a:off x="5823943" y="2305053"/>
            <a:ext cx="1160895" cy="646331"/>
          </a:xfrm>
          <a:prstGeom prst="rect">
            <a:avLst/>
          </a:prstGeom>
          <a:noFill/>
          <a:ln w="9525">
            <a:noFill/>
            <a:miter lim="800000"/>
            <a:headEnd/>
            <a:tailEnd/>
          </a:ln>
        </p:spPr>
        <p:txBody>
          <a:bodyPr wrap="none">
            <a:spAutoFit/>
          </a:bodyPr>
          <a:lstStyle/>
          <a:p>
            <a:r>
              <a:rPr lang="en-US" b="1">
                <a:solidFill>
                  <a:srgbClr val="C00000"/>
                </a:solidFill>
                <a:latin typeface="Calibri"/>
              </a:rPr>
              <a:t>Original </a:t>
            </a:r>
          </a:p>
          <a:p>
            <a:r>
              <a:rPr lang="en-US" b="1">
                <a:solidFill>
                  <a:srgbClr val="C00000"/>
                </a:solidFill>
                <a:latin typeface="Calibri"/>
              </a:rPr>
              <a:t>Lead Time</a:t>
            </a:r>
          </a:p>
        </p:txBody>
      </p:sp>
      <p:sp>
        <p:nvSpPr>
          <p:cNvPr id="61448" name="TextBox 12"/>
          <p:cNvSpPr txBox="1">
            <a:spLocks noChangeArrowheads="1"/>
          </p:cNvSpPr>
          <p:nvPr/>
        </p:nvSpPr>
        <p:spPr bwMode="auto">
          <a:xfrm>
            <a:off x="5641777" y="3857628"/>
            <a:ext cx="1484958" cy="646331"/>
          </a:xfrm>
          <a:prstGeom prst="rect">
            <a:avLst/>
          </a:prstGeom>
          <a:noFill/>
          <a:ln w="9525">
            <a:noFill/>
            <a:miter lim="800000"/>
            <a:headEnd/>
            <a:tailEnd/>
          </a:ln>
        </p:spPr>
        <p:txBody>
          <a:bodyPr wrap="none">
            <a:spAutoFit/>
          </a:bodyPr>
          <a:lstStyle/>
          <a:p>
            <a:r>
              <a:rPr lang="en-US" b="1">
                <a:solidFill>
                  <a:srgbClr val="C00000"/>
                </a:solidFill>
                <a:latin typeface="Calibri"/>
              </a:rPr>
              <a:t>         Minor </a:t>
            </a:r>
          </a:p>
          <a:p>
            <a:r>
              <a:rPr lang="en-US" b="1">
                <a:solidFill>
                  <a:srgbClr val="C00000"/>
                </a:solidFill>
                <a:latin typeface="Calibri"/>
              </a:rPr>
              <a:t>Improvement</a:t>
            </a:r>
          </a:p>
        </p:txBody>
      </p:sp>
      <p:sp>
        <p:nvSpPr>
          <p:cNvPr id="61449" name="TextBox 13"/>
          <p:cNvSpPr txBox="1">
            <a:spLocks noChangeArrowheads="1"/>
          </p:cNvSpPr>
          <p:nvPr/>
        </p:nvSpPr>
        <p:spPr bwMode="auto">
          <a:xfrm>
            <a:off x="5833765" y="4667253"/>
            <a:ext cx="1484958" cy="646331"/>
          </a:xfrm>
          <a:prstGeom prst="rect">
            <a:avLst/>
          </a:prstGeom>
          <a:solidFill>
            <a:srgbClr val="FFFF00"/>
          </a:solidFill>
          <a:ln w="9525">
            <a:noFill/>
            <a:miter lim="800000"/>
            <a:headEnd/>
            <a:tailEnd/>
          </a:ln>
        </p:spPr>
        <p:txBody>
          <a:bodyPr wrap="none">
            <a:spAutoFit/>
          </a:bodyPr>
          <a:lstStyle/>
          <a:p>
            <a:r>
              <a:rPr lang="en-US" b="1">
                <a:solidFill>
                  <a:prstClr val="white"/>
                </a:solidFill>
                <a:latin typeface="Calibri"/>
              </a:rPr>
              <a:t>Major </a:t>
            </a:r>
          </a:p>
          <a:p>
            <a:r>
              <a:rPr lang="en-US" b="1">
                <a:solidFill>
                  <a:prstClr val="white"/>
                </a:solidFill>
                <a:latin typeface="Calibri"/>
              </a:rPr>
              <a:t>Improvement</a:t>
            </a:r>
          </a:p>
        </p:txBody>
      </p:sp>
      <p:graphicFrame>
        <p:nvGraphicFramePr>
          <p:cNvPr id="3" name="Table 2"/>
          <p:cNvGraphicFramePr>
            <a:graphicFrameLocks noGrp="1"/>
          </p:cNvGraphicFramePr>
          <p:nvPr/>
        </p:nvGraphicFramePr>
        <p:xfrm>
          <a:off x="3409355" y="2409825"/>
          <a:ext cx="2262783" cy="563820"/>
        </p:xfrm>
        <a:graphic>
          <a:graphicData uri="http://schemas.openxmlformats.org/drawingml/2006/table">
            <a:tbl>
              <a:tblPr firstRow="1" bandRow="1">
                <a:tableStyleId>{5C22544A-7EE6-4342-B048-85BDC9FD1C3A}</a:tableStyleId>
              </a:tblPr>
              <a:tblGrid>
                <a:gridCol w="462388">
                  <a:extLst>
                    <a:ext uri="{9D8B030D-6E8A-4147-A177-3AD203B41FA5}">
                      <a16:colId xmlns:a16="http://schemas.microsoft.com/office/drawing/2014/main" xmlns="" val="20000"/>
                    </a:ext>
                  </a:extLst>
                </a:gridCol>
                <a:gridCol w="1800395">
                  <a:extLst>
                    <a:ext uri="{9D8B030D-6E8A-4147-A177-3AD203B41FA5}">
                      <a16:colId xmlns:a16="http://schemas.microsoft.com/office/drawing/2014/main" xmlns="" val="20001"/>
                    </a:ext>
                  </a:extLst>
                </a:gridCol>
              </a:tblGrid>
              <a:tr h="278012">
                <a:tc>
                  <a:txBody>
                    <a:bodyPr/>
                    <a:lstStyle/>
                    <a:p>
                      <a:r>
                        <a:rPr lang="en-US" sz="1400" dirty="0"/>
                        <a:t>VA</a:t>
                      </a:r>
                    </a:p>
                  </a:txBody>
                  <a:tcPr marL="51440" marR="51440" marT="34275" marB="34275">
                    <a:solidFill>
                      <a:schemeClr val="bg1"/>
                    </a:solidFill>
                  </a:tcPr>
                </a:tc>
                <a:tc>
                  <a:txBody>
                    <a:bodyPr/>
                    <a:lstStyle/>
                    <a:p>
                      <a:pPr algn="ctr"/>
                      <a:r>
                        <a:rPr lang="en-US" sz="1400" dirty="0">
                          <a:solidFill>
                            <a:schemeClr val="bg1"/>
                          </a:solidFill>
                        </a:rPr>
                        <a:t>NVA</a:t>
                      </a:r>
                    </a:p>
                  </a:txBody>
                  <a:tcPr marL="51440" marR="51440" marT="34275" marB="34275">
                    <a:solidFill>
                      <a:schemeClr val="tx1"/>
                    </a:solidFill>
                  </a:tcPr>
                </a:tc>
                <a:extLst>
                  <a:ext uri="{0D108BD9-81ED-4DB2-BD59-A6C34878D82A}">
                    <a16:rowId xmlns:a16="http://schemas.microsoft.com/office/drawing/2014/main" xmlns="" val="10000"/>
                  </a:ext>
                </a:extLst>
              </a:tr>
              <a:tr h="278012">
                <a:tc>
                  <a:txBody>
                    <a:bodyPr/>
                    <a:lstStyle/>
                    <a:p>
                      <a:r>
                        <a:rPr lang="en-US" sz="1400" dirty="0"/>
                        <a:t>  5%</a:t>
                      </a:r>
                    </a:p>
                  </a:txBody>
                  <a:tcPr marL="51440" marR="51440" marT="34275" marB="34275">
                    <a:noFill/>
                  </a:tcPr>
                </a:tc>
                <a:tc>
                  <a:txBody>
                    <a:bodyPr/>
                    <a:lstStyle/>
                    <a:p>
                      <a:pPr algn="ctr"/>
                      <a:r>
                        <a:rPr lang="en-US" sz="1400" dirty="0">
                          <a:solidFill>
                            <a:schemeClr val="bg1"/>
                          </a:solidFill>
                        </a:rPr>
                        <a:t>95%</a:t>
                      </a:r>
                    </a:p>
                  </a:txBody>
                  <a:tcPr marL="51440" marR="51440" marT="34275" marB="34275">
                    <a:solidFill>
                      <a:schemeClr val="tx1"/>
                    </a:solidFill>
                  </a:tcPr>
                </a:tc>
                <a:extLst>
                  <a:ext uri="{0D108BD9-81ED-4DB2-BD59-A6C34878D82A}">
                    <a16:rowId xmlns:a16="http://schemas.microsoft.com/office/drawing/2014/main" xmlns="" val="10001"/>
                  </a:ext>
                </a:extLst>
              </a:tr>
            </a:tbl>
          </a:graphicData>
        </a:graphic>
      </p:graphicFrame>
      <p:cxnSp>
        <p:nvCxnSpPr>
          <p:cNvPr id="61461" name="Straight Arrow Connector 4"/>
          <p:cNvCxnSpPr>
            <a:cxnSpLocks noChangeShapeType="1"/>
          </p:cNvCxnSpPr>
          <p:nvPr/>
        </p:nvCxnSpPr>
        <p:spPr bwMode="auto">
          <a:xfrm>
            <a:off x="4957764" y="2819400"/>
            <a:ext cx="635794" cy="0"/>
          </a:xfrm>
          <a:prstGeom prst="straightConnector1">
            <a:avLst/>
          </a:prstGeom>
          <a:noFill/>
          <a:ln w="9525" algn="ctr">
            <a:solidFill>
              <a:schemeClr val="bg1"/>
            </a:solidFill>
            <a:miter lim="800000"/>
            <a:headEnd/>
            <a:tailEnd type="arrow" w="med" len="med"/>
          </a:ln>
        </p:spPr>
      </p:cxnSp>
      <p:cxnSp>
        <p:nvCxnSpPr>
          <p:cNvPr id="61462" name="Straight Arrow Connector 18"/>
          <p:cNvCxnSpPr>
            <a:cxnSpLocks noChangeShapeType="1"/>
          </p:cNvCxnSpPr>
          <p:nvPr/>
        </p:nvCxnSpPr>
        <p:spPr bwMode="auto">
          <a:xfrm flipH="1">
            <a:off x="3864770" y="2819400"/>
            <a:ext cx="721519" cy="0"/>
          </a:xfrm>
          <a:prstGeom prst="straightConnector1">
            <a:avLst/>
          </a:prstGeom>
          <a:noFill/>
          <a:ln w="9525" algn="ctr">
            <a:solidFill>
              <a:schemeClr val="bg1"/>
            </a:solidFill>
            <a:miter lim="800000"/>
            <a:headEnd/>
            <a:tailEnd type="arrow" w="med" len="med"/>
          </a:ln>
        </p:spPr>
      </p:cxnSp>
      <p:cxnSp>
        <p:nvCxnSpPr>
          <p:cNvPr id="61463" name="Straight Arrow Connector 21"/>
          <p:cNvCxnSpPr>
            <a:cxnSpLocks noChangeShapeType="1"/>
          </p:cNvCxnSpPr>
          <p:nvPr/>
        </p:nvCxnSpPr>
        <p:spPr bwMode="auto">
          <a:xfrm>
            <a:off x="3714751" y="2819400"/>
            <a:ext cx="150019" cy="0"/>
          </a:xfrm>
          <a:prstGeom prst="straightConnector1">
            <a:avLst/>
          </a:prstGeom>
          <a:noFill/>
          <a:ln w="9525" algn="ctr">
            <a:solidFill>
              <a:schemeClr val="bg1"/>
            </a:solidFill>
            <a:miter lim="800000"/>
            <a:headEnd/>
            <a:tailEnd type="arrow" w="med" len="med"/>
          </a:ln>
        </p:spPr>
      </p:cxnSp>
      <p:cxnSp>
        <p:nvCxnSpPr>
          <p:cNvPr id="61464" name="Straight Connector 23"/>
          <p:cNvCxnSpPr>
            <a:cxnSpLocks noChangeShapeType="1"/>
          </p:cNvCxnSpPr>
          <p:nvPr/>
        </p:nvCxnSpPr>
        <p:spPr bwMode="auto">
          <a:xfrm>
            <a:off x="3864769" y="2616994"/>
            <a:ext cx="0" cy="310754"/>
          </a:xfrm>
          <a:prstGeom prst="line">
            <a:avLst/>
          </a:prstGeom>
          <a:noFill/>
          <a:ln w="9525" algn="ctr">
            <a:solidFill>
              <a:schemeClr val="bg1"/>
            </a:solidFill>
            <a:miter lim="800000"/>
            <a:headEnd/>
            <a:tailEnd/>
          </a:ln>
        </p:spPr>
      </p:cxnSp>
      <p:cxnSp>
        <p:nvCxnSpPr>
          <p:cNvPr id="61465" name="Straight Arrow Connector 33"/>
          <p:cNvCxnSpPr>
            <a:cxnSpLocks noChangeShapeType="1"/>
          </p:cNvCxnSpPr>
          <p:nvPr/>
        </p:nvCxnSpPr>
        <p:spPr bwMode="auto">
          <a:xfrm flipH="1">
            <a:off x="3409355" y="2819400"/>
            <a:ext cx="119658" cy="0"/>
          </a:xfrm>
          <a:prstGeom prst="straightConnector1">
            <a:avLst/>
          </a:prstGeom>
          <a:noFill/>
          <a:ln w="9525" algn="ctr">
            <a:solidFill>
              <a:schemeClr val="bg1"/>
            </a:solidFill>
            <a:miter lim="800000"/>
            <a:headEnd/>
            <a:tailEnd type="arrow" w="med" len="med"/>
          </a:ln>
        </p:spPr>
      </p:cxnSp>
      <p:cxnSp>
        <p:nvCxnSpPr>
          <p:cNvPr id="61466" name="Straight Connector 36"/>
          <p:cNvCxnSpPr>
            <a:cxnSpLocks noChangeShapeType="1"/>
          </p:cNvCxnSpPr>
          <p:nvPr/>
        </p:nvCxnSpPr>
        <p:spPr bwMode="auto">
          <a:xfrm>
            <a:off x="3409355" y="2669381"/>
            <a:ext cx="0" cy="258366"/>
          </a:xfrm>
          <a:prstGeom prst="line">
            <a:avLst/>
          </a:prstGeom>
          <a:noFill/>
          <a:ln w="9525" algn="ctr">
            <a:solidFill>
              <a:schemeClr val="bg1"/>
            </a:solidFill>
            <a:miter lim="800000"/>
            <a:headEnd/>
            <a:tailEnd/>
          </a:ln>
        </p:spPr>
      </p:cxnSp>
      <p:cxnSp>
        <p:nvCxnSpPr>
          <p:cNvPr id="61467" name="Straight Connector 2058"/>
          <p:cNvCxnSpPr>
            <a:cxnSpLocks noChangeShapeType="1"/>
          </p:cNvCxnSpPr>
          <p:nvPr/>
        </p:nvCxnSpPr>
        <p:spPr bwMode="auto">
          <a:xfrm>
            <a:off x="3864769" y="2409825"/>
            <a:ext cx="1728788" cy="0"/>
          </a:xfrm>
          <a:prstGeom prst="line">
            <a:avLst/>
          </a:prstGeom>
          <a:noFill/>
          <a:ln w="9525" algn="ctr">
            <a:solidFill>
              <a:schemeClr val="bg1"/>
            </a:solidFill>
            <a:miter lim="800000"/>
            <a:headEnd/>
            <a:tailEnd/>
          </a:ln>
        </p:spPr>
      </p:cxnSp>
      <p:cxnSp>
        <p:nvCxnSpPr>
          <p:cNvPr id="61468" name="Straight Connector 2061"/>
          <p:cNvCxnSpPr>
            <a:cxnSpLocks noChangeShapeType="1"/>
          </p:cNvCxnSpPr>
          <p:nvPr/>
        </p:nvCxnSpPr>
        <p:spPr bwMode="auto">
          <a:xfrm flipV="1">
            <a:off x="3864769" y="2669381"/>
            <a:ext cx="1728788" cy="0"/>
          </a:xfrm>
          <a:prstGeom prst="line">
            <a:avLst/>
          </a:prstGeom>
          <a:noFill/>
          <a:ln w="9525" algn="ctr">
            <a:solidFill>
              <a:schemeClr val="bg1"/>
            </a:solidFill>
            <a:miter lim="800000"/>
            <a:headEnd/>
            <a:tailEnd/>
          </a:ln>
        </p:spPr>
      </p:cxnSp>
      <p:graphicFrame>
        <p:nvGraphicFramePr>
          <p:cNvPr id="53" name="Table 52"/>
          <p:cNvGraphicFramePr>
            <a:graphicFrameLocks noGrp="1"/>
          </p:cNvGraphicFramePr>
          <p:nvPr/>
        </p:nvGraphicFramePr>
        <p:xfrm>
          <a:off x="3416499" y="3486150"/>
          <a:ext cx="2262783" cy="777248"/>
        </p:xfrm>
        <a:graphic>
          <a:graphicData uri="http://schemas.openxmlformats.org/drawingml/2006/table">
            <a:tbl>
              <a:tblPr firstRow="1" bandRow="1">
                <a:tableStyleId>{5C22544A-7EE6-4342-B048-85BDC9FD1C3A}</a:tableStyleId>
              </a:tblPr>
              <a:tblGrid>
                <a:gridCol w="262533">
                  <a:extLst>
                    <a:ext uri="{9D8B030D-6E8A-4147-A177-3AD203B41FA5}">
                      <a16:colId xmlns:a16="http://schemas.microsoft.com/office/drawing/2014/main" xmlns="" val="20000"/>
                    </a:ext>
                  </a:extLst>
                </a:gridCol>
                <a:gridCol w="2000250">
                  <a:extLst>
                    <a:ext uri="{9D8B030D-6E8A-4147-A177-3AD203B41FA5}">
                      <a16:colId xmlns:a16="http://schemas.microsoft.com/office/drawing/2014/main" xmlns="" val="20001"/>
                    </a:ext>
                  </a:extLst>
                </a:gridCol>
              </a:tblGrid>
              <a:tr h="480275">
                <a:tc>
                  <a:txBody>
                    <a:bodyPr/>
                    <a:lstStyle/>
                    <a:p>
                      <a:r>
                        <a:rPr lang="en-US" sz="1400" dirty="0"/>
                        <a:t>VA</a:t>
                      </a:r>
                    </a:p>
                  </a:txBody>
                  <a:tcPr marL="51440" marR="51440" marT="34292" marB="34292">
                    <a:solidFill>
                      <a:schemeClr val="bg1"/>
                    </a:solidFill>
                  </a:tcPr>
                </a:tc>
                <a:tc>
                  <a:txBody>
                    <a:bodyPr/>
                    <a:lstStyle/>
                    <a:p>
                      <a:pPr algn="ctr"/>
                      <a:r>
                        <a:rPr lang="en-US" sz="1400" dirty="0">
                          <a:solidFill>
                            <a:schemeClr val="bg1"/>
                          </a:solidFill>
                        </a:rPr>
                        <a:t>NVA</a:t>
                      </a:r>
                    </a:p>
                    <a:p>
                      <a:pPr algn="ctr"/>
                      <a:endParaRPr lang="en-US" sz="1400" dirty="0">
                        <a:solidFill>
                          <a:schemeClr val="bg1"/>
                        </a:solidFill>
                      </a:endParaRPr>
                    </a:p>
                  </a:txBody>
                  <a:tcPr marL="51440" marR="51440" marT="34292" marB="34292">
                    <a:solidFill>
                      <a:schemeClr val="tx1"/>
                    </a:solidFill>
                  </a:tcPr>
                </a:tc>
                <a:extLst>
                  <a:ext uri="{0D108BD9-81ED-4DB2-BD59-A6C34878D82A}">
                    <a16:rowId xmlns:a16="http://schemas.microsoft.com/office/drawing/2014/main" xmlns="" val="10000"/>
                  </a:ext>
                </a:extLst>
              </a:tr>
              <a:tr h="278153">
                <a:tc>
                  <a:txBody>
                    <a:bodyPr/>
                    <a:lstStyle/>
                    <a:p>
                      <a:r>
                        <a:rPr lang="en-US" sz="1400" dirty="0"/>
                        <a:t> </a:t>
                      </a:r>
                    </a:p>
                  </a:txBody>
                  <a:tcPr marL="51440" marR="51440" marT="34292" marB="34292">
                    <a:noFill/>
                  </a:tcPr>
                </a:tc>
                <a:tc>
                  <a:txBody>
                    <a:bodyPr/>
                    <a:lstStyle/>
                    <a:p>
                      <a:pPr algn="ctr"/>
                      <a:endParaRPr lang="en-US" sz="1400" dirty="0">
                        <a:solidFill>
                          <a:schemeClr val="bg1"/>
                        </a:solidFill>
                      </a:endParaRPr>
                    </a:p>
                  </a:txBody>
                  <a:tcPr marL="51440" marR="51440" marT="34292" marB="34292">
                    <a:solidFill>
                      <a:schemeClr val="tx1"/>
                    </a:solidFill>
                  </a:tcPr>
                </a:tc>
                <a:extLst>
                  <a:ext uri="{0D108BD9-81ED-4DB2-BD59-A6C34878D82A}">
                    <a16:rowId xmlns:a16="http://schemas.microsoft.com/office/drawing/2014/main" xmlns="" val="10001"/>
                  </a:ext>
                </a:extLst>
              </a:tr>
            </a:tbl>
          </a:graphicData>
        </a:graphic>
      </p:graphicFrame>
      <p:cxnSp>
        <p:nvCxnSpPr>
          <p:cNvPr id="61480" name="Straight Connector 59"/>
          <p:cNvCxnSpPr>
            <a:cxnSpLocks noChangeShapeType="1"/>
          </p:cNvCxnSpPr>
          <p:nvPr/>
        </p:nvCxnSpPr>
        <p:spPr bwMode="auto">
          <a:xfrm>
            <a:off x="3871912" y="3486150"/>
            <a:ext cx="1728788" cy="0"/>
          </a:xfrm>
          <a:prstGeom prst="line">
            <a:avLst/>
          </a:prstGeom>
          <a:noFill/>
          <a:ln w="9525" algn="ctr">
            <a:solidFill>
              <a:schemeClr val="bg1"/>
            </a:solidFill>
            <a:miter lim="800000"/>
            <a:headEnd/>
            <a:tailEnd/>
          </a:ln>
        </p:spPr>
      </p:cxnSp>
      <p:cxnSp>
        <p:nvCxnSpPr>
          <p:cNvPr id="61481" name="Straight Connector 60"/>
          <p:cNvCxnSpPr>
            <a:cxnSpLocks noChangeShapeType="1"/>
          </p:cNvCxnSpPr>
          <p:nvPr/>
        </p:nvCxnSpPr>
        <p:spPr bwMode="auto">
          <a:xfrm flipV="1">
            <a:off x="3871912" y="3907631"/>
            <a:ext cx="1728788" cy="0"/>
          </a:xfrm>
          <a:prstGeom prst="line">
            <a:avLst/>
          </a:prstGeom>
          <a:noFill/>
          <a:ln w="9525" algn="ctr">
            <a:solidFill>
              <a:schemeClr val="bg1"/>
            </a:solidFill>
            <a:miter lim="800000"/>
            <a:headEnd/>
            <a:tailEnd/>
          </a:ln>
        </p:spPr>
      </p:cxnSp>
      <p:cxnSp>
        <p:nvCxnSpPr>
          <p:cNvPr id="61482" name="Straight Arrow Connector 4"/>
          <p:cNvCxnSpPr>
            <a:cxnSpLocks noChangeShapeType="1"/>
          </p:cNvCxnSpPr>
          <p:nvPr/>
        </p:nvCxnSpPr>
        <p:spPr bwMode="auto">
          <a:xfrm>
            <a:off x="5343526" y="4076700"/>
            <a:ext cx="250031" cy="0"/>
          </a:xfrm>
          <a:prstGeom prst="straightConnector1">
            <a:avLst/>
          </a:prstGeom>
          <a:noFill/>
          <a:ln w="41275" algn="ctr">
            <a:solidFill>
              <a:schemeClr val="bg1"/>
            </a:solidFill>
            <a:miter lim="800000"/>
            <a:headEnd/>
            <a:tailEnd type="arrow" w="med" len="med"/>
          </a:ln>
        </p:spPr>
      </p:cxnSp>
      <p:graphicFrame>
        <p:nvGraphicFramePr>
          <p:cNvPr id="30" name="Table 29"/>
          <p:cNvGraphicFramePr>
            <a:graphicFrameLocks noGrp="1"/>
          </p:cNvGraphicFramePr>
          <p:nvPr/>
        </p:nvGraphicFramePr>
        <p:xfrm>
          <a:off x="3409357" y="4654156"/>
          <a:ext cx="1426964" cy="777248"/>
        </p:xfrm>
        <a:graphic>
          <a:graphicData uri="http://schemas.openxmlformats.org/drawingml/2006/table">
            <a:tbl>
              <a:tblPr firstRow="1" bandRow="1">
                <a:tableStyleId>{5C22544A-7EE6-4342-B048-85BDC9FD1C3A}</a:tableStyleId>
              </a:tblPr>
              <a:tblGrid>
                <a:gridCol w="483989">
                  <a:extLst>
                    <a:ext uri="{9D8B030D-6E8A-4147-A177-3AD203B41FA5}">
                      <a16:colId xmlns:a16="http://schemas.microsoft.com/office/drawing/2014/main" xmlns="" val="20000"/>
                    </a:ext>
                  </a:extLst>
                </a:gridCol>
                <a:gridCol w="942975">
                  <a:extLst>
                    <a:ext uri="{9D8B030D-6E8A-4147-A177-3AD203B41FA5}">
                      <a16:colId xmlns:a16="http://schemas.microsoft.com/office/drawing/2014/main" xmlns="" val="20001"/>
                    </a:ext>
                  </a:extLst>
                </a:gridCol>
              </a:tblGrid>
              <a:tr h="480275">
                <a:tc>
                  <a:txBody>
                    <a:bodyPr/>
                    <a:lstStyle/>
                    <a:p>
                      <a:r>
                        <a:rPr lang="en-US" sz="1400" dirty="0"/>
                        <a:t>VA</a:t>
                      </a:r>
                    </a:p>
                  </a:txBody>
                  <a:tcPr marL="51440" marR="51440" marT="34292" marB="34292">
                    <a:solidFill>
                      <a:schemeClr val="bg1"/>
                    </a:solidFill>
                  </a:tcPr>
                </a:tc>
                <a:tc>
                  <a:txBody>
                    <a:bodyPr/>
                    <a:lstStyle/>
                    <a:p>
                      <a:pPr algn="ctr"/>
                      <a:r>
                        <a:rPr lang="en-US" sz="1400" dirty="0">
                          <a:solidFill>
                            <a:schemeClr val="bg1"/>
                          </a:solidFill>
                        </a:rPr>
                        <a:t>NVA</a:t>
                      </a:r>
                    </a:p>
                    <a:p>
                      <a:pPr algn="ctr"/>
                      <a:endParaRPr lang="en-US" sz="1400" dirty="0">
                        <a:solidFill>
                          <a:schemeClr val="bg1"/>
                        </a:solidFill>
                      </a:endParaRPr>
                    </a:p>
                  </a:txBody>
                  <a:tcPr marL="51440" marR="51440" marT="34292" marB="34292">
                    <a:solidFill>
                      <a:schemeClr val="tx1"/>
                    </a:solidFill>
                  </a:tcPr>
                </a:tc>
                <a:extLst>
                  <a:ext uri="{0D108BD9-81ED-4DB2-BD59-A6C34878D82A}">
                    <a16:rowId xmlns:a16="http://schemas.microsoft.com/office/drawing/2014/main" xmlns="" val="10000"/>
                  </a:ext>
                </a:extLst>
              </a:tr>
              <a:tr h="278153">
                <a:tc>
                  <a:txBody>
                    <a:bodyPr/>
                    <a:lstStyle/>
                    <a:p>
                      <a:r>
                        <a:rPr lang="en-US" sz="1400" dirty="0"/>
                        <a:t> </a:t>
                      </a:r>
                    </a:p>
                  </a:txBody>
                  <a:tcPr marL="51440" marR="51440" marT="34292" marB="34292">
                    <a:noFill/>
                  </a:tcPr>
                </a:tc>
                <a:tc>
                  <a:txBody>
                    <a:bodyPr/>
                    <a:lstStyle/>
                    <a:p>
                      <a:pPr algn="ctr"/>
                      <a:endParaRPr lang="en-US" sz="1400" dirty="0">
                        <a:solidFill>
                          <a:schemeClr val="bg1"/>
                        </a:solidFill>
                      </a:endParaRPr>
                    </a:p>
                  </a:txBody>
                  <a:tcPr marL="51440" marR="51440" marT="34292" marB="34292">
                    <a:solidFill>
                      <a:schemeClr val="tx1"/>
                    </a:solidFill>
                  </a:tcPr>
                </a:tc>
                <a:extLst>
                  <a:ext uri="{0D108BD9-81ED-4DB2-BD59-A6C34878D82A}">
                    <a16:rowId xmlns:a16="http://schemas.microsoft.com/office/drawing/2014/main" xmlns="" val="10001"/>
                  </a:ext>
                </a:extLst>
              </a:tr>
            </a:tbl>
          </a:graphicData>
        </a:graphic>
      </p:graphicFrame>
      <p:cxnSp>
        <p:nvCxnSpPr>
          <p:cNvPr id="61494" name="Straight Arrow Connector 4"/>
          <p:cNvCxnSpPr>
            <a:cxnSpLocks noChangeShapeType="1"/>
          </p:cNvCxnSpPr>
          <p:nvPr/>
        </p:nvCxnSpPr>
        <p:spPr bwMode="auto">
          <a:xfrm flipH="1">
            <a:off x="4557712" y="4791075"/>
            <a:ext cx="271463" cy="0"/>
          </a:xfrm>
          <a:prstGeom prst="straightConnector1">
            <a:avLst/>
          </a:prstGeom>
          <a:noFill/>
          <a:ln w="41275" algn="ctr">
            <a:solidFill>
              <a:srgbClr val="000066"/>
            </a:solidFill>
            <a:miter lim="800000"/>
            <a:headEnd/>
            <a:tailEnd type="arrow" w="med" len="med"/>
          </a:ln>
        </p:spPr>
      </p:cxnSp>
      <p:cxnSp>
        <p:nvCxnSpPr>
          <p:cNvPr id="61495" name="Straight Arrow Connector 4"/>
          <p:cNvCxnSpPr>
            <a:cxnSpLocks noChangeShapeType="1"/>
          </p:cNvCxnSpPr>
          <p:nvPr/>
        </p:nvCxnSpPr>
        <p:spPr bwMode="auto">
          <a:xfrm flipH="1">
            <a:off x="5681962" y="4076700"/>
            <a:ext cx="250031" cy="0"/>
          </a:xfrm>
          <a:prstGeom prst="straightConnector1">
            <a:avLst/>
          </a:prstGeom>
          <a:noFill/>
          <a:ln w="41275" algn="ctr">
            <a:solidFill>
              <a:schemeClr val="bg1"/>
            </a:solidFill>
            <a:miter lim="800000"/>
            <a:headEnd/>
            <a:tailEnd type="arrow" w="med" len="med"/>
          </a:ln>
        </p:spPr>
      </p:cxnSp>
      <p:cxnSp>
        <p:nvCxnSpPr>
          <p:cNvPr id="61496" name="Straight Arrow Connector 4"/>
          <p:cNvCxnSpPr>
            <a:cxnSpLocks noChangeShapeType="1"/>
          </p:cNvCxnSpPr>
          <p:nvPr/>
        </p:nvCxnSpPr>
        <p:spPr bwMode="auto">
          <a:xfrm flipH="1">
            <a:off x="5600701" y="4791075"/>
            <a:ext cx="250031" cy="0"/>
          </a:xfrm>
          <a:prstGeom prst="straightConnector1">
            <a:avLst/>
          </a:prstGeom>
          <a:noFill/>
          <a:ln w="41275" algn="ctr">
            <a:solidFill>
              <a:schemeClr val="bg1"/>
            </a:solidFill>
            <a:miter lim="800000"/>
            <a:headEnd/>
            <a:tailEnd type="arrow" w="med" len="med"/>
          </a:ln>
        </p:spPr>
      </p:cxnSp>
      <p:cxnSp>
        <p:nvCxnSpPr>
          <p:cNvPr id="61497" name="Straight Arrow Connector 4"/>
          <p:cNvCxnSpPr>
            <a:cxnSpLocks noChangeShapeType="1"/>
          </p:cNvCxnSpPr>
          <p:nvPr/>
        </p:nvCxnSpPr>
        <p:spPr bwMode="auto">
          <a:xfrm flipH="1">
            <a:off x="5641778" y="2505075"/>
            <a:ext cx="250031" cy="0"/>
          </a:xfrm>
          <a:prstGeom prst="straightConnector1">
            <a:avLst/>
          </a:prstGeom>
          <a:noFill/>
          <a:ln w="41275" algn="ctr">
            <a:solidFill>
              <a:schemeClr val="bg1"/>
            </a:solidFill>
            <a:miter lim="800000"/>
            <a:headEnd/>
            <a:tailEnd type="arrow" w="med" len="med"/>
          </a:ln>
        </p:spPr>
      </p:cxnSp>
      <p:cxnSp>
        <p:nvCxnSpPr>
          <p:cNvPr id="61498" name="Straight Connector 10"/>
          <p:cNvCxnSpPr>
            <a:cxnSpLocks noChangeShapeType="1"/>
          </p:cNvCxnSpPr>
          <p:nvPr/>
        </p:nvCxnSpPr>
        <p:spPr bwMode="auto">
          <a:xfrm>
            <a:off x="5600700" y="2409825"/>
            <a:ext cx="0" cy="3028950"/>
          </a:xfrm>
          <a:prstGeom prst="line">
            <a:avLst/>
          </a:prstGeom>
          <a:noFill/>
          <a:ln w="41275" algn="ctr">
            <a:solidFill>
              <a:srgbClr val="000066"/>
            </a:solidFill>
            <a:prstDash val="dash"/>
            <a:miter lim="800000"/>
            <a:headEnd/>
            <a:tailEnd/>
          </a:ln>
        </p:spPr>
      </p:cxnSp>
      <p:cxnSp>
        <p:nvCxnSpPr>
          <p:cNvPr id="61499" name="Straight Arrow Connector 41"/>
          <p:cNvCxnSpPr>
            <a:cxnSpLocks noChangeShapeType="1"/>
          </p:cNvCxnSpPr>
          <p:nvPr/>
        </p:nvCxnSpPr>
        <p:spPr bwMode="auto">
          <a:xfrm>
            <a:off x="5275660" y="4791075"/>
            <a:ext cx="271463" cy="0"/>
          </a:xfrm>
          <a:prstGeom prst="straightConnector1">
            <a:avLst/>
          </a:prstGeom>
          <a:noFill/>
          <a:ln w="41275" algn="ctr">
            <a:solidFill>
              <a:srgbClr val="000066"/>
            </a:solidFill>
            <a:miter lim="800000"/>
            <a:headEnd/>
            <a:tailEnd type="arrow" w="med" len="med"/>
          </a:ln>
        </p:spPr>
      </p:cxnSp>
      <p:pic>
        <p:nvPicPr>
          <p:cNvPr id="61500" name="Picture 51" descr="C:\Users\scr0303\AppData\Local\Microsoft\Windows\Temporary Internet Files\Content.IE5\NEZ85YS5\MC900441459[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7029" y="4548187"/>
            <a:ext cx="468809" cy="623888"/>
          </a:xfrm>
          <a:prstGeom prst="rect">
            <a:avLst/>
          </a:prstGeom>
          <a:noFill/>
          <a:ln w="9525">
            <a:noFill/>
            <a:miter lim="800000"/>
            <a:headEnd/>
            <a:tailEnd/>
          </a:ln>
        </p:spPr>
      </p:pic>
      <p:cxnSp>
        <p:nvCxnSpPr>
          <p:cNvPr id="61501" name="Straight Arrow Connector 13"/>
          <p:cNvCxnSpPr>
            <a:cxnSpLocks noChangeShapeType="1"/>
          </p:cNvCxnSpPr>
          <p:nvPr/>
        </p:nvCxnSpPr>
        <p:spPr bwMode="auto">
          <a:xfrm flipV="1">
            <a:off x="3714752" y="4978003"/>
            <a:ext cx="1316236" cy="708422"/>
          </a:xfrm>
          <a:prstGeom prst="straightConnector1">
            <a:avLst/>
          </a:prstGeom>
          <a:noFill/>
          <a:ln w="41275" algn="ctr">
            <a:solidFill>
              <a:srgbClr val="00B050"/>
            </a:solidFill>
            <a:miter lim="800000"/>
            <a:headEnd/>
            <a:tailEnd type="arrow" w="med" len="med"/>
          </a:ln>
        </p:spPr>
      </p:cxnSp>
      <p:cxnSp>
        <p:nvCxnSpPr>
          <p:cNvPr id="61502" name="Straight Connector 17"/>
          <p:cNvCxnSpPr>
            <a:cxnSpLocks noChangeShapeType="1"/>
          </p:cNvCxnSpPr>
          <p:nvPr/>
        </p:nvCxnSpPr>
        <p:spPr bwMode="auto">
          <a:xfrm>
            <a:off x="2936083" y="5289950"/>
            <a:ext cx="792956" cy="396478"/>
          </a:xfrm>
          <a:prstGeom prst="line">
            <a:avLst/>
          </a:prstGeom>
          <a:noFill/>
          <a:ln w="41275" algn="ctr">
            <a:solidFill>
              <a:srgbClr val="00B050"/>
            </a:solidFill>
            <a:miter lim="800000"/>
            <a:headEnd/>
            <a:tailEnd/>
          </a:ln>
        </p:spPr>
      </p:cxnSp>
      <p:cxnSp>
        <p:nvCxnSpPr>
          <p:cNvPr id="61503" name="Straight Connector 50"/>
          <p:cNvCxnSpPr>
            <a:cxnSpLocks noChangeShapeType="1"/>
          </p:cNvCxnSpPr>
          <p:nvPr/>
        </p:nvCxnSpPr>
        <p:spPr bwMode="auto">
          <a:xfrm>
            <a:off x="3395067" y="2393156"/>
            <a:ext cx="0" cy="3028950"/>
          </a:xfrm>
          <a:prstGeom prst="line">
            <a:avLst/>
          </a:prstGeom>
          <a:noFill/>
          <a:ln w="41275" algn="ctr">
            <a:solidFill>
              <a:srgbClr val="000066"/>
            </a:solidFill>
            <a:prstDash val="dash"/>
            <a:miter lim="800000"/>
            <a:headEnd/>
            <a:tailEnd/>
          </a:ln>
        </p:spPr>
      </p:cxnSp>
      <p:sp>
        <p:nvSpPr>
          <p:cNvPr id="34" name="Oval 33"/>
          <p:cNvSpPr/>
          <p:nvPr/>
        </p:nvSpPr>
        <p:spPr>
          <a:xfrm>
            <a:off x="3328987" y="3343275"/>
            <a:ext cx="500063" cy="7810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Char char="•"/>
              <a:defRPr/>
            </a:pPr>
            <a:endParaRPr lang="en-US" sz="1350">
              <a:solidFill>
                <a:prstClr val="white"/>
              </a:solidFill>
              <a:latin typeface="Calibri"/>
            </a:endParaRPr>
          </a:p>
        </p:txBody>
      </p:sp>
      <p:sp>
        <p:nvSpPr>
          <p:cNvPr id="35" name="Oval 34"/>
          <p:cNvSpPr/>
          <p:nvPr/>
        </p:nvSpPr>
        <p:spPr>
          <a:xfrm>
            <a:off x="3929064" y="4514850"/>
            <a:ext cx="1707356"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Char char="•"/>
              <a:defRPr/>
            </a:pPr>
            <a:endParaRPr lang="en-US" sz="1350">
              <a:solidFill>
                <a:prstClr val="white"/>
              </a:solidFill>
              <a:latin typeface="Calibri"/>
            </a:endParaRPr>
          </a:p>
        </p:txBody>
      </p:sp>
    </p:spTree>
    <p:extLst>
      <p:ext uri="{BB962C8B-B14F-4D97-AF65-F5344CB8AC3E}">
        <p14:creationId xmlns:p14="http://schemas.microsoft.com/office/powerpoint/2010/main" val="27213813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vert="horz" lIns="68580" tIns="34290" rIns="68580" bIns="34290" rtlCol="0" anchor="t">
            <a:normAutofit fontScale="90000"/>
          </a:bodyPr>
          <a:lstStyle/>
          <a:p>
            <a:pPr algn="ctr"/>
            <a:r>
              <a:rPr lang="en-US"/>
              <a:t>The 7 Wastes</a:t>
            </a:r>
            <a:br>
              <a:rPr lang="en-US"/>
            </a:br>
            <a:endParaRPr lang="en-US"/>
          </a:p>
        </p:txBody>
      </p:sp>
      <p:graphicFrame>
        <p:nvGraphicFramePr>
          <p:cNvPr id="2" name="Table 1"/>
          <p:cNvGraphicFramePr>
            <a:graphicFrameLocks noGrp="1"/>
          </p:cNvGraphicFramePr>
          <p:nvPr/>
        </p:nvGraphicFramePr>
        <p:xfrm>
          <a:off x="2150271" y="1990725"/>
          <a:ext cx="4864894" cy="3076575"/>
        </p:xfrm>
        <a:graphic>
          <a:graphicData uri="http://schemas.openxmlformats.org/drawingml/2006/table">
            <a:tbl>
              <a:tblPr firstRow="1" bandRow="1">
                <a:tableStyleId>{5C22544A-7EE6-4342-B048-85BDC9FD1C3A}</a:tableStyleId>
              </a:tblPr>
              <a:tblGrid>
                <a:gridCol w="1128953">
                  <a:extLst>
                    <a:ext uri="{9D8B030D-6E8A-4147-A177-3AD203B41FA5}">
                      <a16:colId xmlns:a16="http://schemas.microsoft.com/office/drawing/2014/main" xmlns="" val="20000"/>
                    </a:ext>
                  </a:extLst>
                </a:gridCol>
                <a:gridCol w="1663719">
                  <a:extLst>
                    <a:ext uri="{9D8B030D-6E8A-4147-A177-3AD203B41FA5}">
                      <a16:colId xmlns:a16="http://schemas.microsoft.com/office/drawing/2014/main" xmlns="" val="20001"/>
                    </a:ext>
                  </a:extLst>
                </a:gridCol>
                <a:gridCol w="2072222">
                  <a:extLst>
                    <a:ext uri="{9D8B030D-6E8A-4147-A177-3AD203B41FA5}">
                      <a16:colId xmlns:a16="http://schemas.microsoft.com/office/drawing/2014/main" xmlns="" val="20002"/>
                    </a:ext>
                  </a:extLst>
                </a:gridCol>
              </a:tblGrid>
              <a:tr h="508553">
                <a:tc>
                  <a:txBody>
                    <a:bodyPr/>
                    <a:lstStyle/>
                    <a:p>
                      <a:pPr algn="ctr"/>
                      <a:r>
                        <a:rPr lang="en-US" sz="1200" dirty="0"/>
                        <a:t>WASTES</a:t>
                      </a:r>
                    </a:p>
                  </a:txBody>
                  <a:tcPr marL="51435" marR="51435" marT="34294" marB="34294"/>
                </a:tc>
                <a:tc>
                  <a:txBody>
                    <a:bodyPr/>
                    <a:lstStyle/>
                    <a:p>
                      <a:pPr algn="ctr"/>
                      <a:r>
                        <a:rPr lang="en-US" sz="1200" dirty="0"/>
                        <a:t>DEFINITION</a:t>
                      </a:r>
                    </a:p>
                  </a:txBody>
                  <a:tcPr marL="51435" marR="51435" marT="34294" marB="34294"/>
                </a:tc>
                <a:tc>
                  <a:txBody>
                    <a:bodyPr/>
                    <a:lstStyle/>
                    <a:p>
                      <a:pPr algn="ctr"/>
                      <a:r>
                        <a:rPr lang="en-US" sz="1200" dirty="0"/>
                        <a:t>WORK AREA APPLICATIONS</a:t>
                      </a:r>
                    </a:p>
                  </a:txBody>
                  <a:tcPr marL="51435" marR="51435" marT="34294" marB="34294"/>
                </a:tc>
                <a:extLst>
                  <a:ext uri="{0D108BD9-81ED-4DB2-BD59-A6C34878D82A}">
                    <a16:rowId xmlns:a16="http://schemas.microsoft.com/office/drawing/2014/main" xmlns="" val="10000"/>
                  </a:ext>
                </a:extLst>
              </a:tr>
              <a:tr h="1034246">
                <a:tc>
                  <a:txBody>
                    <a:bodyPr/>
                    <a:lstStyle/>
                    <a:p>
                      <a:pPr algn="ctr"/>
                      <a:r>
                        <a:rPr lang="en-US" sz="1200" dirty="0">
                          <a:solidFill>
                            <a:srgbClr val="000066"/>
                          </a:solidFill>
                        </a:rPr>
                        <a:t>Overproduction</a:t>
                      </a:r>
                    </a:p>
                  </a:txBody>
                  <a:tcPr marL="51435" marR="51435" marT="34294" marB="34294"/>
                </a:tc>
                <a:tc>
                  <a:txBody>
                    <a:bodyPr/>
                    <a:lstStyle/>
                    <a:p>
                      <a:r>
                        <a:rPr lang="en-US" sz="1200" dirty="0">
                          <a:solidFill>
                            <a:srgbClr val="000066"/>
                          </a:solidFill>
                        </a:rPr>
                        <a:t>Generating more information and products than</a:t>
                      </a:r>
                      <a:r>
                        <a:rPr lang="en-US" sz="1200" baseline="0" dirty="0">
                          <a:solidFill>
                            <a:srgbClr val="000066"/>
                          </a:solidFill>
                        </a:rPr>
                        <a:t> needed</a:t>
                      </a:r>
                      <a:endParaRPr lang="en-US" sz="1200" dirty="0">
                        <a:solidFill>
                          <a:srgbClr val="000066"/>
                        </a:solidFill>
                      </a:endParaRPr>
                    </a:p>
                  </a:txBody>
                  <a:tcPr marL="51435" marR="51435" marT="34294" marB="34294"/>
                </a:tc>
                <a:tc>
                  <a:txBody>
                    <a:bodyPr/>
                    <a:lstStyle/>
                    <a:p>
                      <a:pPr marL="285750" indent="-285750">
                        <a:buFont typeface="Arial" pitchFamily="34" charset="0"/>
                        <a:buChar char="•"/>
                      </a:pPr>
                      <a:r>
                        <a:rPr lang="en-US" sz="1200" dirty="0">
                          <a:solidFill>
                            <a:srgbClr val="000066"/>
                          </a:solidFill>
                        </a:rPr>
                        <a:t>Creating reports no</a:t>
                      </a:r>
                      <a:r>
                        <a:rPr lang="en-US" sz="1200" baseline="0" dirty="0">
                          <a:solidFill>
                            <a:srgbClr val="000066"/>
                          </a:solidFill>
                        </a:rPr>
                        <a:t> one reads</a:t>
                      </a:r>
                    </a:p>
                    <a:p>
                      <a:pPr marL="285750" indent="-285750">
                        <a:buFont typeface="Arial" pitchFamily="34" charset="0"/>
                        <a:buChar char="•"/>
                      </a:pPr>
                      <a:r>
                        <a:rPr lang="en-US" sz="1200" baseline="0" dirty="0">
                          <a:solidFill>
                            <a:srgbClr val="000066"/>
                          </a:solidFill>
                        </a:rPr>
                        <a:t>Batch production</a:t>
                      </a:r>
                    </a:p>
                    <a:p>
                      <a:pPr marL="285750" indent="-285750">
                        <a:buFont typeface="Arial" pitchFamily="34" charset="0"/>
                        <a:buChar char="•"/>
                      </a:pPr>
                      <a:r>
                        <a:rPr lang="en-US" sz="1200" baseline="0" dirty="0">
                          <a:solidFill>
                            <a:srgbClr val="000066"/>
                          </a:solidFill>
                        </a:rPr>
                        <a:t>Unnecessary meetings</a:t>
                      </a:r>
                      <a:endParaRPr lang="en-US" sz="1200" dirty="0">
                        <a:solidFill>
                          <a:srgbClr val="000066"/>
                        </a:solidFill>
                      </a:endParaRPr>
                    </a:p>
                  </a:txBody>
                  <a:tcPr marL="51435" marR="51435" marT="34294" marB="34294"/>
                </a:tc>
                <a:extLst>
                  <a:ext uri="{0D108BD9-81ED-4DB2-BD59-A6C34878D82A}">
                    <a16:rowId xmlns:a16="http://schemas.microsoft.com/office/drawing/2014/main" xmlns="" val="10001"/>
                  </a:ext>
                </a:extLst>
              </a:tr>
              <a:tr h="1533776">
                <a:tc>
                  <a:txBody>
                    <a:bodyPr/>
                    <a:lstStyle/>
                    <a:p>
                      <a:pPr algn="ctr"/>
                      <a:r>
                        <a:rPr lang="en-US" sz="1200" dirty="0">
                          <a:solidFill>
                            <a:srgbClr val="000066"/>
                          </a:solidFill>
                        </a:rPr>
                        <a:t>Transportation</a:t>
                      </a:r>
                    </a:p>
                  </a:txBody>
                  <a:tcPr marL="51435" marR="51435" marT="34294" marB="34294"/>
                </a:tc>
                <a:tc>
                  <a:txBody>
                    <a:bodyPr/>
                    <a:lstStyle/>
                    <a:p>
                      <a:r>
                        <a:rPr lang="en-US" sz="1200" dirty="0">
                          <a:solidFill>
                            <a:srgbClr val="000066"/>
                          </a:solidFill>
                        </a:rPr>
                        <a:t>Movement of products and information that does not add value</a:t>
                      </a:r>
                    </a:p>
                  </a:txBody>
                  <a:tcPr marL="51435" marR="51435" marT="34294" marB="34294"/>
                </a:tc>
                <a:tc>
                  <a:txBody>
                    <a:bodyPr/>
                    <a:lstStyle/>
                    <a:p>
                      <a:pPr marL="285750" indent="-285750">
                        <a:buFont typeface="Arial" pitchFamily="34" charset="0"/>
                        <a:buChar char="•"/>
                      </a:pPr>
                      <a:r>
                        <a:rPr lang="en-US" sz="1200" dirty="0">
                          <a:solidFill>
                            <a:srgbClr val="000066"/>
                          </a:solidFill>
                        </a:rPr>
                        <a:t>Retrieving or storing files</a:t>
                      </a:r>
                    </a:p>
                    <a:p>
                      <a:pPr marL="285750" indent="-285750">
                        <a:buFont typeface="Arial" pitchFamily="34" charset="0"/>
                        <a:buChar char="•"/>
                      </a:pPr>
                      <a:r>
                        <a:rPr lang="en-US" sz="1200" dirty="0">
                          <a:solidFill>
                            <a:srgbClr val="000066"/>
                          </a:solidFill>
                        </a:rPr>
                        <a:t>Carrying</a:t>
                      </a:r>
                      <a:r>
                        <a:rPr lang="en-US" sz="1200" baseline="0" dirty="0">
                          <a:solidFill>
                            <a:srgbClr val="000066"/>
                          </a:solidFill>
                        </a:rPr>
                        <a:t> documents to and from shared equipment</a:t>
                      </a:r>
                    </a:p>
                    <a:p>
                      <a:pPr marL="285750" indent="-285750">
                        <a:buFont typeface="Arial" pitchFamily="34" charset="0"/>
                        <a:buChar char="•"/>
                      </a:pPr>
                      <a:r>
                        <a:rPr lang="en-US" sz="1200" baseline="0" dirty="0">
                          <a:solidFill>
                            <a:srgbClr val="000066"/>
                          </a:solidFill>
                        </a:rPr>
                        <a:t>Moving parts or assemblies to multiple staging areas before installing</a:t>
                      </a:r>
                      <a:endParaRPr lang="en-US" sz="1200" dirty="0">
                        <a:solidFill>
                          <a:srgbClr val="000066"/>
                        </a:solidFill>
                      </a:endParaRPr>
                    </a:p>
                  </a:txBody>
                  <a:tcPr marL="51435" marR="51435" marT="34294" marB="34294"/>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1311399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vert="horz" lIns="68580" tIns="34290" rIns="68580" bIns="34290" rtlCol="0" anchor="t">
            <a:normAutofit fontScale="90000"/>
          </a:bodyPr>
          <a:lstStyle/>
          <a:p>
            <a:pPr algn="ctr"/>
            <a:r>
              <a:rPr lang="en-US"/>
              <a:t>The 7 Wastes (cont.)</a:t>
            </a:r>
            <a:br>
              <a:rPr lang="en-US"/>
            </a:br>
            <a:endParaRPr lang="en-US"/>
          </a:p>
        </p:txBody>
      </p:sp>
      <p:sp>
        <p:nvSpPr>
          <p:cNvPr id="3" name="Content Placeholder 2">
            <a:extLst>
              <a:ext uri="{FF2B5EF4-FFF2-40B4-BE49-F238E27FC236}">
                <a16:creationId xmlns:a16="http://schemas.microsoft.com/office/drawing/2014/main" xmlns="" id="{F20148F6-D157-43AB-932C-E49D7BCFE0B4}"/>
              </a:ext>
            </a:extLst>
          </p:cNvPr>
          <p:cNvSpPr>
            <a:spLocks noGrp="1"/>
          </p:cNvSpPr>
          <p:nvPr>
            <p:ph idx="1"/>
          </p:nvPr>
        </p:nvSpPr>
        <p:spPr/>
        <p:txBody>
          <a:bodyPr/>
          <a:lstStyle/>
          <a:p>
            <a:endParaRPr lang="en-US"/>
          </a:p>
        </p:txBody>
      </p:sp>
      <p:graphicFrame>
        <p:nvGraphicFramePr>
          <p:cNvPr id="2" name="Table 1"/>
          <p:cNvGraphicFramePr>
            <a:graphicFrameLocks noGrp="1"/>
          </p:cNvGraphicFramePr>
          <p:nvPr/>
        </p:nvGraphicFramePr>
        <p:xfrm>
          <a:off x="2185989" y="2174083"/>
          <a:ext cx="4864894" cy="3316283"/>
        </p:xfrm>
        <a:graphic>
          <a:graphicData uri="http://schemas.openxmlformats.org/drawingml/2006/table">
            <a:tbl>
              <a:tblPr firstRow="1" bandRow="1">
                <a:tableStyleId>{5C22544A-7EE6-4342-B048-85BDC9FD1C3A}</a:tableStyleId>
              </a:tblPr>
              <a:tblGrid>
                <a:gridCol w="1128953">
                  <a:extLst>
                    <a:ext uri="{9D8B030D-6E8A-4147-A177-3AD203B41FA5}">
                      <a16:colId xmlns:a16="http://schemas.microsoft.com/office/drawing/2014/main" xmlns="" val="20000"/>
                    </a:ext>
                  </a:extLst>
                </a:gridCol>
                <a:gridCol w="1663719">
                  <a:extLst>
                    <a:ext uri="{9D8B030D-6E8A-4147-A177-3AD203B41FA5}">
                      <a16:colId xmlns:a16="http://schemas.microsoft.com/office/drawing/2014/main" xmlns="" val="20001"/>
                    </a:ext>
                  </a:extLst>
                </a:gridCol>
                <a:gridCol w="2072222">
                  <a:extLst>
                    <a:ext uri="{9D8B030D-6E8A-4147-A177-3AD203B41FA5}">
                      <a16:colId xmlns:a16="http://schemas.microsoft.com/office/drawing/2014/main" xmlns="" val="20002"/>
                    </a:ext>
                  </a:extLst>
                </a:gridCol>
              </a:tblGrid>
              <a:tr h="435983">
                <a:tc>
                  <a:txBody>
                    <a:bodyPr/>
                    <a:lstStyle/>
                    <a:p>
                      <a:pPr algn="ctr"/>
                      <a:r>
                        <a:rPr lang="en-US" sz="1200" dirty="0"/>
                        <a:t>WASTES</a:t>
                      </a:r>
                    </a:p>
                  </a:txBody>
                  <a:tcPr marL="51435" marR="51435" marT="34275" marB="34275"/>
                </a:tc>
                <a:tc>
                  <a:txBody>
                    <a:bodyPr/>
                    <a:lstStyle/>
                    <a:p>
                      <a:pPr algn="ctr"/>
                      <a:r>
                        <a:rPr lang="en-US" sz="1200" dirty="0"/>
                        <a:t>DEFINITION</a:t>
                      </a:r>
                    </a:p>
                  </a:txBody>
                  <a:tcPr marL="51435" marR="51435" marT="34275" marB="34275"/>
                </a:tc>
                <a:tc>
                  <a:txBody>
                    <a:bodyPr/>
                    <a:lstStyle/>
                    <a:p>
                      <a:pPr algn="ctr"/>
                      <a:r>
                        <a:rPr lang="en-US" sz="1200" dirty="0"/>
                        <a:t>WORK AREA APPLICATIONS</a:t>
                      </a:r>
                    </a:p>
                  </a:txBody>
                  <a:tcPr marL="51435" marR="51435" marT="34275" marB="34275"/>
                </a:tc>
                <a:extLst>
                  <a:ext uri="{0D108BD9-81ED-4DB2-BD59-A6C34878D82A}">
                    <a16:rowId xmlns:a16="http://schemas.microsoft.com/office/drawing/2014/main" xmlns="" val="10000"/>
                  </a:ext>
                </a:extLst>
              </a:tr>
              <a:tr h="1165830">
                <a:tc>
                  <a:txBody>
                    <a:bodyPr/>
                    <a:lstStyle/>
                    <a:p>
                      <a:pPr algn="ctr"/>
                      <a:r>
                        <a:rPr lang="en-US" sz="1200" dirty="0">
                          <a:solidFill>
                            <a:srgbClr val="000066"/>
                          </a:solidFill>
                        </a:rPr>
                        <a:t>Motion</a:t>
                      </a:r>
                    </a:p>
                  </a:txBody>
                  <a:tcPr marL="51435" marR="51435" marT="34275" marB="34275"/>
                </a:tc>
                <a:tc>
                  <a:txBody>
                    <a:bodyPr/>
                    <a:lstStyle/>
                    <a:p>
                      <a:r>
                        <a:rPr lang="en-US" sz="1200" dirty="0">
                          <a:solidFill>
                            <a:srgbClr val="000066"/>
                          </a:solidFill>
                        </a:rPr>
                        <a:t>Movement of people that does not add</a:t>
                      </a:r>
                      <a:r>
                        <a:rPr lang="en-US" sz="1200" baseline="0" dirty="0">
                          <a:solidFill>
                            <a:srgbClr val="000066"/>
                          </a:solidFill>
                        </a:rPr>
                        <a:t> value</a:t>
                      </a:r>
                      <a:endParaRPr lang="en-US" sz="1200" dirty="0">
                        <a:solidFill>
                          <a:srgbClr val="000066"/>
                        </a:solidFill>
                      </a:endParaRPr>
                    </a:p>
                  </a:txBody>
                  <a:tcPr marL="51435" marR="51435" marT="34275" marB="34275"/>
                </a:tc>
                <a:tc>
                  <a:txBody>
                    <a:bodyPr/>
                    <a:lstStyle/>
                    <a:p>
                      <a:pPr marL="285750" indent="-285750">
                        <a:buFont typeface="Arial" pitchFamily="34" charset="0"/>
                        <a:buChar char="•"/>
                      </a:pPr>
                      <a:r>
                        <a:rPr lang="en-US" sz="1200" dirty="0">
                          <a:solidFill>
                            <a:srgbClr val="000066"/>
                          </a:solidFill>
                        </a:rPr>
                        <a:t>Searching for files</a:t>
                      </a:r>
                    </a:p>
                    <a:p>
                      <a:pPr marL="285750" indent="-285750">
                        <a:buFont typeface="Arial" pitchFamily="34" charset="0"/>
                        <a:buChar char="•"/>
                      </a:pPr>
                      <a:r>
                        <a:rPr lang="en-US" sz="1200" dirty="0">
                          <a:solidFill>
                            <a:srgbClr val="000066"/>
                          </a:solidFill>
                        </a:rPr>
                        <a:t>Clearing</a:t>
                      </a:r>
                      <a:r>
                        <a:rPr lang="en-US" sz="1200" baseline="0" dirty="0">
                          <a:solidFill>
                            <a:srgbClr val="000066"/>
                          </a:solidFill>
                        </a:rPr>
                        <a:t> away files on the desk</a:t>
                      </a:r>
                    </a:p>
                    <a:p>
                      <a:pPr marL="285750" indent="-285750">
                        <a:buFont typeface="Arial" pitchFamily="34" charset="0"/>
                        <a:buChar char="•"/>
                      </a:pPr>
                      <a:r>
                        <a:rPr lang="en-US" sz="1200" baseline="0" dirty="0">
                          <a:solidFill>
                            <a:srgbClr val="000066"/>
                          </a:solidFill>
                        </a:rPr>
                        <a:t>Gathering information</a:t>
                      </a:r>
                    </a:p>
                    <a:p>
                      <a:pPr marL="285750" indent="-285750">
                        <a:buFont typeface="Arial" pitchFamily="34" charset="0"/>
                        <a:buChar char="•"/>
                      </a:pPr>
                      <a:r>
                        <a:rPr lang="en-US" sz="1200" baseline="0" dirty="0">
                          <a:solidFill>
                            <a:srgbClr val="000066"/>
                          </a:solidFill>
                        </a:rPr>
                        <a:t>Looking for tools, parts, and equipment to perform a job</a:t>
                      </a:r>
                      <a:endParaRPr lang="en-US" sz="1200" dirty="0">
                        <a:solidFill>
                          <a:srgbClr val="000066"/>
                        </a:solidFill>
                      </a:endParaRPr>
                    </a:p>
                  </a:txBody>
                  <a:tcPr marL="51435" marR="51435" marT="34275" marB="34275"/>
                </a:tc>
                <a:extLst>
                  <a:ext uri="{0D108BD9-81ED-4DB2-BD59-A6C34878D82A}">
                    <a16:rowId xmlns:a16="http://schemas.microsoft.com/office/drawing/2014/main" xmlns="" val="10001"/>
                  </a:ext>
                </a:extLst>
              </a:tr>
              <a:tr h="1531590">
                <a:tc>
                  <a:txBody>
                    <a:bodyPr/>
                    <a:lstStyle/>
                    <a:p>
                      <a:pPr algn="ctr"/>
                      <a:r>
                        <a:rPr lang="en-US" sz="1200" dirty="0">
                          <a:solidFill>
                            <a:srgbClr val="000066"/>
                          </a:solidFill>
                        </a:rPr>
                        <a:t>Waiting</a:t>
                      </a:r>
                    </a:p>
                  </a:txBody>
                  <a:tcPr marL="51435" marR="51435" marT="34275" marB="34275"/>
                </a:tc>
                <a:tc>
                  <a:txBody>
                    <a:bodyPr/>
                    <a:lstStyle/>
                    <a:p>
                      <a:r>
                        <a:rPr lang="en-US" sz="1200" dirty="0">
                          <a:solidFill>
                            <a:srgbClr val="000066"/>
                          </a:solidFill>
                        </a:rPr>
                        <a:t>Idle</a:t>
                      </a:r>
                      <a:r>
                        <a:rPr lang="en-US" sz="1200" baseline="0" dirty="0">
                          <a:solidFill>
                            <a:srgbClr val="000066"/>
                          </a:solidFill>
                        </a:rPr>
                        <a:t> time created when material, information, people or equipment is not ready</a:t>
                      </a:r>
                      <a:endParaRPr lang="en-US" sz="1200" dirty="0">
                        <a:solidFill>
                          <a:srgbClr val="000066"/>
                        </a:solidFill>
                      </a:endParaRPr>
                    </a:p>
                  </a:txBody>
                  <a:tcPr marL="51435" marR="51435" marT="34275" marB="34275"/>
                </a:tc>
                <a:tc>
                  <a:txBody>
                    <a:bodyPr/>
                    <a:lstStyle/>
                    <a:p>
                      <a:pPr marL="285750" indent="-285750">
                        <a:buFont typeface="Arial" pitchFamily="34" charset="0"/>
                        <a:buChar char="•"/>
                      </a:pPr>
                      <a:r>
                        <a:rPr lang="en-US" sz="1200" dirty="0">
                          <a:solidFill>
                            <a:srgbClr val="000066"/>
                          </a:solidFill>
                        </a:rPr>
                        <a:t>Waiting for the system</a:t>
                      </a:r>
                      <a:r>
                        <a:rPr lang="en-US" sz="1200" baseline="0" dirty="0">
                          <a:solidFill>
                            <a:srgbClr val="000066"/>
                          </a:solidFill>
                        </a:rPr>
                        <a:t> to come back up</a:t>
                      </a:r>
                    </a:p>
                    <a:p>
                      <a:pPr marL="285750" indent="-285750">
                        <a:buFont typeface="Arial" pitchFamily="34" charset="0"/>
                        <a:buChar char="•"/>
                      </a:pPr>
                      <a:r>
                        <a:rPr lang="en-US" sz="1200" baseline="0" dirty="0">
                          <a:solidFill>
                            <a:srgbClr val="000066"/>
                          </a:solidFill>
                        </a:rPr>
                        <a:t>Waiting for inspection</a:t>
                      </a:r>
                    </a:p>
                    <a:p>
                      <a:pPr marL="285750" indent="-285750">
                        <a:buFont typeface="Arial" pitchFamily="34" charset="0"/>
                        <a:buChar char="•"/>
                      </a:pPr>
                      <a:r>
                        <a:rPr lang="en-US" sz="1200" baseline="0" dirty="0">
                          <a:solidFill>
                            <a:srgbClr val="000066"/>
                          </a:solidFill>
                        </a:rPr>
                        <a:t>Waiting for paint or seal to dry</a:t>
                      </a:r>
                    </a:p>
                    <a:p>
                      <a:pPr marL="285750" indent="-285750">
                        <a:buFont typeface="Arial" pitchFamily="34" charset="0"/>
                        <a:buChar char="•"/>
                      </a:pPr>
                      <a:r>
                        <a:rPr lang="en-US" sz="1200" baseline="0" dirty="0">
                          <a:solidFill>
                            <a:srgbClr val="000066"/>
                          </a:solidFill>
                        </a:rPr>
                        <a:t>Copy machine </a:t>
                      </a:r>
                    </a:p>
                    <a:p>
                      <a:pPr marL="285750" indent="-285750">
                        <a:buFont typeface="Arial" pitchFamily="34" charset="0"/>
                        <a:buChar char="•"/>
                      </a:pPr>
                      <a:r>
                        <a:rPr lang="en-US" sz="1200" baseline="0" dirty="0">
                          <a:solidFill>
                            <a:srgbClr val="000066"/>
                          </a:solidFill>
                        </a:rPr>
                        <a:t>A handed-off file to come back</a:t>
                      </a:r>
                      <a:endParaRPr lang="en-US" sz="1200" dirty="0">
                        <a:solidFill>
                          <a:srgbClr val="000066"/>
                        </a:solidFill>
                      </a:endParaRPr>
                    </a:p>
                  </a:txBody>
                  <a:tcPr marL="51435" marR="51435" marT="34275" marB="34275"/>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4606517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vert="horz" lIns="68580" tIns="34290" rIns="68580" bIns="34290" rtlCol="0" anchor="t">
            <a:normAutofit/>
          </a:bodyPr>
          <a:lstStyle/>
          <a:p>
            <a:pPr algn="ctr"/>
            <a:r>
              <a:rPr lang="en-US"/>
              <a:t>The 7 Wastes (cont.)</a:t>
            </a:r>
          </a:p>
        </p:txBody>
      </p:sp>
      <p:sp>
        <p:nvSpPr>
          <p:cNvPr id="2" name="Content Placeholder 1">
            <a:extLst>
              <a:ext uri="{FF2B5EF4-FFF2-40B4-BE49-F238E27FC236}">
                <a16:creationId xmlns:a16="http://schemas.microsoft.com/office/drawing/2014/main" xmlns="" id="{AEE16CF0-0439-47AB-827D-F31410FDAFE3}"/>
              </a:ext>
            </a:extLst>
          </p:cNvPr>
          <p:cNvSpPr>
            <a:spLocks noGrp="1"/>
          </p:cNvSpPr>
          <p:nvPr>
            <p:ph idx="1"/>
          </p:nvPr>
        </p:nvSpPr>
        <p:spPr/>
        <p:txBody>
          <a:bodyPr/>
          <a:lstStyle/>
          <a:p>
            <a:endParaRPr lang="en-US"/>
          </a:p>
        </p:txBody>
      </p:sp>
      <p:graphicFrame>
        <p:nvGraphicFramePr>
          <p:cNvPr id="5" name="Table 4"/>
          <p:cNvGraphicFramePr>
            <a:graphicFrameLocks noGrp="1"/>
          </p:cNvGraphicFramePr>
          <p:nvPr/>
        </p:nvGraphicFramePr>
        <p:xfrm>
          <a:off x="2150271" y="1933575"/>
          <a:ext cx="4864894" cy="3289885"/>
        </p:xfrm>
        <a:graphic>
          <a:graphicData uri="http://schemas.openxmlformats.org/drawingml/2006/table">
            <a:tbl>
              <a:tblPr firstRow="1" bandRow="1">
                <a:tableStyleId>{5C22544A-7EE6-4342-B048-85BDC9FD1C3A}</a:tableStyleId>
              </a:tblPr>
              <a:tblGrid>
                <a:gridCol w="1128953">
                  <a:extLst>
                    <a:ext uri="{9D8B030D-6E8A-4147-A177-3AD203B41FA5}">
                      <a16:colId xmlns:a16="http://schemas.microsoft.com/office/drawing/2014/main" xmlns="" val="20000"/>
                    </a:ext>
                  </a:extLst>
                </a:gridCol>
                <a:gridCol w="1663719">
                  <a:extLst>
                    <a:ext uri="{9D8B030D-6E8A-4147-A177-3AD203B41FA5}">
                      <a16:colId xmlns:a16="http://schemas.microsoft.com/office/drawing/2014/main" xmlns="" val="20001"/>
                    </a:ext>
                  </a:extLst>
                </a:gridCol>
                <a:gridCol w="2072222">
                  <a:extLst>
                    <a:ext uri="{9D8B030D-6E8A-4147-A177-3AD203B41FA5}">
                      <a16:colId xmlns:a16="http://schemas.microsoft.com/office/drawing/2014/main" xmlns="" val="20002"/>
                    </a:ext>
                  </a:extLst>
                </a:gridCol>
              </a:tblGrid>
              <a:tr h="409533">
                <a:tc>
                  <a:txBody>
                    <a:bodyPr/>
                    <a:lstStyle/>
                    <a:p>
                      <a:pPr algn="ctr"/>
                      <a:r>
                        <a:rPr lang="en-US" sz="1200" dirty="0"/>
                        <a:t>WASTES</a:t>
                      </a:r>
                    </a:p>
                  </a:txBody>
                  <a:tcPr marL="51435" marR="51435" marT="34288" marB="34288"/>
                </a:tc>
                <a:tc>
                  <a:txBody>
                    <a:bodyPr/>
                    <a:lstStyle/>
                    <a:p>
                      <a:pPr algn="ctr"/>
                      <a:r>
                        <a:rPr lang="en-US" sz="1200" dirty="0"/>
                        <a:t>DEFINITION</a:t>
                      </a:r>
                    </a:p>
                  </a:txBody>
                  <a:tcPr marL="51435" marR="51435" marT="34288" marB="34288"/>
                </a:tc>
                <a:tc>
                  <a:txBody>
                    <a:bodyPr/>
                    <a:lstStyle/>
                    <a:p>
                      <a:pPr algn="ctr"/>
                      <a:r>
                        <a:rPr lang="en-US" sz="1200" dirty="0"/>
                        <a:t>WORK AREA APPLICATIONS</a:t>
                      </a:r>
                    </a:p>
                  </a:txBody>
                  <a:tcPr marL="51435" marR="51435" marT="34288" marB="34288"/>
                </a:tc>
                <a:extLst>
                  <a:ext uri="{0D108BD9-81ED-4DB2-BD59-A6C34878D82A}">
                    <a16:rowId xmlns:a16="http://schemas.microsoft.com/office/drawing/2014/main" xmlns="" val="10000"/>
                  </a:ext>
                </a:extLst>
              </a:tr>
              <a:tr h="1348736">
                <a:tc>
                  <a:txBody>
                    <a:bodyPr/>
                    <a:lstStyle/>
                    <a:p>
                      <a:pPr algn="ctr"/>
                      <a:r>
                        <a:rPr lang="en-US" sz="1200" dirty="0">
                          <a:solidFill>
                            <a:srgbClr val="000066"/>
                          </a:solidFill>
                        </a:rPr>
                        <a:t>Over processing</a:t>
                      </a:r>
                    </a:p>
                  </a:txBody>
                  <a:tcPr marL="51435" marR="51435" marT="34288" marB="34288"/>
                </a:tc>
                <a:tc>
                  <a:txBody>
                    <a:bodyPr/>
                    <a:lstStyle/>
                    <a:p>
                      <a:r>
                        <a:rPr lang="en-US" sz="1200" dirty="0">
                          <a:solidFill>
                            <a:srgbClr val="000066"/>
                          </a:solidFill>
                        </a:rPr>
                        <a:t>Doing more than what</a:t>
                      </a:r>
                      <a:r>
                        <a:rPr lang="en-US" sz="1200" baseline="0" dirty="0">
                          <a:solidFill>
                            <a:srgbClr val="000066"/>
                          </a:solidFill>
                        </a:rPr>
                        <a:t> the customer requires</a:t>
                      </a:r>
                      <a:endParaRPr lang="en-US" sz="1200" dirty="0">
                        <a:solidFill>
                          <a:srgbClr val="000066"/>
                        </a:solidFill>
                      </a:endParaRPr>
                    </a:p>
                  </a:txBody>
                  <a:tcPr marL="51435" marR="51435" marT="34288" marB="34288"/>
                </a:tc>
                <a:tc>
                  <a:txBody>
                    <a:bodyPr/>
                    <a:lstStyle/>
                    <a:p>
                      <a:pPr marL="285750" indent="-285750">
                        <a:buFont typeface="Arial" pitchFamily="34" charset="0"/>
                        <a:buChar char="•"/>
                      </a:pPr>
                      <a:r>
                        <a:rPr lang="en-US" sz="1200" dirty="0">
                          <a:solidFill>
                            <a:srgbClr val="000066"/>
                          </a:solidFill>
                        </a:rPr>
                        <a:t>Creating reports</a:t>
                      </a:r>
                    </a:p>
                    <a:p>
                      <a:pPr marL="285750" indent="-285750">
                        <a:buFont typeface="Arial" pitchFamily="34" charset="0"/>
                        <a:buChar char="•"/>
                      </a:pPr>
                      <a:r>
                        <a:rPr lang="en-US" sz="1200" dirty="0">
                          <a:solidFill>
                            <a:srgbClr val="000066"/>
                          </a:solidFill>
                        </a:rPr>
                        <a:t>Removing packaging from parts</a:t>
                      </a:r>
                    </a:p>
                    <a:p>
                      <a:pPr marL="285750" indent="-285750">
                        <a:buFont typeface="Arial" pitchFamily="34" charset="0"/>
                        <a:buChar char="•"/>
                      </a:pPr>
                      <a:r>
                        <a:rPr lang="en-US" sz="1200" dirty="0">
                          <a:solidFill>
                            <a:srgbClr val="000066"/>
                          </a:solidFill>
                        </a:rPr>
                        <a:t>Breaking down and reassembling equipment</a:t>
                      </a:r>
                    </a:p>
                    <a:p>
                      <a:pPr marL="285750" indent="-285750">
                        <a:buFont typeface="Arial" pitchFamily="34" charset="0"/>
                        <a:buChar char="•"/>
                      </a:pPr>
                      <a:r>
                        <a:rPr lang="en-US" sz="1200" dirty="0">
                          <a:solidFill>
                            <a:srgbClr val="000066"/>
                          </a:solidFill>
                        </a:rPr>
                        <a:t>Use of inappropriate software</a:t>
                      </a:r>
                    </a:p>
                  </a:txBody>
                  <a:tcPr marL="51435" marR="51435" marT="34288" marB="34288"/>
                </a:tc>
                <a:extLst>
                  <a:ext uri="{0D108BD9-81ED-4DB2-BD59-A6C34878D82A}">
                    <a16:rowId xmlns:a16="http://schemas.microsoft.com/office/drawing/2014/main" xmlns="" val="10001"/>
                  </a:ext>
                </a:extLst>
              </a:tr>
              <a:tr h="1531616">
                <a:tc>
                  <a:txBody>
                    <a:bodyPr/>
                    <a:lstStyle/>
                    <a:p>
                      <a:pPr algn="ctr"/>
                      <a:r>
                        <a:rPr lang="en-US" sz="1200" dirty="0">
                          <a:solidFill>
                            <a:srgbClr val="000066"/>
                          </a:solidFill>
                        </a:rPr>
                        <a:t>Inventory</a:t>
                      </a:r>
                    </a:p>
                  </a:txBody>
                  <a:tcPr marL="51435" marR="51435" marT="34288" marB="34288"/>
                </a:tc>
                <a:tc>
                  <a:txBody>
                    <a:bodyPr/>
                    <a:lstStyle/>
                    <a:p>
                      <a:r>
                        <a:rPr lang="en-US" sz="1200" dirty="0">
                          <a:solidFill>
                            <a:srgbClr val="000066"/>
                          </a:solidFill>
                        </a:rPr>
                        <a:t>More information</a:t>
                      </a:r>
                      <a:r>
                        <a:rPr lang="en-US" sz="1200" baseline="0" dirty="0">
                          <a:solidFill>
                            <a:srgbClr val="000066"/>
                          </a:solidFill>
                        </a:rPr>
                        <a:t> and/or material on hand than the end-user needs right now</a:t>
                      </a:r>
                      <a:endParaRPr lang="en-US" sz="1200" dirty="0">
                        <a:solidFill>
                          <a:srgbClr val="000066"/>
                        </a:solidFill>
                      </a:endParaRPr>
                    </a:p>
                  </a:txBody>
                  <a:tcPr marL="51435" marR="51435" marT="34288" marB="34288"/>
                </a:tc>
                <a:tc>
                  <a:txBody>
                    <a:bodyPr/>
                    <a:lstStyle/>
                    <a:p>
                      <a:pPr marL="285750" indent="-285750">
                        <a:buFont typeface="Arial" pitchFamily="34" charset="0"/>
                        <a:buChar char="•"/>
                      </a:pPr>
                      <a:r>
                        <a:rPr lang="en-US" sz="1200" dirty="0">
                          <a:solidFill>
                            <a:srgbClr val="000066"/>
                          </a:solidFill>
                        </a:rPr>
                        <a:t>Files waiting to be worked on</a:t>
                      </a:r>
                    </a:p>
                    <a:p>
                      <a:pPr marL="285750" indent="-285750">
                        <a:buFont typeface="Arial" pitchFamily="34" charset="0"/>
                        <a:buChar char="•"/>
                      </a:pPr>
                      <a:r>
                        <a:rPr lang="en-US" sz="1200" dirty="0">
                          <a:solidFill>
                            <a:srgbClr val="000066"/>
                          </a:solidFill>
                        </a:rPr>
                        <a:t>Open projects</a:t>
                      </a:r>
                    </a:p>
                    <a:p>
                      <a:pPr marL="285750" indent="-285750">
                        <a:buFont typeface="Arial" pitchFamily="34" charset="0"/>
                        <a:buChar char="•"/>
                      </a:pPr>
                      <a:r>
                        <a:rPr lang="en-US" sz="1200" dirty="0">
                          <a:solidFill>
                            <a:srgbClr val="000066"/>
                          </a:solidFill>
                        </a:rPr>
                        <a:t>Just-in-case</a:t>
                      </a:r>
                      <a:r>
                        <a:rPr lang="en-US" sz="1200" baseline="0" dirty="0">
                          <a:solidFill>
                            <a:srgbClr val="000066"/>
                          </a:solidFill>
                        </a:rPr>
                        <a:t> inventory anticipated</a:t>
                      </a:r>
                    </a:p>
                    <a:p>
                      <a:pPr marL="285750" indent="-285750">
                        <a:buFont typeface="Arial" pitchFamily="34" charset="0"/>
                        <a:buChar char="•"/>
                      </a:pPr>
                      <a:r>
                        <a:rPr lang="en-US" sz="1200" baseline="0" dirty="0">
                          <a:solidFill>
                            <a:srgbClr val="000066"/>
                          </a:solidFill>
                        </a:rPr>
                        <a:t>E-mails waiting to be read</a:t>
                      </a:r>
                    </a:p>
                    <a:p>
                      <a:pPr marL="285750" indent="-285750">
                        <a:buFont typeface="Arial" pitchFamily="34" charset="0"/>
                        <a:buChar char="•"/>
                      </a:pPr>
                      <a:r>
                        <a:rPr lang="en-US" sz="1200" baseline="0" dirty="0">
                          <a:solidFill>
                            <a:srgbClr val="000066"/>
                          </a:solidFill>
                        </a:rPr>
                        <a:t>Unused records in the database</a:t>
                      </a:r>
                      <a:endParaRPr lang="en-US" sz="1200" dirty="0">
                        <a:solidFill>
                          <a:srgbClr val="000066"/>
                        </a:solidFill>
                      </a:endParaRPr>
                    </a:p>
                  </a:txBody>
                  <a:tcPr marL="51435" marR="51435" marT="34288" marB="34288"/>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4401095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vert="horz" lIns="68580" tIns="34290" rIns="68580" bIns="34290" rtlCol="0" anchor="t">
            <a:normAutofit/>
          </a:bodyPr>
          <a:lstStyle/>
          <a:p>
            <a:pPr algn="ctr"/>
            <a:r>
              <a:rPr lang="en-US"/>
              <a:t>The 7 Wastes (cont.)</a:t>
            </a:r>
          </a:p>
        </p:txBody>
      </p:sp>
      <p:sp>
        <p:nvSpPr>
          <p:cNvPr id="2" name="Content Placeholder 1">
            <a:extLst>
              <a:ext uri="{FF2B5EF4-FFF2-40B4-BE49-F238E27FC236}">
                <a16:creationId xmlns:a16="http://schemas.microsoft.com/office/drawing/2014/main" xmlns="" id="{96D7660B-7B05-4722-A631-E02C2D4224FC}"/>
              </a:ext>
            </a:extLst>
          </p:cNvPr>
          <p:cNvSpPr>
            <a:spLocks noGrp="1"/>
          </p:cNvSpPr>
          <p:nvPr>
            <p:ph idx="1"/>
          </p:nvPr>
        </p:nvSpPr>
        <p:spPr/>
        <p:txBody>
          <a:bodyPr/>
          <a:lstStyle/>
          <a:p>
            <a:endParaRPr lang="en-US"/>
          </a:p>
        </p:txBody>
      </p:sp>
      <p:graphicFrame>
        <p:nvGraphicFramePr>
          <p:cNvPr id="5" name="Table 4"/>
          <p:cNvGraphicFramePr>
            <a:graphicFrameLocks noGrp="1"/>
          </p:cNvGraphicFramePr>
          <p:nvPr/>
        </p:nvGraphicFramePr>
        <p:xfrm>
          <a:off x="2150271" y="1933576"/>
          <a:ext cx="4864894" cy="1234426"/>
        </p:xfrm>
        <a:graphic>
          <a:graphicData uri="http://schemas.openxmlformats.org/drawingml/2006/table">
            <a:tbl>
              <a:tblPr firstRow="1" bandRow="1">
                <a:tableStyleId>{5C22544A-7EE6-4342-B048-85BDC9FD1C3A}</a:tableStyleId>
              </a:tblPr>
              <a:tblGrid>
                <a:gridCol w="1128953">
                  <a:extLst>
                    <a:ext uri="{9D8B030D-6E8A-4147-A177-3AD203B41FA5}">
                      <a16:colId xmlns:a16="http://schemas.microsoft.com/office/drawing/2014/main" xmlns="" val="20000"/>
                    </a:ext>
                  </a:extLst>
                </a:gridCol>
                <a:gridCol w="1663719">
                  <a:extLst>
                    <a:ext uri="{9D8B030D-6E8A-4147-A177-3AD203B41FA5}">
                      <a16:colId xmlns:a16="http://schemas.microsoft.com/office/drawing/2014/main" xmlns="" val="20001"/>
                    </a:ext>
                  </a:extLst>
                </a:gridCol>
                <a:gridCol w="2072222">
                  <a:extLst>
                    <a:ext uri="{9D8B030D-6E8A-4147-A177-3AD203B41FA5}">
                      <a16:colId xmlns:a16="http://schemas.microsoft.com/office/drawing/2014/main" xmlns="" val="20002"/>
                    </a:ext>
                  </a:extLst>
                </a:gridCol>
              </a:tblGrid>
              <a:tr h="251453">
                <a:tc>
                  <a:txBody>
                    <a:bodyPr/>
                    <a:lstStyle/>
                    <a:p>
                      <a:pPr algn="ctr"/>
                      <a:r>
                        <a:rPr lang="en-US" sz="1200" dirty="0"/>
                        <a:t>WASTES</a:t>
                      </a:r>
                    </a:p>
                  </a:txBody>
                  <a:tcPr marL="51435" marR="51435" marT="34286" marB="34286"/>
                </a:tc>
                <a:tc>
                  <a:txBody>
                    <a:bodyPr/>
                    <a:lstStyle/>
                    <a:p>
                      <a:pPr algn="ctr"/>
                      <a:r>
                        <a:rPr lang="en-US" sz="1200" dirty="0"/>
                        <a:t>DEFINITION</a:t>
                      </a:r>
                    </a:p>
                  </a:txBody>
                  <a:tcPr marL="51435" marR="51435" marT="34286" marB="34286"/>
                </a:tc>
                <a:tc>
                  <a:txBody>
                    <a:bodyPr/>
                    <a:lstStyle/>
                    <a:p>
                      <a:pPr algn="ctr"/>
                      <a:r>
                        <a:rPr lang="en-US" sz="1200" dirty="0"/>
                        <a:t>WORK AREA APPLICATIONS</a:t>
                      </a:r>
                    </a:p>
                  </a:txBody>
                  <a:tcPr marL="51435" marR="51435" marT="34286" marB="34286"/>
                </a:tc>
                <a:extLst>
                  <a:ext uri="{0D108BD9-81ED-4DB2-BD59-A6C34878D82A}">
                    <a16:rowId xmlns:a16="http://schemas.microsoft.com/office/drawing/2014/main" xmlns="" val="10000"/>
                  </a:ext>
                </a:extLst>
              </a:tr>
              <a:tr h="982973">
                <a:tc>
                  <a:txBody>
                    <a:bodyPr/>
                    <a:lstStyle/>
                    <a:p>
                      <a:pPr algn="ctr"/>
                      <a:r>
                        <a:rPr lang="en-US" sz="1200" dirty="0">
                          <a:solidFill>
                            <a:srgbClr val="000066"/>
                          </a:solidFill>
                        </a:rPr>
                        <a:t>Defects</a:t>
                      </a:r>
                    </a:p>
                  </a:txBody>
                  <a:tcPr marL="51435" marR="51435" marT="34286" marB="34286"/>
                </a:tc>
                <a:tc>
                  <a:txBody>
                    <a:bodyPr/>
                    <a:lstStyle/>
                    <a:p>
                      <a:r>
                        <a:rPr lang="en-US" sz="1200" dirty="0">
                          <a:solidFill>
                            <a:srgbClr val="000066"/>
                          </a:solidFill>
                        </a:rPr>
                        <a:t>Work</a:t>
                      </a:r>
                      <a:r>
                        <a:rPr lang="en-US" sz="1200" baseline="0" dirty="0">
                          <a:solidFill>
                            <a:srgbClr val="000066"/>
                          </a:solidFill>
                        </a:rPr>
                        <a:t> that contains errors, rework, mistakes or lacks something necessary</a:t>
                      </a:r>
                      <a:endParaRPr lang="en-US" sz="1200" dirty="0">
                        <a:solidFill>
                          <a:srgbClr val="000066"/>
                        </a:solidFill>
                      </a:endParaRPr>
                    </a:p>
                  </a:txBody>
                  <a:tcPr marL="51435" marR="51435" marT="34286" marB="34286"/>
                </a:tc>
                <a:tc>
                  <a:txBody>
                    <a:bodyPr/>
                    <a:lstStyle/>
                    <a:p>
                      <a:pPr marL="285750" indent="-285750">
                        <a:buFont typeface="Arial" pitchFamily="34" charset="0"/>
                        <a:buChar char="•"/>
                      </a:pPr>
                      <a:r>
                        <a:rPr lang="en-US" sz="1200" dirty="0">
                          <a:solidFill>
                            <a:srgbClr val="000066"/>
                          </a:solidFill>
                        </a:rPr>
                        <a:t>Missing information</a:t>
                      </a:r>
                    </a:p>
                    <a:p>
                      <a:pPr marL="285750" indent="-285750">
                        <a:buFont typeface="Arial" pitchFamily="34" charset="0"/>
                        <a:buChar char="•"/>
                      </a:pPr>
                      <a:r>
                        <a:rPr lang="en-US" sz="1200" dirty="0">
                          <a:solidFill>
                            <a:srgbClr val="000066"/>
                          </a:solidFill>
                        </a:rPr>
                        <a:t>Product carried </a:t>
                      </a:r>
                      <a:r>
                        <a:rPr lang="en-US" sz="1200" baseline="0" dirty="0">
                          <a:solidFill>
                            <a:srgbClr val="000066"/>
                          </a:solidFill>
                        </a:rPr>
                        <a:t>to the next work station due to late parts</a:t>
                      </a:r>
                    </a:p>
                    <a:p>
                      <a:pPr marL="285750" indent="-285750">
                        <a:buFont typeface="Arial" pitchFamily="34" charset="0"/>
                        <a:buChar char="•"/>
                      </a:pPr>
                      <a:r>
                        <a:rPr lang="en-US" sz="1200" baseline="0" dirty="0">
                          <a:solidFill>
                            <a:srgbClr val="000066"/>
                          </a:solidFill>
                        </a:rPr>
                        <a:t>Lost records</a:t>
                      </a:r>
                      <a:endParaRPr lang="en-US" sz="1200" dirty="0">
                        <a:solidFill>
                          <a:srgbClr val="000066"/>
                        </a:solidFill>
                      </a:endParaRPr>
                    </a:p>
                  </a:txBody>
                  <a:tcPr marL="51435" marR="51435" marT="34286" marB="34286"/>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7317911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normAutofit/>
          </a:bodyPr>
          <a:lstStyle/>
          <a:p>
            <a:r>
              <a:rPr lang="en-US" sz="4000" dirty="0"/>
              <a:t>Addressing Waste</a:t>
            </a:r>
          </a:p>
        </p:txBody>
      </p:sp>
      <p:graphicFrame>
        <p:nvGraphicFramePr>
          <p:cNvPr id="4" name="Content Placeholder 3"/>
          <p:cNvGraphicFramePr>
            <a:graphicFrameLocks noGrp="1"/>
          </p:cNvGraphicFramePr>
          <p:nvPr>
            <p:ph idx="1"/>
            <p:extLst/>
          </p:nvPr>
        </p:nvGraphicFramePr>
        <p:xfrm>
          <a:off x="1541895" y="1943100"/>
          <a:ext cx="6173356" cy="4073129"/>
        </p:xfrm>
        <a:graphic>
          <a:graphicData uri="http://schemas.openxmlformats.org/drawingml/2006/table">
            <a:tbl>
              <a:tblPr firstRow="1" bandRow="1">
                <a:tableStyleId>{B301B821-A1FF-4177-AEE7-76D212191A09}</a:tableStyleId>
              </a:tblPr>
              <a:tblGrid>
                <a:gridCol w="1123964">
                  <a:extLst>
                    <a:ext uri="{9D8B030D-6E8A-4147-A177-3AD203B41FA5}">
                      <a16:colId xmlns:a16="http://schemas.microsoft.com/office/drawing/2014/main" xmlns="" val="20000"/>
                    </a:ext>
                  </a:extLst>
                </a:gridCol>
                <a:gridCol w="1969835">
                  <a:extLst>
                    <a:ext uri="{9D8B030D-6E8A-4147-A177-3AD203B41FA5}">
                      <a16:colId xmlns:a16="http://schemas.microsoft.com/office/drawing/2014/main" xmlns="" val="20001"/>
                    </a:ext>
                  </a:extLst>
                </a:gridCol>
                <a:gridCol w="1134827">
                  <a:extLst>
                    <a:ext uri="{9D8B030D-6E8A-4147-A177-3AD203B41FA5}">
                      <a16:colId xmlns:a16="http://schemas.microsoft.com/office/drawing/2014/main" xmlns="" val="20002"/>
                    </a:ext>
                  </a:extLst>
                </a:gridCol>
                <a:gridCol w="1944730">
                  <a:extLst>
                    <a:ext uri="{9D8B030D-6E8A-4147-A177-3AD203B41FA5}">
                      <a16:colId xmlns:a16="http://schemas.microsoft.com/office/drawing/2014/main" xmlns="" val="20003"/>
                    </a:ext>
                  </a:extLst>
                </a:gridCol>
              </a:tblGrid>
              <a:tr h="287515">
                <a:tc gridSpan="4">
                  <a:txBody>
                    <a:bodyPr/>
                    <a:lstStyle/>
                    <a:p>
                      <a:r>
                        <a:rPr lang="en-US" sz="1400" dirty="0"/>
                        <a:t>CLOSED MITTS – </a:t>
                      </a:r>
                    </a:p>
                  </a:txBody>
                  <a:tcPr marL="66527" marR="66527" marT="34290" marB="34290"/>
                </a:tc>
                <a:tc hMerge="1">
                  <a:txBody>
                    <a:bodyPr/>
                    <a:lstStyle/>
                    <a:p>
                      <a:endParaRPr lang="en-US"/>
                    </a:p>
                  </a:txBody>
                  <a:tcPr/>
                </a:tc>
                <a:tc hMerge="1">
                  <a:txBody>
                    <a:bodyPr/>
                    <a:lstStyle/>
                    <a:p>
                      <a:endParaRPr lang="en-US" sz="1400"/>
                    </a:p>
                  </a:txBody>
                  <a:tcPr/>
                </a:tc>
                <a:tc hMerge="1">
                  <a:txBody>
                    <a:bodyPr/>
                    <a:lstStyle/>
                    <a:p>
                      <a:endParaRPr lang="en-US" sz="1400" dirty="0"/>
                    </a:p>
                  </a:txBody>
                  <a:tcPr/>
                </a:tc>
                <a:extLst>
                  <a:ext uri="{0D108BD9-81ED-4DB2-BD59-A6C34878D82A}">
                    <a16:rowId xmlns:a16="http://schemas.microsoft.com/office/drawing/2014/main" xmlns="" val="10000"/>
                  </a:ext>
                </a:extLst>
              </a:tr>
              <a:tr h="910464">
                <a:tc>
                  <a:txBody>
                    <a:bodyPr/>
                    <a:lstStyle/>
                    <a:p>
                      <a:r>
                        <a:rPr lang="en-US" sz="1100" dirty="0"/>
                        <a:t>Complexity</a:t>
                      </a:r>
                      <a:endParaRPr lang="en-US" sz="1100" dirty="0">
                        <a:solidFill>
                          <a:schemeClr val="bg1"/>
                        </a:solidFill>
                      </a:endParaRPr>
                    </a:p>
                  </a:txBody>
                  <a:tcPr marL="66527" marR="66527" marT="34290" marB="34290"/>
                </a:tc>
                <a:tc>
                  <a:txBody>
                    <a:bodyPr/>
                    <a:lstStyle/>
                    <a:p>
                      <a:r>
                        <a:rPr lang="en-US" sz="1100" dirty="0"/>
                        <a:t>Complex solutions create problems</a:t>
                      </a:r>
                      <a:r>
                        <a:rPr lang="en-US" sz="1100" baseline="0" dirty="0"/>
                        <a:t> and redundant systems</a:t>
                      </a:r>
                      <a:endParaRPr lang="en-US" sz="1100" dirty="0">
                        <a:solidFill>
                          <a:schemeClr val="bg1"/>
                        </a:solidFill>
                      </a:endParaRPr>
                    </a:p>
                  </a:txBody>
                  <a:tcPr marL="66527" marR="66527" marT="34290" marB="34290"/>
                </a:tc>
                <a:tc>
                  <a:txBody>
                    <a:bodyPr/>
                    <a:lstStyle/>
                    <a:p>
                      <a:r>
                        <a:rPr lang="en-US" sz="1100" dirty="0"/>
                        <a:t>Materials</a:t>
                      </a:r>
                    </a:p>
                    <a:p>
                      <a:pPr marL="228600" indent="0"/>
                      <a:r>
                        <a:rPr lang="en-US" sz="900" kern="1200" dirty="0">
                          <a:solidFill>
                            <a:schemeClr val="dk1"/>
                          </a:solidFill>
                          <a:latin typeface="+mn-lt"/>
                          <a:ea typeface="+mn-ea"/>
                          <a:cs typeface="+mn-cs"/>
                        </a:rPr>
                        <a:t>Overproduction</a:t>
                      </a:r>
                    </a:p>
                  </a:txBody>
                  <a:tcPr marL="66527" marR="66527" marT="34290" marB="34290"/>
                </a:tc>
                <a:tc>
                  <a:txBody>
                    <a:bodyPr/>
                    <a:lstStyle/>
                    <a:p>
                      <a:r>
                        <a:rPr lang="en-US" sz="1100" dirty="0"/>
                        <a:t>Avoid scrap</a:t>
                      </a:r>
                      <a:r>
                        <a:rPr lang="en-US" sz="1100" baseline="0" dirty="0"/>
                        <a:t> and excess duplicate copies. Convert all materials into product and avoid excess or bad new material</a:t>
                      </a:r>
                      <a:endParaRPr lang="en-US" sz="1100" dirty="0">
                        <a:solidFill>
                          <a:schemeClr val="bg1"/>
                        </a:solidFill>
                      </a:endParaRPr>
                    </a:p>
                  </a:txBody>
                  <a:tcPr marL="66527" marR="66527" marT="34290" marB="34290"/>
                </a:tc>
                <a:extLst>
                  <a:ext uri="{0D108BD9-81ED-4DB2-BD59-A6C34878D82A}">
                    <a16:rowId xmlns:a16="http://schemas.microsoft.com/office/drawing/2014/main" xmlns="" val="10001"/>
                  </a:ext>
                </a:extLst>
              </a:tr>
              <a:tr h="407313">
                <a:tc>
                  <a:txBody>
                    <a:bodyPr/>
                    <a:lstStyle/>
                    <a:p>
                      <a:r>
                        <a:rPr lang="en-US" sz="1100" dirty="0"/>
                        <a:t>Labor</a:t>
                      </a:r>
                    </a:p>
                    <a:p>
                      <a:pPr marL="177800" lvl="0" indent="0"/>
                      <a:r>
                        <a:rPr lang="en-US" sz="900" kern="1200" dirty="0"/>
                        <a:t>Motion</a:t>
                      </a:r>
                      <a:endParaRPr lang="en-US" sz="900" kern="1200" dirty="0">
                        <a:solidFill>
                          <a:schemeClr val="tx2">
                            <a:lumMod val="50000"/>
                          </a:schemeClr>
                        </a:solidFill>
                        <a:latin typeface="+mn-lt"/>
                        <a:ea typeface="+mn-ea"/>
                        <a:cs typeface="+mn-cs"/>
                      </a:endParaRPr>
                    </a:p>
                  </a:txBody>
                  <a:tcPr marL="66527" marR="66527" marT="34290" marB="34290"/>
                </a:tc>
                <a:tc>
                  <a:txBody>
                    <a:bodyPr/>
                    <a:lstStyle/>
                    <a:p>
                      <a:r>
                        <a:rPr lang="en-US" sz="1100" dirty="0"/>
                        <a:t>Eliminate unnecessary</a:t>
                      </a:r>
                      <a:r>
                        <a:rPr lang="en-US" sz="1100" baseline="0" dirty="0"/>
                        <a:t> movement of people.</a:t>
                      </a:r>
                      <a:endParaRPr lang="en-US" sz="1100" dirty="0">
                        <a:solidFill>
                          <a:schemeClr val="bg1"/>
                        </a:solidFill>
                      </a:endParaRPr>
                    </a:p>
                  </a:txBody>
                  <a:tcPr marL="66527" marR="66527" marT="34290" marB="34290"/>
                </a:tc>
                <a:tc>
                  <a:txBody>
                    <a:bodyPr/>
                    <a:lstStyle/>
                    <a:p>
                      <a:r>
                        <a:rPr lang="en-US" sz="1100" dirty="0"/>
                        <a:t>Idle Materials</a:t>
                      </a:r>
                    </a:p>
                    <a:p>
                      <a:pPr marL="228600" indent="0"/>
                      <a:r>
                        <a:rPr lang="en-US" sz="900" kern="1200" dirty="0">
                          <a:solidFill>
                            <a:schemeClr val="dk1"/>
                          </a:solidFill>
                          <a:latin typeface="+mn-lt"/>
                          <a:ea typeface="+mn-ea"/>
                          <a:cs typeface="+mn-cs"/>
                        </a:rPr>
                        <a:t>Waiting</a:t>
                      </a:r>
                    </a:p>
                  </a:txBody>
                  <a:tcPr marL="66527" marR="66527" marT="34290" marB="34290"/>
                </a:tc>
                <a:tc>
                  <a:txBody>
                    <a:bodyPr/>
                    <a:lstStyle/>
                    <a:p>
                      <a:r>
                        <a:rPr lang="en-US" sz="1100" dirty="0"/>
                        <a:t>Don’t let things or information just sit. No batch processing!</a:t>
                      </a:r>
                      <a:endParaRPr lang="en-US" sz="1100" dirty="0">
                        <a:solidFill>
                          <a:schemeClr val="bg1"/>
                        </a:solidFill>
                      </a:endParaRPr>
                    </a:p>
                  </a:txBody>
                  <a:tcPr marL="66527" marR="66527" marT="34290" marB="34290"/>
                </a:tc>
                <a:extLst>
                  <a:ext uri="{0D108BD9-81ED-4DB2-BD59-A6C34878D82A}">
                    <a16:rowId xmlns:a16="http://schemas.microsoft.com/office/drawing/2014/main" xmlns="" val="10002"/>
                  </a:ext>
                </a:extLst>
              </a:tr>
              <a:tr h="575030">
                <a:tc>
                  <a:txBody>
                    <a:bodyPr/>
                    <a:lstStyle/>
                    <a:p>
                      <a:r>
                        <a:rPr lang="en-US" sz="1100" dirty="0"/>
                        <a:t>Overproduction</a:t>
                      </a:r>
                    </a:p>
                    <a:p>
                      <a:pPr marL="177800" indent="0"/>
                      <a:r>
                        <a:rPr lang="en-US" sz="900" kern="1200" dirty="0"/>
                        <a:t>Inventory</a:t>
                      </a:r>
                      <a:endParaRPr lang="en-US" sz="900" kern="1200" dirty="0">
                        <a:solidFill>
                          <a:schemeClr val="tx2">
                            <a:lumMod val="50000"/>
                          </a:schemeClr>
                        </a:solidFill>
                        <a:latin typeface="+mn-lt"/>
                        <a:ea typeface="+mn-ea"/>
                        <a:cs typeface="+mn-cs"/>
                      </a:endParaRPr>
                    </a:p>
                  </a:txBody>
                  <a:tcPr marL="66527" marR="66527" marT="34290" marB="34290"/>
                </a:tc>
                <a:tc>
                  <a:txBody>
                    <a:bodyPr/>
                    <a:lstStyle/>
                    <a:p>
                      <a:r>
                        <a:rPr lang="en-US" sz="1100" dirty="0"/>
                        <a:t>Produce only what the costumer demands</a:t>
                      </a:r>
                      <a:endParaRPr lang="en-US" sz="1100" dirty="0">
                        <a:solidFill>
                          <a:schemeClr val="bg1"/>
                        </a:solidFill>
                      </a:endParaRPr>
                    </a:p>
                  </a:txBody>
                  <a:tcPr marL="66527" marR="66527" marT="34290" marB="34290"/>
                </a:tc>
                <a:tc>
                  <a:txBody>
                    <a:bodyPr/>
                    <a:lstStyle/>
                    <a:p>
                      <a:r>
                        <a:rPr lang="en-US" sz="1100" dirty="0"/>
                        <a:t>Time</a:t>
                      </a:r>
                    </a:p>
                    <a:p>
                      <a:pPr marL="228600" indent="0"/>
                      <a:r>
                        <a:rPr lang="en-US" sz="900" kern="1200" dirty="0">
                          <a:solidFill>
                            <a:schemeClr val="dk1"/>
                          </a:solidFill>
                          <a:latin typeface="+mn-lt"/>
                          <a:ea typeface="+mn-ea"/>
                          <a:cs typeface="+mn-cs"/>
                        </a:rPr>
                        <a:t>Waiting</a:t>
                      </a:r>
                    </a:p>
                  </a:txBody>
                  <a:tcPr marL="66527" marR="66527" marT="34290" marB="34290"/>
                </a:tc>
                <a:tc>
                  <a:txBody>
                    <a:bodyPr/>
                    <a:lstStyle/>
                    <a:p>
                      <a:r>
                        <a:rPr lang="en-US" sz="1100" dirty="0"/>
                        <a:t>Eliminate delays, set-up, down-time, functional hand-offs, and decision points.</a:t>
                      </a:r>
                      <a:endParaRPr lang="en-US" sz="1100" dirty="0">
                        <a:solidFill>
                          <a:schemeClr val="bg1"/>
                        </a:solidFill>
                      </a:endParaRPr>
                    </a:p>
                  </a:txBody>
                  <a:tcPr marL="66527" marR="66527" marT="34290" marB="34290"/>
                </a:tc>
                <a:extLst>
                  <a:ext uri="{0D108BD9-81ED-4DB2-BD59-A6C34878D82A}">
                    <a16:rowId xmlns:a16="http://schemas.microsoft.com/office/drawing/2014/main" xmlns="" val="10003"/>
                  </a:ext>
                </a:extLst>
              </a:tr>
              <a:tr h="575030">
                <a:tc>
                  <a:txBody>
                    <a:bodyPr/>
                    <a:lstStyle/>
                    <a:p>
                      <a:r>
                        <a:rPr lang="en-US" sz="1100" dirty="0"/>
                        <a:t>Space</a:t>
                      </a:r>
                      <a:endParaRPr lang="en-US" sz="1100" dirty="0">
                        <a:solidFill>
                          <a:schemeClr val="bg1"/>
                        </a:solidFill>
                      </a:endParaRPr>
                    </a:p>
                  </a:txBody>
                  <a:tcPr marL="66527" marR="66527" marT="34290" marB="34290"/>
                </a:tc>
                <a:tc>
                  <a:txBody>
                    <a:bodyPr/>
                    <a:lstStyle/>
                    <a:p>
                      <a:r>
                        <a:rPr lang="en-US" sz="1100" dirty="0"/>
                        <a:t>Use only the space</a:t>
                      </a:r>
                      <a:r>
                        <a:rPr lang="en-US" sz="1100" baseline="0" dirty="0"/>
                        <a:t> you need; eliminate poor workplace arrangement</a:t>
                      </a:r>
                      <a:endParaRPr lang="en-US" sz="1100" dirty="0">
                        <a:solidFill>
                          <a:schemeClr val="bg1"/>
                        </a:solidFill>
                      </a:endParaRPr>
                    </a:p>
                  </a:txBody>
                  <a:tcPr marL="66527" marR="66527" marT="34290" marB="34290"/>
                </a:tc>
                <a:tc>
                  <a:txBody>
                    <a:bodyPr/>
                    <a:lstStyle/>
                    <a:p>
                      <a:r>
                        <a:rPr lang="en-US" sz="1100" dirty="0"/>
                        <a:t>Transportation</a:t>
                      </a:r>
                    </a:p>
                    <a:p>
                      <a:pPr marL="228600" indent="0"/>
                      <a:r>
                        <a:rPr lang="en-US" sz="900" kern="1200" dirty="0">
                          <a:solidFill>
                            <a:schemeClr val="dk1"/>
                          </a:solidFill>
                          <a:latin typeface="+mn-lt"/>
                          <a:ea typeface="+mn-ea"/>
                          <a:cs typeface="+mn-cs"/>
                        </a:rPr>
                        <a:t>Transportation</a:t>
                      </a:r>
                    </a:p>
                  </a:txBody>
                  <a:tcPr marL="66527" marR="66527" marT="34290" marB="34290"/>
                </a:tc>
                <a:tc>
                  <a:txBody>
                    <a:bodyPr/>
                    <a:lstStyle/>
                    <a:p>
                      <a:r>
                        <a:rPr lang="en-US" sz="1100" dirty="0"/>
                        <a:t>Movement should add value. Minimize movement of information or material.</a:t>
                      </a:r>
                      <a:endParaRPr lang="en-US" sz="1100" dirty="0">
                        <a:solidFill>
                          <a:schemeClr val="bg1"/>
                        </a:solidFill>
                      </a:endParaRPr>
                    </a:p>
                  </a:txBody>
                  <a:tcPr marL="66527" marR="66527" marT="34290" marB="34290"/>
                </a:tc>
                <a:extLst>
                  <a:ext uri="{0D108BD9-81ED-4DB2-BD59-A6C34878D82A}">
                    <a16:rowId xmlns:a16="http://schemas.microsoft.com/office/drawing/2014/main" xmlns="" val="10004"/>
                  </a:ext>
                </a:extLst>
              </a:tr>
              <a:tr h="742747">
                <a:tc>
                  <a:txBody>
                    <a:bodyPr/>
                    <a:lstStyle/>
                    <a:p>
                      <a:r>
                        <a:rPr lang="en-US" sz="1100" dirty="0"/>
                        <a:t>Energy</a:t>
                      </a:r>
                    </a:p>
                    <a:p>
                      <a:pPr marL="177800" indent="0"/>
                      <a:r>
                        <a:rPr lang="en-US" sz="900" kern="1200" dirty="0"/>
                        <a:t>Processing</a:t>
                      </a:r>
                      <a:endParaRPr lang="en-US" sz="900" kern="1200" dirty="0">
                        <a:solidFill>
                          <a:schemeClr val="tx2">
                            <a:lumMod val="50000"/>
                          </a:schemeClr>
                        </a:solidFill>
                        <a:latin typeface="+mn-lt"/>
                        <a:ea typeface="+mn-ea"/>
                        <a:cs typeface="+mn-cs"/>
                      </a:endParaRPr>
                    </a:p>
                  </a:txBody>
                  <a:tcPr marL="66527" marR="66527" marT="34290" marB="34290"/>
                </a:tc>
                <a:tc>
                  <a:txBody>
                    <a:bodyPr/>
                    <a:lstStyle/>
                    <a:p>
                      <a:r>
                        <a:rPr lang="en-US" sz="1100" dirty="0"/>
                        <a:t>Eliminate unproductive meetings and operations. Use human power for productive purposes</a:t>
                      </a:r>
                      <a:endParaRPr lang="en-US" sz="1100" dirty="0">
                        <a:solidFill>
                          <a:schemeClr val="bg1"/>
                        </a:solidFill>
                      </a:endParaRPr>
                    </a:p>
                  </a:txBody>
                  <a:tcPr marL="66527" marR="66527" marT="34290" marB="34290"/>
                </a:tc>
                <a:tc>
                  <a:txBody>
                    <a:bodyPr/>
                    <a:lstStyle/>
                    <a:p>
                      <a:r>
                        <a:rPr lang="en-US" sz="1100" dirty="0"/>
                        <a:t>Safety</a:t>
                      </a:r>
                      <a:endParaRPr lang="en-US" sz="1100" dirty="0">
                        <a:solidFill>
                          <a:schemeClr val="bg1"/>
                        </a:solidFill>
                      </a:endParaRPr>
                    </a:p>
                  </a:txBody>
                  <a:tcPr marL="66527" marR="66527" marT="34290" marB="34290"/>
                </a:tc>
                <a:tc>
                  <a:txBody>
                    <a:bodyPr/>
                    <a:lstStyle/>
                    <a:p>
                      <a:r>
                        <a:rPr lang="en-US" sz="1100" dirty="0"/>
                        <a:t>Don’t compromise personnel</a:t>
                      </a:r>
                      <a:r>
                        <a:rPr lang="en-US" sz="1100" baseline="0" dirty="0"/>
                        <a:t> safety. Ensure workstation ergonomics.</a:t>
                      </a:r>
                      <a:endParaRPr lang="en-US" sz="1100" dirty="0">
                        <a:solidFill>
                          <a:schemeClr val="bg1"/>
                        </a:solidFill>
                      </a:endParaRPr>
                    </a:p>
                  </a:txBody>
                  <a:tcPr marL="66527" marR="66527" marT="34290" marB="34290"/>
                </a:tc>
                <a:extLst>
                  <a:ext uri="{0D108BD9-81ED-4DB2-BD59-A6C34878D82A}">
                    <a16:rowId xmlns:a16="http://schemas.microsoft.com/office/drawing/2014/main" xmlns="" val="10005"/>
                  </a:ext>
                </a:extLst>
              </a:tr>
              <a:tr h="575030">
                <a:tc>
                  <a:txBody>
                    <a:bodyPr/>
                    <a:lstStyle/>
                    <a:p>
                      <a:r>
                        <a:rPr lang="en-US" sz="1100" dirty="0"/>
                        <a:t>Defects</a:t>
                      </a:r>
                      <a:endParaRPr lang="en-US" sz="1100" dirty="0">
                        <a:solidFill>
                          <a:schemeClr val="bg1"/>
                        </a:solidFill>
                      </a:endParaRPr>
                    </a:p>
                  </a:txBody>
                  <a:tcPr marL="66527" marR="66527" marT="34290" marB="34290"/>
                </a:tc>
                <a:tc>
                  <a:txBody>
                    <a:bodyPr/>
                    <a:lstStyle/>
                    <a:p>
                      <a:r>
                        <a:rPr lang="en-US" sz="1100" dirty="0"/>
                        <a:t>Eliminate rework,</a:t>
                      </a:r>
                      <a:r>
                        <a:rPr lang="en-US" sz="1100" baseline="0" dirty="0"/>
                        <a:t> mistakes, defects, and incomplete information</a:t>
                      </a:r>
                      <a:endParaRPr lang="en-US" sz="1100" dirty="0">
                        <a:solidFill>
                          <a:schemeClr val="bg1"/>
                        </a:solidFill>
                      </a:endParaRPr>
                    </a:p>
                  </a:txBody>
                  <a:tcPr marL="66527" marR="66527" marT="34290" marB="34290"/>
                </a:tc>
                <a:tc>
                  <a:txBody>
                    <a:bodyPr/>
                    <a:lstStyle/>
                    <a:p>
                      <a:endParaRPr lang="en-US" sz="1400" dirty="0">
                        <a:solidFill>
                          <a:schemeClr val="bg1"/>
                        </a:solidFill>
                      </a:endParaRPr>
                    </a:p>
                  </a:txBody>
                  <a:tcPr marL="66527" marR="66527" marT="34290" marB="34290"/>
                </a:tc>
                <a:tc>
                  <a:txBody>
                    <a:bodyPr/>
                    <a:lstStyle/>
                    <a:p>
                      <a:endParaRPr lang="en-US" sz="1400" dirty="0">
                        <a:solidFill>
                          <a:schemeClr val="bg1"/>
                        </a:solidFill>
                      </a:endParaRPr>
                    </a:p>
                  </a:txBody>
                  <a:tcPr marL="66527" marR="66527" marT="34290" marB="34290"/>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2247720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Lunch Break!</a:t>
            </a:r>
          </a:p>
        </p:txBody>
      </p:sp>
      <p:sp>
        <p:nvSpPr>
          <p:cNvPr id="2" name="Content Placeholder 1"/>
          <p:cNvSpPr>
            <a:spLocks noGrp="1"/>
          </p:cNvSpPr>
          <p:nvPr>
            <p:ph idx="1"/>
          </p:nvPr>
        </p:nvSpPr>
        <p:spPr/>
        <p:txBody>
          <a:bodyPr>
            <a:normAutofit/>
          </a:bodyPr>
          <a:lstStyle/>
          <a:p>
            <a:pPr marL="82296" indent="0">
              <a:buNone/>
            </a:pPr>
            <a:r>
              <a:rPr lang="en-US" sz="2700" dirty="0"/>
              <a:t>Be Back in 45 minutes, please!</a:t>
            </a:r>
          </a:p>
        </p:txBody>
      </p:sp>
      <p:sp>
        <p:nvSpPr>
          <p:cNvPr id="6" name="Slide Number Placeholder 5"/>
          <p:cNvSpPr>
            <a:spLocks noGrp="1"/>
          </p:cNvSpPr>
          <p:nvPr>
            <p:ph type="sldNum" sz="quarter" idx="12"/>
          </p:nvPr>
        </p:nvSpPr>
        <p:spPr/>
        <p:txBody>
          <a:bodyPr/>
          <a:lstStyle/>
          <a:p>
            <a:fld id="{557E57DA-B71B-4FC4-8D93-119D368D38D0}" type="slidenum">
              <a:rPr lang="en-US">
                <a:solidFill>
                  <a:prstClr val="black">
                    <a:tint val="75000"/>
                  </a:prstClr>
                </a:solidFill>
                <a:latin typeface="Calibri"/>
              </a:rPr>
              <a:pPr/>
              <a:t>86</a:t>
            </a:fld>
            <a:endParaRPr lang="en-US" dirty="0">
              <a:solidFill>
                <a:prstClr val="black">
                  <a:tint val="75000"/>
                </a:prstClr>
              </a:solidFill>
              <a:latin typeface="Calibri"/>
            </a:endParaRPr>
          </a:p>
        </p:txBody>
      </p:sp>
      <p:pic>
        <p:nvPicPr>
          <p:cNvPr id="5" name="Picture 5" descr="C:\Users\john.MCPP\AppData\Local\Microsoft\Windows\Temporary Internet Files\Content.IE5\KZ3CV281\MP900400699[1].jpg"/>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457450" y="2515338"/>
            <a:ext cx="4404803" cy="29365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3192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Panel Presentations</a:t>
            </a:r>
          </a:p>
        </p:txBody>
      </p:sp>
      <p:graphicFrame>
        <p:nvGraphicFramePr>
          <p:cNvPr id="5" name="Content Placeholder 4"/>
          <p:cNvGraphicFramePr>
            <a:graphicFrameLocks noGrp="1"/>
          </p:cNvGraphicFramePr>
          <p:nvPr>
            <p:ph idx="1"/>
            <p:extLst/>
          </p:nvPr>
        </p:nvGraphicFramePr>
        <p:xfrm>
          <a:off x="1485900" y="2057400"/>
          <a:ext cx="3714750" cy="1874520"/>
        </p:xfrm>
        <a:graphic>
          <a:graphicData uri="http://schemas.openxmlformats.org/drawingml/2006/table">
            <a:tbl>
              <a:tblPr firstRow="1" bandRow="1">
                <a:tableStyleId>{5C22544A-7EE6-4342-B048-85BDC9FD1C3A}</a:tableStyleId>
              </a:tblPr>
              <a:tblGrid>
                <a:gridCol w="1031875">
                  <a:extLst>
                    <a:ext uri="{9D8B030D-6E8A-4147-A177-3AD203B41FA5}">
                      <a16:colId xmlns:a16="http://schemas.microsoft.com/office/drawing/2014/main" xmlns="" val="20000"/>
                    </a:ext>
                  </a:extLst>
                </a:gridCol>
                <a:gridCol w="2682875">
                  <a:extLst>
                    <a:ext uri="{9D8B030D-6E8A-4147-A177-3AD203B41FA5}">
                      <a16:colId xmlns:a16="http://schemas.microsoft.com/office/drawing/2014/main" xmlns="" val="20001"/>
                    </a:ext>
                  </a:extLst>
                </a:gridCol>
              </a:tblGrid>
              <a:tr h="297180">
                <a:tc>
                  <a:txBody>
                    <a:bodyPr/>
                    <a:lstStyle/>
                    <a:p>
                      <a:r>
                        <a:rPr lang="en-US" sz="1500" b="0" dirty="0">
                          <a:solidFill>
                            <a:schemeClr val="tx1"/>
                          </a:solidFill>
                        </a:rPr>
                        <a:t>Ann Brown</a:t>
                      </a:r>
                    </a:p>
                  </a:txBody>
                  <a:tcPr marL="68580" marR="68580" marT="34290" marB="34290">
                    <a:solidFill>
                      <a:schemeClr val="tx2">
                        <a:lumMod val="20000"/>
                        <a:lumOff val="80000"/>
                      </a:schemeClr>
                    </a:solidFill>
                  </a:tcPr>
                </a:tc>
                <a:tc>
                  <a:txBody>
                    <a:bodyPr/>
                    <a:lstStyle/>
                    <a:p>
                      <a:r>
                        <a:rPr lang="en-US" sz="1500" b="0" dirty="0">
                          <a:solidFill>
                            <a:schemeClr val="tx1"/>
                          </a:solidFill>
                        </a:rPr>
                        <a:t>Benton County Health Services</a:t>
                      </a:r>
                    </a:p>
                  </a:txBody>
                  <a:tcPr marL="68580" marR="68580" marT="34290" marB="34290">
                    <a:solidFill>
                      <a:schemeClr val="tx2">
                        <a:lumMod val="20000"/>
                        <a:lumOff val="80000"/>
                      </a:schemeClr>
                    </a:solidFill>
                  </a:tcPr>
                </a:tc>
                <a:extLst>
                  <a:ext uri="{0D108BD9-81ED-4DB2-BD59-A6C34878D82A}">
                    <a16:rowId xmlns:a16="http://schemas.microsoft.com/office/drawing/2014/main" xmlns="" val="10000"/>
                  </a:ext>
                </a:extLst>
              </a:tr>
              <a:tr h="525780">
                <a:tc>
                  <a:txBody>
                    <a:bodyPr/>
                    <a:lstStyle/>
                    <a:p>
                      <a:r>
                        <a:rPr lang="en-US" sz="1500" dirty="0"/>
                        <a:t>Judy Bankman</a:t>
                      </a:r>
                    </a:p>
                  </a:txBody>
                  <a:tcPr marL="68580" marR="68580" marT="34290" marB="34290"/>
                </a:tc>
                <a:tc>
                  <a:txBody>
                    <a:bodyPr/>
                    <a:lstStyle/>
                    <a:p>
                      <a:r>
                        <a:rPr lang="en-US" sz="1500" dirty="0"/>
                        <a:t>North Central PH District</a:t>
                      </a:r>
                    </a:p>
                  </a:txBody>
                  <a:tcPr marL="68580" marR="68580" marT="34290" marB="34290"/>
                </a:tc>
                <a:extLst>
                  <a:ext uri="{0D108BD9-81ED-4DB2-BD59-A6C34878D82A}">
                    <a16:rowId xmlns:a16="http://schemas.microsoft.com/office/drawing/2014/main" xmlns="" val="10001"/>
                  </a:ext>
                </a:extLst>
              </a:tr>
              <a:tr h="525780">
                <a:tc>
                  <a:txBody>
                    <a:bodyPr/>
                    <a:lstStyle/>
                    <a:p>
                      <a:r>
                        <a:rPr lang="en-US" sz="1500" dirty="0"/>
                        <a:t>Andrea </a:t>
                      </a:r>
                      <a:r>
                        <a:rPr lang="en-US" sz="1500" dirty="0" err="1"/>
                        <a:t>Krouse</a:t>
                      </a:r>
                      <a:endParaRPr lang="en-US" sz="1500" dirty="0"/>
                    </a:p>
                  </a:txBody>
                  <a:tcPr marL="68580" marR="68580" marT="34290" marB="34290"/>
                </a:tc>
                <a:tc>
                  <a:txBody>
                    <a:bodyPr/>
                    <a:lstStyle/>
                    <a:p>
                      <a:r>
                        <a:rPr lang="en-US" sz="1500" dirty="0"/>
                        <a:t>Jackson County </a:t>
                      </a:r>
                    </a:p>
                  </a:txBody>
                  <a:tcPr marL="68580" marR="68580" marT="34290" marB="34290"/>
                </a:tc>
                <a:extLst>
                  <a:ext uri="{0D108BD9-81ED-4DB2-BD59-A6C34878D82A}">
                    <a16:rowId xmlns:a16="http://schemas.microsoft.com/office/drawing/2014/main" xmlns="" val="10002"/>
                  </a:ext>
                </a:extLst>
              </a:tr>
              <a:tr h="525780">
                <a:tc>
                  <a:txBody>
                    <a:bodyPr/>
                    <a:lstStyle/>
                    <a:p>
                      <a:r>
                        <a:rPr lang="en-US" sz="1500" dirty="0"/>
                        <a:t>Shannon </a:t>
                      </a:r>
                      <a:r>
                        <a:rPr lang="en-US" sz="1500" dirty="0" err="1"/>
                        <a:t>Vandergriff</a:t>
                      </a:r>
                      <a:endParaRPr lang="en-US" sz="1500" dirty="0"/>
                    </a:p>
                  </a:txBody>
                  <a:tcPr marL="68580" marR="68580" marT="34290" marB="34290"/>
                </a:tc>
                <a:tc>
                  <a:txBody>
                    <a:bodyPr/>
                    <a:lstStyle/>
                    <a:p>
                      <a:r>
                        <a:rPr lang="en-US" sz="1500" dirty="0"/>
                        <a:t>Deschutes County</a:t>
                      </a:r>
                    </a:p>
                  </a:txBody>
                  <a:tcPr marL="68580" marR="68580" marT="34290" marB="34290"/>
                </a:tc>
                <a:extLst>
                  <a:ext uri="{0D108BD9-81ED-4DB2-BD59-A6C34878D82A}">
                    <a16:rowId xmlns:a16="http://schemas.microsoft.com/office/drawing/2014/main" xmlns="" val="10003"/>
                  </a:ext>
                </a:extLst>
              </a:tr>
            </a:tbl>
          </a:graphicData>
        </a:graphic>
      </p:graphicFrame>
      <p:sp>
        <p:nvSpPr>
          <p:cNvPr id="2" name="Slide Number Placeholder 1"/>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87</a:t>
            </a:fld>
            <a:endParaRPr lang="en-US" dirty="0">
              <a:solidFill>
                <a:prstClr val="black">
                  <a:tint val="75000"/>
                </a:prstClr>
              </a:solidFill>
              <a:latin typeface="Calibri"/>
            </a:endParaRP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20349" y="2971801"/>
            <a:ext cx="3534181" cy="2235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38983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9885" y="2114551"/>
            <a:ext cx="5040359" cy="3354620"/>
          </a:xfrm>
          <a:prstGeom prst="rect">
            <a:avLst/>
          </a:prstGeom>
          <a:noFill/>
          <a:ln w="9525">
            <a:noFill/>
            <a:miter lim="800000"/>
            <a:headEnd/>
            <a:tailEnd/>
          </a:ln>
        </p:spPr>
      </p:pic>
      <p:sp>
        <p:nvSpPr>
          <p:cNvPr id="3" name="TextBox 2"/>
          <p:cNvSpPr txBox="1"/>
          <p:nvPr/>
        </p:nvSpPr>
        <p:spPr>
          <a:xfrm>
            <a:off x="1828800" y="1028701"/>
            <a:ext cx="4620752" cy="923330"/>
          </a:xfrm>
          <a:prstGeom prst="rect">
            <a:avLst/>
          </a:prstGeom>
          <a:noFill/>
        </p:spPr>
        <p:txBody>
          <a:bodyPr wrap="none" rtlCol="0">
            <a:spAutoFit/>
          </a:bodyPr>
          <a:lstStyle/>
          <a:p>
            <a:r>
              <a:rPr lang="en-US" sz="2700" b="1" dirty="0">
                <a:solidFill>
                  <a:srgbClr val="1F497D"/>
                </a:solidFill>
                <a:effectLst>
                  <a:outerShdw blurRad="38100" dist="38100" dir="2700000" algn="tl">
                    <a:srgbClr val="000000">
                      <a:alpha val="43137"/>
                    </a:srgbClr>
                  </a:outerShdw>
                </a:effectLst>
                <a:latin typeface="Calibri"/>
              </a:rPr>
              <a:t>Short Break!</a:t>
            </a:r>
          </a:p>
          <a:p>
            <a:r>
              <a:rPr lang="en-US" sz="2700" b="1" dirty="0">
                <a:solidFill>
                  <a:srgbClr val="1F497D"/>
                </a:solidFill>
                <a:effectLst>
                  <a:outerShdw blurRad="38100" dist="38100" dir="2700000" algn="tl">
                    <a:srgbClr val="000000">
                      <a:alpha val="43137"/>
                    </a:srgbClr>
                  </a:outerShdw>
                </a:effectLst>
                <a:latin typeface="Calibri"/>
              </a:rPr>
              <a:t>Be Back in 15 minutes, please! </a:t>
            </a:r>
          </a:p>
        </p:txBody>
      </p:sp>
      <p:sp>
        <p:nvSpPr>
          <p:cNvPr id="4" name="Title 3"/>
          <p:cNvSpPr>
            <a:spLocks noGrp="1"/>
          </p:cNvSpPr>
          <p:nvPr>
            <p:ph type="title"/>
          </p:nvPr>
        </p:nvSpPr>
        <p:spPr/>
        <p:txBody>
          <a:bodyPr>
            <a:normAutofit fontScale="90000"/>
          </a:bodyPr>
          <a:lstStyle/>
          <a:p>
            <a:r>
              <a:rPr lang="en-US" dirty="0"/>
              <a:t>Short Break – Be Back in 15 min.</a:t>
            </a:r>
          </a:p>
        </p:txBody>
      </p:sp>
      <p:sp>
        <p:nvSpPr>
          <p:cNvPr id="2" name="Slide Number Placeholder 1"/>
          <p:cNvSpPr>
            <a:spLocks noGrp="1"/>
          </p:cNvSpPr>
          <p:nvPr>
            <p:ph type="sldNum" sz="quarter" idx="12"/>
          </p:nvPr>
        </p:nvSpPr>
        <p:spPr/>
        <p:txBody>
          <a:bodyPr/>
          <a:lstStyle/>
          <a:p>
            <a:fld id="{D918CD69-FFD2-4873-BDCC-CA19547449B0}" type="slidenum">
              <a:rPr lang="en-US">
                <a:solidFill>
                  <a:prstClr val="black"/>
                </a:solidFill>
                <a:latin typeface="Calibri"/>
              </a:rPr>
              <a:pPr/>
              <a:t>88</a:t>
            </a:fld>
            <a:endParaRPr lang="en-US" dirty="0">
              <a:solidFill>
                <a:prstClr val="black"/>
              </a:solidFill>
              <a:latin typeface="Calibri"/>
            </a:endParaRPr>
          </a:p>
        </p:txBody>
      </p:sp>
    </p:spTree>
    <p:extLst>
      <p:ext uri="{BB962C8B-B14F-4D97-AF65-F5344CB8AC3E}">
        <p14:creationId xmlns:p14="http://schemas.microsoft.com/office/powerpoint/2010/main" val="27195971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ACC099C-A0B7-4A36-BCF6-B60468EC0E24}"/>
              </a:ext>
            </a:extLst>
          </p:cNvPr>
          <p:cNvSpPr>
            <a:spLocks noGrp="1"/>
          </p:cNvSpPr>
          <p:nvPr>
            <p:ph type="ctrTitle"/>
          </p:nvPr>
        </p:nvSpPr>
        <p:spPr>
          <a:xfrm>
            <a:off x="2819400" y="1219200"/>
            <a:ext cx="6248400" cy="1470025"/>
          </a:xfrm>
        </p:spPr>
        <p:txBody>
          <a:bodyPr>
            <a:normAutofit fontScale="90000"/>
          </a:bodyPr>
          <a:lstStyle/>
          <a:p>
            <a:r>
              <a:rPr lang="en-US" dirty="0"/>
              <a:t>Domain 9 </a:t>
            </a:r>
            <a:br>
              <a:rPr lang="en-US" dirty="0"/>
            </a:br>
            <a:r>
              <a:rPr lang="en-US" dirty="0"/>
              <a:t>PHAB Survey Results </a:t>
            </a:r>
            <a:br>
              <a:rPr lang="en-US" dirty="0"/>
            </a:br>
            <a:r>
              <a:rPr lang="en-US" dirty="0"/>
              <a:t>and</a:t>
            </a:r>
            <a:br>
              <a:rPr lang="en-US" dirty="0"/>
            </a:br>
            <a:r>
              <a:rPr lang="en-US" dirty="0"/>
              <a:t>Examples of Documentation for Implementation of PM and QI</a:t>
            </a:r>
          </a:p>
        </p:txBody>
      </p:sp>
      <p:sp>
        <p:nvSpPr>
          <p:cNvPr id="4" name="Slide Number Placeholder 3">
            <a:extLst>
              <a:ext uri="{FF2B5EF4-FFF2-40B4-BE49-F238E27FC236}">
                <a16:creationId xmlns:a16="http://schemas.microsoft.com/office/drawing/2014/main" xmlns="" id="{2FB25742-201C-457A-B766-0677BFC5DC78}"/>
              </a:ext>
            </a:extLst>
          </p:cNvPr>
          <p:cNvSpPr>
            <a:spLocks noGrp="1"/>
          </p:cNvSpPr>
          <p:nvPr>
            <p:ph type="sldNum" sz="quarter" idx="4294967295"/>
          </p:nvPr>
        </p:nvSpPr>
        <p:spPr>
          <a:xfrm>
            <a:off x="7543800" y="5624513"/>
            <a:ext cx="1600200" cy="274637"/>
          </a:xfrm>
        </p:spPr>
        <p:txBody>
          <a:bodyPr/>
          <a:lstStyle/>
          <a:p>
            <a:pPr>
              <a:defRPr/>
            </a:pPr>
            <a:fld id="{DC155EC1-5823-4B75-A903-4ABB0FF55332}" type="slidenum">
              <a:rPr lang="en-US">
                <a:solidFill>
                  <a:prstClr val="black">
                    <a:tint val="75000"/>
                  </a:prstClr>
                </a:solidFill>
                <a:latin typeface="Calibri"/>
              </a:rPr>
              <a:pPr>
                <a:defRPr/>
              </a:pPr>
              <a:t>89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07790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2A2153-3854-4401-9F5E-AFF0BF69C7FD}"/>
              </a:ext>
            </a:extLst>
          </p:cNvPr>
          <p:cNvSpPr>
            <a:spLocks noGrp="1"/>
          </p:cNvSpPr>
          <p:nvPr>
            <p:ph type="title"/>
          </p:nvPr>
        </p:nvSpPr>
        <p:spPr/>
        <p:txBody>
          <a:bodyPr/>
          <a:lstStyle/>
          <a:p>
            <a:r>
              <a:rPr lang="en-US" dirty="0"/>
              <a:t>Effective Leadership:  </a:t>
            </a:r>
          </a:p>
        </p:txBody>
      </p:sp>
      <p:sp>
        <p:nvSpPr>
          <p:cNvPr id="3" name="Content Placeholder 2">
            <a:extLst>
              <a:ext uri="{FF2B5EF4-FFF2-40B4-BE49-F238E27FC236}">
                <a16:creationId xmlns:a16="http://schemas.microsoft.com/office/drawing/2014/main" xmlns="" id="{E2422DFD-A883-48FC-B90D-92B623F50139}"/>
              </a:ext>
            </a:extLst>
          </p:cNvPr>
          <p:cNvSpPr>
            <a:spLocks noGrp="1"/>
          </p:cNvSpPr>
          <p:nvPr>
            <p:ph sz="half" idx="1"/>
          </p:nvPr>
        </p:nvSpPr>
        <p:spPr/>
        <p:txBody>
          <a:bodyPr>
            <a:normAutofit/>
          </a:bodyPr>
          <a:lstStyle/>
          <a:p>
            <a:pPr marL="0" indent="0" algn="ctr">
              <a:buNone/>
            </a:pPr>
            <a:r>
              <a:rPr lang="en-US" b="1" dirty="0">
                <a:solidFill>
                  <a:srgbClr val="FF0000"/>
                </a:solidFill>
              </a:rPr>
              <a:t>Nature or</a:t>
            </a:r>
          </a:p>
          <a:p>
            <a:pPr marL="0" indent="0" algn="ctr">
              <a:buNone/>
            </a:pPr>
            <a:r>
              <a:rPr lang="en-US" b="1" strike="sngStrike" dirty="0">
                <a:solidFill>
                  <a:srgbClr val="FF0000"/>
                </a:solidFill>
              </a:rPr>
              <a:t>Nurture?</a:t>
            </a:r>
          </a:p>
          <a:p>
            <a:pPr marL="0" indent="0" algn="ctr">
              <a:buNone/>
            </a:pPr>
            <a:endParaRPr lang="en-US" dirty="0"/>
          </a:p>
          <a:p>
            <a:pPr marL="0" indent="0" algn="ctr">
              <a:buNone/>
            </a:pPr>
            <a:r>
              <a:rPr lang="en-US" dirty="0"/>
              <a:t>Continuous learning,</a:t>
            </a:r>
          </a:p>
          <a:p>
            <a:pPr marL="0" indent="0" algn="ctr">
              <a:buNone/>
            </a:pPr>
            <a:r>
              <a:rPr lang="en-US" dirty="0"/>
              <a:t>challenging one’s mindsets, experimentation and practice</a:t>
            </a:r>
          </a:p>
          <a:p>
            <a:pPr marL="0" indent="0" algn="ctr">
              <a:buNone/>
            </a:pPr>
            <a:r>
              <a:rPr lang="en-US" dirty="0"/>
              <a:t> </a:t>
            </a:r>
          </a:p>
          <a:p>
            <a:pPr marL="0" indent="0" algn="ctr">
              <a:buNone/>
            </a:pPr>
            <a:endParaRPr lang="en-US" dirty="0"/>
          </a:p>
          <a:p>
            <a:pPr algn="ctr"/>
            <a:endParaRPr lang="en-US" dirty="0"/>
          </a:p>
          <a:p>
            <a:pPr algn="ctr"/>
            <a:endParaRPr lang="en-US" dirty="0"/>
          </a:p>
        </p:txBody>
      </p:sp>
      <p:pic>
        <p:nvPicPr>
          <p:cNvPr id="7" name="Content Placeholder 6">
            <a:extLst>
              <a:ext uri="{FF2B5EF4-FFF2-40B4-BE49-F238E27FC236}">
                <a16:creationId xmlns:a16="http://schemas.microsoft.com/office/drawing/2014/main" xmlns="" id="{6059282D-80ED-417B-9262-36A8B6C01DA3}"/>
              </a:ext>
            </a:extLst>
          </p:cNvPr>
          <p:cNvPicPr>
            <a:picLocks noGrp="1" noChangeAspect="1"/>
          </p:cNvPicPr>
          <p:nvPr>
            <p:ph sz="half" idx="2"/>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a:off x="4648200" y="2108055"/>
            <a:ext cx="4038600" cy="3510252"/>
          </a:xfrm>
        </p:spPr>
      </p:pic>
      <p:sp>
        <p:nvSpPr>
          <p:cNvPr id="4" name="Slide Number Placeholder 3">
            <a:extLst>
              <a:ext uri="{FF2B5EF4-FFF2-40B4-BE49-F238E27FC236}">
                <a16:creationId xmlns:a16="http://schemas.microsoft.com/office/drawing/2014/main" xmlns="" id="{AD4C6B4F-8705-40E2-848C-57E6B028203A}"/>
              </a:ext>
            </a:extLst>
          </p:cNvPr>
          <p:cNvSpPr>
            <a:spLocks noGrp="1"/>
          </p:cNvSpPr>
          <p:nvPr>
            <p:ph type="sldNum" sz="quarter" idx="12"/>
          </p:nvPr>
        </p:nvSpPr>
        <p:spPr/>
        <p:txBody>
          <a:bodyPr/>
          <a:lstStyle/>
          <a:p>
            <a:fld id="{DC155EC1-5823-4B75-A903-4ABB0FF55332}" type="slidenum">
              <a:rPr lang="en-US">
                <a:solidFill>
                  <a:prstClr val="black">
                    <a:tint val="75000"/>
                  </a:prstClr>
                </a:solidFill>
                <a:latin typeface="Calibri"/>
              </a:rPr>
              <a:pPr/>
              <a:t>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470310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46BC7-2B13-46EE-98A3-EF0DCC31C710}"/>
              </a:ext>
            </a:extLst>
          </p:cNvPr>
          <p:cNvSpPr>
            <a:spLocks noGrp="1"/>
          </p:cNvSpPr>
          <p:nvPr>
            <p:ph type="title"/>
          </p:nvPr>
        </p:nvSpPr>
        <p:spPr/>
        <p:txBody>
          <a:bodyPr>
            <a:normAutofit/>
          </a:bodyPr>
          <a:lstStyle/>
          <a:p>
            <a:r>
              <a:rPr lang="en-US" b="1" dirty="0"/>
              <a:t>Performance on the Measures</a:t>
            </a:r>
          </a:p>
        </p:txBody>
      </p:sp>
      <p:sp>
        <p:nvSpPr>
          <p:cNvPr id="3" name="Text Placeholder 2">
            <a:extLst>
              <a:ext uri="{FF2B5EF4-FFF2-40B4-BE49-F238E27FC236}">
                <a16:creationId xmlns:a16="http://schemas.microsoft.com/office/drawing/2014/main" xmlns="" id="{30714749-1A28-4B24-B7A5-563E2F90B0E7}"/>
              </a:ext>
            </a:extLst>
          </p:cNvPr>
          <p:cNvSpPr>
            <a:spLocks noGrp="1"/>
          </p:cNvSpPr>
          <p:nvPr>
            <p:ph idx="1"/>
          </p:nvPr>
        </p:nvSpPr>
        <p:spPr/>
        <p:txBody>
          <a:bodyPr>
            <a:normAutofit/>
          </a:bodyPr>
          <a:lstStyle/>
          <a:p>
            <a:pPr>
              <a:buClr>
                <a:srgbClr val="0068AD"/>
              </a:buClr>
            </a:pPr>
            <a:r>
              <a:rPr lang="en-US" sz="2325" dirty="0"/>
              <a:t>Based on 251 Site Visit Reports</a:t>
            </a:r>
          </a:p>
          <a:p>
            <a:pPr lvl="1">
              <a:buClr>
                <a:srgbClr val="92D050"/>
              </a:buClr>
            </a:pPr>
            <a:r>
              <a:rPr lang="en-US" sz="2175" dirty="0"/>
              <a:t>72 are Version 1.5</a:t>
            </a:r>
          </a:p>
          <a:p>
            <a:pPr>
              <a:buClr>
                <a:srgbClr val="0068AD"/>
              </a:buClr>
            </a:pPr>
            <a:r>
              <a:rPr lang="en-US" sz="2325" dirty="0"/>
              <a:t>The numbers</a:t>
            </a:r>
          </a:p>
          <a:p>
            <a:pPr lvl="1">
              <a:buClr>
                <a:srgbClr val="92D050"/>
              </a:buClr>
            </a:pPr>
            <a:r>
              <a:rPr lang="en-US" sz="2175" dirty="0"/>
              <a:t>Assessed as Slightly or Not Demonstrated (SD/ND)</a:t>
            </a:r>
          </a:p>
          <a:p>
            <a:pPr lvl="1">
              <a:buClr>
                <a:srgbClr val="92D050"/>
              </a:buClr>
            </a:pPr>
            <a:r>
              <a:rPr lang="en-US" sz="2175" dirty="0"/>
              <a:t>Included in Action Plans </a:t>
            </a:r>
          </a:p>
          <a:p>
            <a:pPr>
              <a:buClr>
                <a:srgbClr val="0068AD"/>
              </a:buClr>
            </a:pPr>
            <a:r>
              <a:rPr lang="en-US" sz="2325" dirty="0"/>
              <a:t>The context</a:t>
            </a:r>
          </a:p>
          <a:p>
            <a:pPr lvl="1">
              <a:buClr>
                <a:srgbClr val="92D050"/>
              </a:buClr>
            </a:pPr>
            <a:r>
              <a:rPr lang="en-US" sz="2175" dirty="0"/>
              <a:t>Reviewed the SD/ND and identified common reasons </a:t>
            </a:r>
          </a:p>
          <a:p>
            <a:pPr lvl="1">
              <a:buClr>
                <a:srgbClr val="92D050"/>
              </a:buClr>
            </a:pPr>
            <a:r>
              <a:rPr lang="en-US" sz="2175" dirty="0"/>
              <a:t>Evaluation feedback, if available</a:t>
            </a:r>
          </a:p>
          <a:p>
            <a:pPr>
              <a:buClr>
                <a:srgbClr val="0068AD"/>
              </a:buClr>
            </a:pPr>
            <a:r>
              <a:rPr lang="en-US" sz="2325" dirty="0"/>
              <a:t>The big picture</a:t>
            </a:r>
          </a:p>
          <a:p>
            <a:pPr lvl="1">
              <a:buClr>
                <a:srgbClr val="92D050"/>
              </a:buClr>
            </a:pPr>
            <a:r>
              <a:rPr lang="en-US" sz="2175" dirty="0"/>
              <a:t>9.1.3, 9.1.4, 9.2.2 are among the top 10 measures to be SD/ND and to be included in Action Plans</a:t>
            </a:r>
          </a:p>
        </p:txBody>
      </p:sp>
      <p:sp>
        <p:nvSpPr>
          <p:cNvPr id="4" name="TextBox 3">
            <a:extLst>
              <a:ext uri="{FF2B5EF4-FFF2-40B4-BE49-F238E27FC236}">
                <a16:creationId xmlns:a16="http://schemas.microsoft.com/office/drawing/2014/main" xmlns="" id="{8020CB9E-09BB-49CA-AC1B-50ABB7A4CDD7}"/>
              </a:ext>
            </a:extLst>
          </p:cNvPr>
          <p:cNvSpPr txBox="1"/>
          <p:nvPr/>
        </p:nvSpPr>
        <p:spPr>
          <a:xfrm>
            <a:off x="2895600" y="6248400"/>
            <a:ext cx="1828800" cy="369332"/>
          </a:xfrm>
          <a:prstGeom prst="rect">
            <a:avLst/>
          </a:prstGeom>
          <a:noFill/>
        </p:spPr>
        <p:txBody>
          <a:bodyPr wrap="square" rtlCol="0">
            <a:spAutoFit/>
          </a:bodyPr>
          <a:lstStyle/>
          <a:p>
            <a:r>
              <a:rPr lang="en-US" dirty="0"/>
              <a:t>Source:  PHAB</a:t>
            </a:r>
          </a:p>
        </p:txBody>
      </p:sp>
    </p:spTree>
    <p:extLst>
      <p:ext uri="{BB962C8B-B14F-4D97-AF65-F5344CB8AC3E}">
        <p14:creationId xmlns:p14="http://schemas.microsoft.com/office/powerpoint/2010/main" val="25943478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8E57AF-DCA8-4D6F-8569-B0711A7AE5E2}"/>
              </a:ext>
            </a:extLst>
          </p:cNvPr>
          <p:cNvSpPr>
            <a:spLocks noGrp="1"/>
          </p:cNvSpPr>
          <p:nvPr>
            <p:ph type="title"/>
          </p:nvPr>
        </p:nvSpPr>
        <p:spPr/>
        <p:txBody>
          <a:bodyPr>
            <a:normAutofit/>
          </a:bodyPr>
          <a:lstStyle/>
          <a:p>
            <a:r>
              <a:rPr lang="en-US" b="1" dirty="0"/>
              <a:t>Measure 9.1.1</a:t>
            </a:r>
          </a:p>
        </p:txBody>
      </p:sp>
      <p:sp>
        <p:nvSpPr>
          <p:cNvPr id="3" name="Text Placeholder 2">
            <a:extLst>
              <a:ext uri="{FF2B5EF4-FFF2-40B4-BE49-F238E27FC236}">
                <a16:creationId xmlns:a16="http://schemas.microsoft.com/office/drawing/2014/main" xmlns="" id="{08D659CF-F7B8-45B5-839D-D99EE4BCF37A}"/>
              </a:ext>
            </a:extLst>
          </p:cNvPr>
          <p:cNvSpPr>
            <a:spLocks noGrp="1"/>
          </p:cNvSpPr>
          <p:nvPr>
            <p:ph idx="1"/>
          </p:nvPr>
        </p:nvSpPr>
        <p:spPr/>
        <p:txBody>
          <a:bodyPr>
            <a:normAutofit/>
          </a:bodyPr>
          <a:lstStyle/>
          <a:p>
            <a:pPr>
              <a:buClr>
                <a:srgbClr val="0070C0"/>
              </a:buClr>
            </a:pPr>
            <a:r>
              <a:rPr lang="en-US" dirty="0"/>
              <a:t>Staff at all organizational levels engaged in establishing and/or updating a performance management system</a:t>
            </a:r>
          </a:p>
          <a:p>
            <a:pPr>
              <a:buClr>
                <a:srgbClr val="0070C0"/>
              </a:buClr>
            </a:pPr>
            <a:r>
              <a:rPr lang="en-US" dirty="0"/>
              <a:t>SD/ND: 14%</a:t>
            </a:r>
          </a:p>
          <a:p>
            <a:pPr>
              <a:buClr>
                <a:srgbClr val="0070C0"/>
              </a:buClr>
            </a:pPr>
            <a:r>
              <a:rPr lang="en-US" dirty="0"/>
              <a:t>Action Plan: 11%</a:t>
            </a:r>
          </a:p>
          <a:p>
            <a:pPr>
              <a:buClr>
                <a:srgbClr val="0070C0"/>
              </a:buClr>
            </a:pPr>
            <a:r>
              <a:rPr lang="en-US" dirty="0"/>
              <a:t>Common challenges</a:t>
            </a:r>
          </a:p>
          <a:p>
            <a:pPr lvl="1">
              <a:buClr>
                <a:srgbClr val="92D050"/>
              </a:buClr>
            </a:pPr>
            <a:r>
              <a:rPr lang="en-US" sz="2025" dirty="0"/>
              <a:t>Insufficient evidence of leadership engagement </a:t>
            </a:r>
          </a:p>
          <a:p>
            <a:pPr lvl="1">
              <a:buClr>
                <a:srgbClr val="92D050"/>
              </a:buClr>
            </a:pPr>
            <a:r>
              <a:rPr lang="en-US" sz="2025" dirty="0"/>
              <a:t>Insufficient evidence of staff engagement</a:t>
            </a:r>
          </a:p>
          <a:p>
            <a:pPr lvl="1">
              <a:buClr>
                <a:srgbClr val="92D050"/>
              </a:buClr>
            </a:pPr>
            <a:r>
              <a:rPr lang="en-US" sz="2025" dirty="0"/>
              <a:t>Staff not engaged in development/updating</a:t>
            </a:r>
          </a:p>
          <a:p>
            <a:pPr lvl="1">
              <a:buClr>
                <a:srgbClr val="92D050"/>
              </a:buClr>
            </a:pPr>
            <a:r>
              <a:rPr lang="en-US" sz="2025" dirty="0"/>
              <a:t>Does not address PM (might be about QI)</a:t>
            </a:r>
          </a:p>
        </p:txBody>
      </p:sp>
      <p:sp>
        <p:nvSpPr>
          <p:cNvPr id="4" name="TextBox 3">
            <a:extLst>
              <a:ext uri="{FF2B5EF4-FFF2-40B4-BE49-F238E27FC236}">
                <a16:creationId xmlns:a16="http://schemas.microsoft.com/office/drawing/2014/main" xmlns="" id="{93C4D9B3-5AF5-40FF-8416-14920050847B}"/>
              </a:ext>
            </a:extLst>
          </p:cNvPr>
          <p:cNvSpPr txBox="1"/>
          <p:nvPr/>
        </p:nvSpPr>
        <p:spPr>
          <a:xfrm>
            <a:off x="2895600" y="6248400"/>
            <a:ext cx="1828800" cy="369332"/>
          </a:xfrm>
          <a:prstGeom prst="rect">
            <a:avLst/>
          </a:prstGeom>
          <a:noFill/>
        </p:spPr>
        <p:txBody>
          <a:bodyPr wrap="square" rtlCol="0">
            <a:spAutoFit/>
          </a:bodyPr>
          <a:lstStyle/>
          <a:p>
            <a:r>
              <a:rPr lang="en-US" dirty="0"/>
              <a:t>Source:  PHAB</a:t>
            </a:r>
          </a:p>
        </p:txBody>
      </p:sp>
    </p:spTree>
    <p:extLst>
      <p:ext uri="{BB962C8B-B14F-4D97-AF65-F5344CB8AC3E}">
        <p14:creationId xmlns:p14="http://schemas.microsoft.com/office/powerpoint/2010/main" val="12220261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8E57AF-DCA8-4D6F-8569-B0711A7AE5E2}"/>
              </a:ext>
            </a:extLst>
          </p:cNvPr>
          <p:cNvSpPr>
            <a:spLocks noGrp="1"/>
          </p:cNvSpPr>
          <p:nvPr>
            <p:ph type="title"/>
          </p:nvPr>
        </p:nvSpPr>
        <p:spPr/>
        <p:txBody>
          <a:bodyPr>
            <a:normAutofit/>
          </a:bodyPr>
          <a:lstStyle/>
          <a:p>
            <a:r>
              <a:rPr lang="en-US" b="1" dirty="0"/>
              <a:t>Measures 9.1.2 &amp; 9.1.3</a:t>
            </a:r>
          </a:p>
        </p:txBody>
      </p:sp>
      <p:sp>
        <p:nvSpPr>
          <p:cNvPr id="3" name="Text Placeholder 2">
            <a:extLst>
              <a:ext uri="{FF2B5EF4-FFF2-40B4-BE49-F238E27FC236}">
                <a16:creationId xmlns:a16="http://schemas.microsoft.com/office/drawing/2014/main" xmlns="" id="{08D659CF-F7B8-45B5-839D-D99EE4BCF37A}"/>
              </a:ext>
            </a:extLst>
          </p:cNvPr>
          <p:cNvSpPr>
            <a:spLocks noGrp="1"/>
          </p:cNvSpPr>
          <p:nvPr>
            <p:ph idx="1"/>
          </p:nvPr>
        </p:nvSpPr>
        <p:spPr/>
        <p:txBody>
          <a:bodyPr>
            <a:normAutofit fontScale="85000" lnSpcReduction="20000"/>
          </a:bodyPr>
          <a:lstStyle/>
          <a:p>
            <a:pPr>
              <a:buClr>
                <a:srgbClr val="0070C0"/>
              </a:buClr>
            </a:pPr>
            <a:r>
              <a:rPr lang="en-US" dirty="0"/>
              <a:t>9.1.2: Performance management policy/system</a:t>
            </a:r>
          </a:p>
          <a:p>
            <a:pPr lvl="1">
              <a:buClr>
                <a:srgbClr val="92D050"/>
              </a:buClr>
            </a:pPr>
            <a:r>
              <a:rPr lang="en-US" sz="2025" dirty="0"/>
              <a:t>SD/ND: 17% (</a:t>
            </a:r>
            <a:r>
              <a:rPr lang="en-US" sz="2025" dirty="0" err="1"/>
              <a:t>ver</a:t>
            </a:r>
            <a:r>
              <a:rPr lang="en-US" sz="2025" dirty="0"/>
              <a:t> 1.5)</a:t>
            </a:r>
          </a:p>
          <a:p>
            <a:pPr lvl="1">
              <a:buClr>
                <a:srgbClr val="92D050"/>
              </a:buClr>
            </a:pPr>
            <a:r>
              <a:rPr lang="en-US" sz="2025" dirty="0"/>
              <a:t>Action Plan: 13%</a:t>
            </a:r>
          </a:p>
          <a:p>
            <a:pPr>
              <a:buClr>
                <a:srgbClr val="0070C0"/>
              </a:buClr>
            </a:pPr>
            <a:r>
              <a:rPr lang="en-US" dirty="0"/>
              <a:t>9.1.3: Implemented performance management system</a:t>
            </a:r>
          </a:p>
          <a:p>
            <a:pPr lvl="1">
              <a:buClr>
                <a:srgbClr val="92D050"/>
              </a:buClr>
            </a:pPr>
            <a:r>
              <a:rPr lang="en-US" sz="2025" dirty="0"/>
              <a:t>SD/ND: 24% (</a:t>
            </a:r>
            <a:r>
              <a:rPr lang="en-US" sz="2025" dirty="0" err="1"/>
              <a:t>ver</a:t>
            </a:r>
            <a:r>
              <a:rPr lang="en-US" sz="2025" dirty="0"/>
              <a:t> 1.5)</a:t>
            </a:r>
          </a:p>
          <a:p>
            <a:pPr lvl="1">
              <a:buClr>
                <a:srgbClr val="92D050"/>
              </a:buClr>
            </a:pPr>
            <a:r>
              <a:rPr lang="en-US" sz="2025" dirty="0"/>
              <a:t>Action Plan: 15%</a:t>
            </a:r>
          </a:p>
          <a:p>
            <a:pPr>
              <a:buClr>
                <a:srgbClr val="0070C0"/>
              </a:buClr>
            </a:pPr>
            <a:r>
              <a:rPr lang="en-US" dirty="0"/>
              <a:t>Common challenges</a:t>
            </a:r>
          </a:p>
          <a:p>
            <a:pPr lvl="1">
              <a:buClr>
                <a:srgbClr val="92D050"/>
              </a:buClr>
            </a:pPr>
            <a:r>
              <a:rPr lang="en-US" sz="2025" dirty="0"/>
              <a:t>Lacked analysis</a:t>
            </a:r>
          </a:p>
          <a:p>
            <a:pPr lvl="1">
              <a:buClr>
                <a:srgbClr val="92D050"/>
              </a:buClr>
            </a:pPr>
            <a:r>
              <a:rPr lang="en-US" sz="2025" dirty="0"/>
              <a:t>Lacked 2 examples that are in scope and represent both programmatic and administrative areas</a:t>
            </a:r>
          </a:p>
          <a:p>
            <a:pPr lvl="1">
              <a:buClr>
                <a:srgbClr val="92D050"/>
              </a:buClr>
            </a:pPr>
            <a:r>
              <a:rPr lang="en-US" sz="2025" dirty="0"/>
              <a:t>No evidence of monitoring</a:t>
            </a:r>
          </a:p>
          <a:p>
            <a:pPr lvl="1">
              <a:buClr>
                <a:srgbClr val="92D050"/>
              </a:buClr>
            </a:pPr>
            <a:r>
              <a:rPr lang="en-US" sz="2025" dirty="0"/>
              <a:t>Lacked next steps/results</a:t>
            </a:r>
          </a:p>
          <a:p>
            <a:pPr lvl="1">
              <a:buClr>
                <a:srgbClr val="92D050"/>
              </a:buClr>
            </a:pPr>
            <a:r>
              <a:rPr lang="en-US" sz="2025" dirty="0"/>
              <a:t>No measurable, time-bound goals</a:t>
            </a:r>
          </a:p>
          <a:p>
            <a:pPr lvl="1">
              <a:buClr>
                <a:srgbClr val="92D050"/>
              </a:buClr>
            </a:pPr>
            <a:r>
              <a:rPr lang="en-US" sz="2025" dirty="0"/>
              <a:t>No functioning responsible entity</a:t>
            </a:r>
          </a:p>
          <a:p>
            <a:pPr lvl="1">
              <a:buClr>
                <a:srgbClr val="92D050"/>
              </a:buClr>
            </a:pPr>
            <a:r>
              <a:rPr lang="en-US" sz="2025" dirty="0"/>
              <a:t>No self-assessment</a:t>
            </a:r>
          </a:p>
        </p:txBody>
      </p:sp>
      <p:sp>
        <p:nvSpPr>
          <p:cNvPr id="4" name="TextBox 3">
            <a:extLst>
              <a:ext uri="{FF2B5EF4-FFF2-40B4-BE49-F238E27FC236}">
                <a16:creationId xmlns:a16="http://schemas.microsoft.com/office/drawing/2014/main" xmlns="" id="{709CC333-2FC6-45E1-9134-1FE4C32458D6}"/>
              </a:ext>
            </a:extLst>
          </p:cNvPr>
          <p:cNvSpPr txBox="1"/>
          <p:nvPr/>
        </p:nvSpPr>
        <p:spPr>
          <a:xfrm>
            <a:off x="2895600" y="6248400"/>
            <a:ext cx="1828800" cy="369332"/>
          </a:xfrm>
          <a:prstGeom prst="rect">
            <a:avLst/>
          </a:prstGeom>
          <a:noFill/>
        </p:spPr>
        <p:txBody>
          <a:bodyPr wrap="square" rtlCol="0">
            <a:spAutoFit/>
          </a:bodyPr>
          <a:lstStyle/>
          <a:p>
            <a:r>
              <a:rPr lang="en-US" dirty="0"/>
              <a:t>Source:  PHAB</a:t>
            </a:r>
          </a:p>
        </p:txBody>
      </p:sp>
    </p:spTree>
    <p:extLst>
      <p:ext uri="{BB962C8B-B14F-4D97-AF65-F5344CB8AC3E}">
        <p14:creationId xmlns:p14="http://schemas.microsoft.com/office/powerpoint/2010/main" val="33741175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8E57AF-DCA8-4D6F-8569-B0711A7AE5E2}"/>
              </a:ext>
            </a:extLst>
          </p:cNvPr>
          <p:cNvSpPr>
            <a:spLocks noGrp="1"/>
          </p:cNvSpPr>
          <p:nvPr>
            <p:ph type="title"/>
          </p:nvPr>
        </p:nvSpPr>
        <p:spPr/>
        <p:txBody>
          <a:bodyPr>
            <a:normAutofit/>
          </a:bodyPr>
          <a:lstStyle/>
          <a:p>
            <a:r>
              <a:rPr lang="en-US" b="1" dirty="0"/>
              <a:t>Measure 9.1.4</a:t>
            </a:r>
          </a:p>
        </p:txBody>
      </p:sp>
      <p:sp>
        <p:nvSpPr>
          <p:cNvPr id="3" name="Text Placeholder 2">
            <a:extLst>
              <a:ext uri="{FF2B5EF4-FFF2-40B4-BE49-F238E27FC236}">
                <a16:creationId xmlns:a16="http://schemas.microsoft.com/office/drawing/2014/main" xmlns="" id="{08D659CF-F7B8-45B5-839D-D99EE4BCF37A}"/>
              </a:ext>
            </a:extLst>
          </p:cNvPr>
          <p:cNvSpPr>
            <a:spLocks noGrp="1"/>
          </p:cNvSpPr>
          <p:nvPr>
            <p:ph idx="1"/>
          </p:nvPr>
        </p:nvSpPr>
        <p:spPr/>
        <p:txBody>
          <a:bodyPr>
            <a:normAutofit fontScale="92500" lnSpcReduction="20000"/>
          </a:bodyPr>
          <a:lstStyle/>
          <a:p>
            <a:pPr>
              <a:buClr>
                <a:srgbClr val="0070C0"/>
              </a:buClr>
            </a:pPr>
            <a:r>
              <a:rPr lang="en-US" dirty="0"/>
              <a:t>Implemented systematic process for assessing customer satisfaction with health department services</a:t>
            </a:r>
          </a:p>
          <a:p>
            <a:pPr>
              <a:buClr>
                <a:srgbClr val="0070C0"/>
              </a:buClr>
            </a:pPr>
            <a:r>
              <a:rPr lang="en-US" dirty="0"/>
              <a:t>SD/ND: 32% (</a:t>
            </a:r>
            <a:r>
              <a:rPr lang="en-US" dirty="0" err="1"/>
              <a:t>ver</a:t>
            </a:r>
            <a:r>
              <a:rPr lang="en-US" dirty="0"/>
              <a:t> 1.5)</a:t>
            </a:r>
          </a:p>
          <a:p>
            <a:pPr>
              <a:buClr>
                <a:srgbClr val="0070C0"/>
              </a:buClr>
            </a:pPr>
            <a:r>
              <a:rPr lang="en-US" dirty="0"/>
              <a:t>Action Plan: 17%</a:t>
            </a:r>
          </a:p>
          <a:p>
            <a:pPr>
              <a:buClr>
                <a:srgbClr val="0070C0"/>
              </a:buClr>
            </a:pPr>
            <a:r>
              <a:rPr lang="en-US" dirty="0"/>
              <a:t>Additional requirement in Version 1.5</a:t>
            </a:r>
          </a:p>
          <a:p>
            <a:pPr lvl="1">
              <a:buClr>
                <a:srgbClr val="92D050"/>
              </a:buClr>
            </a:pPr>
            <a:r>
              <a:rPr lang="en-US" sz="2025" dirty="0"/>
              <a:t>Results and actions taken based on customer feedback</a:t>
            </a:r>
          </a:p>
          <a:p>
            <a:pPr lvl="1">
              <a:buClr>
                <a:srgbClr val="92D050"/>
              </a:buClr>
            </a:pPr>
            <a:r>
              <a:rPr lang="en-US" sz="2025" dirty="0"/>
              <a:t>Performance has gotten worse</a:t>
            </a:r>
          </a:p>
          <a:p>
            <a:pPr>
              <a:buClr>
                <a:srgbClr val="0070C0"/>
              </a:buClr>
            </a:pPr>
            <a:r>
              <a:rPr lang="en-US" dirty="0"/>
              <a:t>Common challenges</a:t>
            </a:r>
          </a:p>
          <a:p>
            <a:pPr lvl="1">
              <a:buClr>
                <a:srgbClr val="92D050"/>
              </a:buClr>
            </a:pPr>
            <a:r>
              <a:rPr lang="en-US" sz="2025" dirty="0"/>
              <a:t>Lacked 2 examples that are in scope and represent different programs</a:t>
            </a:r>
          </a:p>
          <a:p>
            <a:pPr lvl="1">
              <a:buClr>
                <a:srgbClr val="92D050"/>
              </a:buClr>
            </a:pPr>
            <a:r>
              <a:rPr lang="en-US" sz="2025" dirty="0"/>
              <a:t>Lacked analysis</a:t>
            </a:r>
          </a:p>
          <a:p>
            <a:pPr lvl="1">
              <a:buClr>
                <a:srgbClr val="92D050"/>
              </a:buClr>
            </a:pPr>
            <a:r>
              <a:rPr lang="en-US" sz="2025" dirty="0"/>
              <a:t>Not customer satisfaction data</a:t>
            </a:r>
          </a:p>
          <a:p>
            <a:pPr>
              <a:buClr>
                <a:srgbClr val="0070C0"/>
              </a:buClr>
            </a:pPr>
            <a:r>
              <a:rPr lang="en-US" dirty="0"/>
              <a:t>From evaluation: clearer definition of customer (can it be internal?) and satisfaction</a:t>
            </a:r>
          </a:p>
        </p:txBody>
      </p:sp>
      <p:sp>
        <p:nvSpPr>
          <p:cNvPr id="4" name="TextBox 3">
            <a:extLst>
              <a:ext uri="{FF2B5EF4-FFF2-40B4-BE49-F238E27FC236}">
                <a16:creationId xmlns:a16="http://schemas.microsoft.com/office/drawing/2014/main" xmlns="" id="{92BCE246-00A5-4D64-9E54-8D3AD501336C}"/>
              </a:ext>
            </a:extLst>
          </p:cNvPr>
          <p:cNvSpPr txBox="1"/>
          <p:nvPr/>
        </p:nvSpPr>
        <p:spPr>
          <a:xfrm>
            <a:off x="2895600" y="6248400"/>
            <a:ext cx="1828800" cy="369332"/>
          </a:xfrm>
          <a:prstGeom prst="rect">
            <a:avLst/>
          </a:prstGeom>
          <a:noFill/>
        </p:spPr>
        <p:txBody>
          <a:bodyPr wrap="square" rtlCol="0">
            <a:spAutoFit/>
          </a:bodyPr>
          <a:lstStyle/>
          <a:p>
            <a:r>
              <a:rPr lang="en-US" dirty="0"/>
              <a:t>Source:  PHAB</a:t>
            </a:r>
          </a:p>
        </p:txBody>
      </p:sp>
    </p:spTree>
    <p:extLst>
      <p:ext uri="{BB962C8B-B14F-4D97-AF65-F5344CB8AC3E}">
        <p14:creationId xmlns:p14="http://schemas.microsoft.com/office/powerpoint/2010/main" val="14008878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8E57AF-DCA8-4D6F-8569-B0711A7AE5E2}"/>
              </a:ext>
            </a:extLst>
          </p:cNvPr>
          <p:cNvSpPr>
            <a:spLocks noGrp="1"/>
          </p:cNvSpPr>
          <p:nvPr>
            <p:ph type="title"/>
          </p:nvPr>
        </p:nvSpPr>
        <p:spPr/>
        <p:txBody>
          <a:bodyPr>
            <a:normAutofit/>
          </a:bodyPr>
          <a:lstStyle/>
          <a:p>
            <a:r>
              <a:rPr lang="en-US" b="1" dirty="0"/>
              <a:t>Measure 9.1.5</a:t>
            </a:r>
          </a:p>
        </p:txBody>
      </p:sp>
      <p:sp>
        <p:nvSpPr>
          <p:cNvPr id="3" name="Text Placeholder 2">
            <a:extLst>
              <a:ext uri="{FF2B5EF4-FFF2-40B4-BE49-F238E27FC236}">
                <a16:creationId xmlns:a16="http://schemas.microsoft.com/office/drawing/2014/main" xmlns="" id="{08D659CF-F7B8-45B5-839D-D99EE4BCF37A}"/>
              </a:ext>
            </a:extLst>
          </p:cNvPr>
          <p:cNvSpPr>
            <a:spLocks noGrp="1"/>
          </p:cNvSpPr>
          <p:nvPr>
            <p:ph idx="1"/>
          </p:nvPr>
        </p:nvSpPr>
        <p:spPr/>
        <p:txBody>
          <a:bodyPr>
            <a:normAutofit/>
          </a:bodyPr>
          <a:lstStyle/>
          <a:p>
            <a:pPr>
              <a:buClr>
                <a:srgbClr val="0070C0"/>
              </a:buClr>
            </a:pPr>
            <a:r>
              <a:rPr lang="en-US" dirty="0"/>
              <a:t>Opportunities provided to staff for involvement in the department’s performance management</a:t>
            </a:r>
          </a:p>
          <a:p>
            <a:pPr>
              <a:buClr>
                <a:srgbClr val="0070C0"/>
              </a:buClr>
            </a:pPr>
            <a:r>
              <a:rPr lang="en-US" dirty="0"/>
              <a:t>SD/ND: 12% </a:t>
            </a:r>
          </a:p>
          <a:p>
            <a:pPr>
              <a:buClr>
                <a:srgbClr val="0070C0"/>
              </a:buClr>
            </a:pPr>
            <a:r>
              <a:rPr lang="en-US" dirty="0"/>
              <a:t>Action Plan: 8%</a:t>
            </a:r>
          </a:p>
          <a:p>
            <a:pPr>
              <a:buClr>
                <a:srgbClr val="0070C0"/>
              </a:buClr>
            </a:pPr>
            <a:r>
              <a:rPr lang="en-US" dirty="0"/>
              <a:t>Common challenges</a:t>
            </a:r>
          </a:p>
          <a:p>
            <a:pPr lvl="1">
              <a:buClr>
                <a:srgbClr val="92D050"/>
              </a:buClr>
            </a:pPr>
            <a:r>
              <a:rPr lang="en-US" sz="2025" dirty="0"/>
              <a:t>Staff development not related to PM (QI or something else)</a:t>
            </a:r>
          </a:p>
          <a:p>
            <a:pPr lvl="1">
              <a:buClr>
                <a:srgbClr val="92D050"/>
              </a:buClr>
            </a:pPr>
            <a:r>
              <a:rPr lang="en-US" sz="2025" dirty="0"/>
              <a:t>Insufficient staff participation</a:t>
            </a:r>
          </a:p>
        </p:txBody>
      </p:sp>
      <p:sp>
        <p:nvSpPr>
          <p:cNvPr id="4" name="TextBox 3">
            <a:extLst>
              <a:ext uri="{FF2B5EF4-FFF2-40B4-BE49-F238E27FC236}">
                <a16:creationId xmlns:a16="http://schemas.microsoft.com/office/drawing/2014/main" xmlns="" id="{16C563CF-F741-4D1C-9F7F-C472A255EE8D}"/>
              </a:ext>
            </a:extLst>
          </p:cNvPr>
          <p:cNvSpPr txBox="1"/>
          <p:nvPr/>
        </p:nvSpPr>
        <p:spPr>
          <a:xfrm>
            <a:off x="2895600" y="6248400"/>
            <a:ext cx="1828800" cy="369332"/>
          </a:xfrm>
          <a:prstGeom prst="rect">
            <a:avLst/>
          </a:prstGeom>
          <a:noFill/>
        </p:spPr>
        <p:txBody>
          <a:bodyPr wrap="square" rtlCol="0">
            <a:spAutoFit/>
          </a:bodyPr>
          <a:lstStyle/>
          <a:p>
            <a:r>
              <a:rPr lang="en-US" dirty="0"/>
              <a:t>Source:  PHAB</a:t>
            </a:r>
          </a:p>
        </p:txBody>
      </p:sp>
    </p:spTree>
    <p:extLst>
      <p:ext uri="{BB962C8B-B14F-4D97-AF65-F5344CB8AC3E}">
        <p14:creationId xmlns:p14="http://schemas.microsoft.com/office/powerpoint/2010/main" val="10069769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8E57AF-DCA8-4D6F-8569-B0711A7AE5E2}"/>
              </a:ext>
            </a:extLst>
          </p:cNvPr>
          <p:cNvSpPr>
            <a:spLocks noGrp="1"/>
          </p:cNvSpPr>
          <p:nvPr>
            <p:ph type="title"/>
          </p:nvPr>
        </p:nvSpPr>
        <p:spPr/>
        <p:txBody>
          <a:bodyPr>
            <a:normAutofit/>
          </a:bodyPr>
          <a:lstStyle/>
          <a:p>
            <a:r>
              <a:rPr lang="en-US" b="1" dirty="0"/>
              <a:t>Measure 9.1.6 S</a:t>
            </a:r>
          </a:p>
        </p:txBody>
      </p:sp>
      <p:sp>
        <p:nvSpPr>
          <p:cNvPr id="3" name="Text Placeholder 2">
            <a:extLst>
              <a:ext uri="{FF2B5EF4-FFF2-40B4-BE49-F238E27FC236}">
                <a16:creationId xmlns:a16="http://schemas.microsoft.com/office/drawing/2014/main" xmlns="" id="{08D659CF-F7B8-45B5-839D-D99EE4BCF37A}"/>
              </a:ext>
            </a:extLst>
          </p:cNvPr>
          <p:cNvSpPr>
            <a:spLocks noGrp="1"/>
          </p:cNvSpPr>
          <p:nvPr>
            <p:ph idx="1"/>
          </p:nvPr>
        </p:nvSpPr>
        <p:spPr/>
        <p:txBody>
          <a:bodyPr>
            <a:normAutofit/>
          </a:bodyPr>
          <a:lstStyle/>
          <a:p>
            <a:pPr>
              <a:buClr>
                <a:srgbClr val="0070C0"/>
              </a:buClr>
            </a:pPr>
            <a:r>
              <a:rPr lang="en-US" dirty="0"/>
              <a:t>Technical assistance and/or training provided on performance management to Tribal and local health departments</a:t>
            </a:r>
          </a:p>
          <a:p>
            <a:pPr>
              <a:buClr>
                <a:srgbClr val="0070C0"/>
              </a:buClr>
            </a:pPr>
            <a:r>
              <a:rPr lang="en-US" dirty="0"/>
              <a:t>SD/ND: 3% </a:t>
            </a:r>
          </a:p>
          <a:p>
            <a:pPr>
              <a:buClr>
                <a:srgbClr val="0070C0"/>
              </a:buClr>
            </a:pPr>
            <a:r>
              <a:rPr lang="en-US" dirty="0"/>
              <a:t>Action Plan: 0%</a:t>
            </a:r>
          </a:p>
        </p:txBody>
      </p:sp>
      <p:sp>
        <p:nvSpPr>
          <p:cNvPr id="4" name="TextBox 3">
            <a:extLst>
              <a:ext uri="{FF2B5EF4-FFF2-40B4-BE49-F238E27FC236}">
                <a16:creationId xmlns:a16="http://schemas.microsoft.com/office/drawing/2014/main" xmlns="" id="{E6FF8FF5-F502-4B7F-A3E5-C93017630623}"/>
              </a:ext>
            </a:extLst>
          </p:cNvPr>
          <p:cNvSpPr txBox="1"/>
          <p:nvPr/>
        </p:nvSpPr>
        <p:spPr>
          <a:xfrm>
            <a:off x="2895600" y="6248400"/>
            <a:ext cx="1828800" cy="369332"/>
          </a:xfrm>
          <a:prstGeom prst="rect">
            <a:avLst/>
          </a:prstGeom>
          <a:noFill/>
        </p:spPr>
        <p:txBody>
          <a:bodyPr wrap="square" rtlCol="0">
            <a:spAutoFit/>
          </a:bodyPr>
          <a:lstStyle/>
          <a:p>
            <a:r>
              <a:rPr lang="en-US" dirty="0"/>
              <a:t>Source:  PHAB</a:t>
            </a:r>
          </a:p>
        </p:txBody>
      </p:sp>
    </p:spTree>
    <p:extLst>
      <p:ext uri="{BB962C8B-B14F-4D97-AF65-F5344CB8AC3E}">
        <p14:creationId xmlns:p14="http://schemas.microsoft.com/office/powerpoint/2010/main" val="19189466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8E57AF-DCA8-4D6F-8569-B0711A7AE5E2}"/>
              </a:ext>
            </a:extLst>
          </p:cNvPr>
          <p:cNvSpPr>
            <a:spLocks noGrp="1"/>
          </p:cNvSpPr>
          <p:nvPr>
            <p:ph type="title"/>
          </p:nvPr>
        </p:nvSpPr>
        <p:spPr/>
        <p:txBody>
          <a:bodyPr>
            <a:normAutofit/>
          </a:bodyPr>
          <a:lstStyle/>
          <a:p>
            <a:r>
              <a:rPr lang="en-US" b="1" dirty="0"/>
              <a:t>Measure 9.2.1</a:t>
            </a:r>
          </a:p>
        </p:txBody>
      </p:sp>
      <p:sp>
        <p:nvSpPr>
          <p:cNvPr id="3" name="Text Placeholder 2">
            <a:extLst>
              <a:ext uri="{FF2B5EF4-FFF2-40B4-BE49-F238E27FC236}">
                <a16:creationId xmlns:a16="http://schemas.microsoft.com/office/drawing/2014/main" xmlns="" id="{08D659CF-F7B8-45B5-839D-D99EE4BCF37A}"/>
              </a:ext>
            </a:extLst>
          </p:cNvPr>
          <p:cNvSpPr>
            <a:spLocks noGrp="1"/>
          </p:cNvSpPr>
          <p:nvPr>
            <p:ph idx="1"/>
          </p:nvPr>
        </p:nvSpPr>
        <p:spPr/>
        <p:txBody>
          <a:bodyPr>
            <a:normAutofit/>
          </a:bodyPr>
          <a:lstStyle/>
          <a:p>
            <a:pPr>
              <a:buClr>
                <a:srgbClr val="0070C0"/>
              </a:buClr>
            </a:pPr>
            <a:r>
              <a:rPr lang="en-US" dirty="0"/>
              <a:t>Established quality improvement program based on organizational policies and direction</a:t>
            </a:r>
          </a:p>
          <a:p>
            <a:pPr>
              <a:buClr>
                <a:srgbClr val="0070C0"/>
              </a:buClr>
            </a:pPr>
            <a:r>
              <a:rPr lang="en-US" dirty="0"/>
              <a:t>SD/ND: 14% </a:t>
            </a:r>
          </a:p>
          <a:p>
            <a:pPr>
              <a:buClr>
                <a:srgbClr val="0070C0"/>
              </a:buClr>
            </a:pPr>
            <a:r>
              <a:rPr lang="en-US" dirty="0"/>
              <a:t>Action Plan: 10%</a:t>
            </a:r>
          </a:p>
          <a:p>
            <a:pPr>
              <a:buClr>
                <a:srgbClr val="0070C0"/>
              </a:buClr>
            </a:pPr>
            <a:r>
              <a:rPr lang="en-US" dirty="0"/>
              <a:t>Common challenges</a:t>
            </a:r>
          </a:p>
          <a:p>
            <a:pPr lvl="1">
              <a:buClr>
                <a:srgbClr val="92D050"/>
              </a:buClr>
            </a:pPr>
            <a:r>
              <a:rPr lang="en-US" sz="2025" dirty="0"/>
              <a:t>Lacked specific timebound measures</a:t>
            </a:r>
          </a:p>
          <a:p>
            <a:pPr lvl="1">
              <a:buClr>
                <a:srgbClr val="92D050"/>
              </a:buClr>
            </a:pPr>
            <a:r>
              <a:rPr lang="en-US" sz="2025" dirty="0"/>
              <a:t>No process for project identification and alignment with priorities</a:t>
            </a:r>
          </a:p>
          <a:p>
            <a:pPr lvl="1">
              <a:buClr>
                <a:srgbClr val="92D050"/>
              </a:buClr>
            </a:pPr>
            <a:r>
              <a:rPr lang="en-US" sz="2025" dirty="0"/>
              <a:t>No effectiveness assessment</a:t>
            </a:r>
          </a:p>
          <a:p>
            <a:pPr lvl="1">
              <a:buClr>
                <a:srgbClr val="92D050"/>
              </a:buClr>
            </a:pPr>
            <a:r>
              <a:rPr lang="en-US" sz="2025" dirty="0"/>
              <a:t>No monitoring</a:t>
            </a:r>
          </a:p>
          <a:p>
            <a:pPr lvl="1">
              <a:buClr>
                <a:srgbClr val="92D050"/>
              </a:buClr>
            </a:pPr>
            <a:r>
              <a:rPr lang="en-US" sz="2025" dirty="0"/>
              <a:t>No training details</a:t>
            </a:r>
          </a:p>
          <a:p>
            <a:pPr lvl="1">
              <a:buClr>
                <a:srgbClr val="92D050"/>
              </a:buClr>
            </a:pPr>
            <a:endParaRPr lang="en-US" sz="2025" dirty="0"/>
          </a:p>
        </p:txBody>
      </p:sp>
      <p:sp>
        <p:nvSpPr>
          <p:cNvPr id="4" name="TextBox 3">
            <a:extLst>
              <a:ext uri="{FF2B5EF4-FFF2-40B4-BE49-F238E27FC236}">
                <a16:creationId xmlns:a16="http://schemas.microsoft.com/office/drawing/2014/main" xmlns="" id="{A5B199DC-9061-4DE0-8277-8AD8400B0700}"/>
              </a:ext>
            </a:extLst>
          </p:cNvPr>
          <p:cNvSpPr txBox="1"/>
          <p:nvPr/>
        </p:nvSpPr>
        <p:spPr>
          <a:xfrm>
            <a:off x="2895600" y="6248400"/>
            <a:ext cx="1828800" cy="369332"/>
          </a:xfrm>
          <a:prstGeom prst="rect">
            <a:avLst/>
          </a:prstGeom>
          <a:noFill/>
        </p:spPr>
        <p:txBody>
          <a:bodyPr wrap="square" rtlCol="0">
            <a:spAutoFit/>
          </a:bodyPr>
          <a:lstStyle/>
          <a:p>
            <a:r>
              <a:rPr lang="en-US" dirty="0"/>
              <a:t>Source:  PHAB</a:t>
            </a:r>
          </a:p>
        </p:txBody>
      </p:sp>
    </p:spTree>
    <p:extLst>
      <p:ext uri="{BB962C8B-B14F-4D97-AF65-F5344CB8AC3E}">
        <p14:creationId xmlns:p14="http://schemas.microsoft.com/office/powerpoint/2010/main" val="21297319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8E57AF-DCA8-4D6F-8569-B0711A7AE5E2}"/>
              </a:ext>
            </a:extLst>
          </p:cNvPr>
          <p:cNvSpPr>
            <a:spLocks noGrp="1"/>
          </p:cNvSpPr>
          <p:nvPr>
            <p:ph type="title"/>
          </p:nvPr>
        </p:nvSpPr>
        <p:spPr/>
        <p:txBody>
          <a:bodyPr>
            <a:normAutofit/>
          </a:bodyPr>
          <a:lstStyle/>
          <a:p>
            <a:r>
              <a:rPr lang="en-US" b="1" dirty="0"/>
              <a:t>Measure 9.2.2 </a:t>
            </a:r>
          </a:p>
        </p:txBody>
      </p:sp>
      <p:sp>
        <p:nvSpPr>
          <p:cNvPr id="3" name="Text Placeholder 2">
            <a:extLst>
              <a:ext uri="{FF2B5EF4-FFF2-40B4-BE49-F238E27FC236}">
                <a16:creationId xmlns:a16="http://schemas.microsoft.com/office/drawing/2014/main" xmlns="" id="{08D659CF-F7B8-45B5-839D-D99EE4BCF37A}"/>
              </a:ext>
            </a:extLst>
          </p:cNvPr>
          <p:cNvSpPr>
            <a:spLocks noGrp="1"/>
          </p:cNvSpPr>
          <p:nvPr>
            <p:ph idx="1"/>
          </p:nvPr>
        </p:nvSpPr>
        <p:spPr/>
        <p:txBody>
          <a:bodyPr>
            <a:normAutofit lnSpcReduction="10000"/>
          </a:bodyPr>
          <a:lstStyle/>
          <a:p>
            <a:pPr>
              <a:buClr>
                <a:srgbClr val="0070C0"/>
              </a:buClr>
            </a:pPr>
            <a:r>
              <a:rPr lang="en-US" dirty="0"/>
              <a:t>Implemented quality improvement activities</a:t>
            </a:r>
          </a:p>
          <a:p>
            <a:pPr>
              <a:buClr>
                <a:srgbClr val="0070C0"/>
              </a:buClr>
            </a:pPr>
            <a:r>
              <a:rPr lang="en-US" dirty="0"/>
              <a:t>SD/ND: 25% </a:t>
            </a:r>
          </a:p>
          <a:p>
            <a:pPr>
              <a:buClr>
                <a:srgbClr val="0070C0"/>
              </a:buClr>
            </a:pPr>
            <a:r>
              <a:rPr lang="en-US" dirty="0"/>
              <a:t>Action Plan: 15%</a:t>
            </a:r>
          </a:p>
          <a:p>
            <a:pPr>
              <a:buClr>
                <a:srgbClr val="0070C0"/>
              </a:buClr>
            </a:pPr>
            <a:r>
              <a:rPr lang="en-US" dirty="0"/>
              <a:t>Common challenges</a:t>
            </a:r>
          </a:p>
          <a:p>
            <a:pPr lvl="1">
              <a:buClr>
                <a:srgbClr val="92D050"/>
              </a:buClr>
            </a:pPr>
            <a:r>
              <a:rPr lang="en-US" sz="2025" dirty="0"/>
              <a:t>Not tied to QI plan</a:t>
            </a:r>
          </a:p>
          <a:p>
            <a:pPr lvl="1">
              <a:buClr>
                <a:srgbClr val="92D050"/>
              </a:buClr>
            </a:pPr>
            <a:r>
              <a:rPr lang="en-US" sz="2025" dirty="0"/>
              <a:t>No QI models/tools; not QI project</a:t>
            </a:r>
          </a:p>
          <a:p>
            <a:pPr lvl="1">
              <a:buClr>
                <a:srgbClr val="92D050"/>
              </a:buClr>
            </a:pPr>
            <a:r>
              <a:rPr lang="en-US" sz="2025" dirty="0"/>
              <a:t>Not in scope</a:t>
            </a:r>
          </a:p>
          <a:p>
            <a:pPr lvl="1">
              <a:buClr>
                <a:srgbClr val="92D050"/>
              </a:buClr>
            </a:pPr>
            <a:r>
              <a:rPr lang="en-US" sz="2025" dirty="0"/>
              <a:t>Staff involvement</a:t>
            </a:r>
          </a:p>
          <a:p>
            <a:pPr lvl="1">
              <a:buClr>
                <a:srgbClr val="92D050"/>
              </a:buClr>
            </a:pPr>
            <a:r>
              <a:rPr lang="en-US" sz="2025" dirty="0"/>
              <a:t>Project not finished</a:t>
            </a:r>
          </a:p>
          <a:p>
            <a:pPr>
              <a:buClr>
                <a:srgbClr val="0070C0"/>
              </a:buClr>
            </a:pPr>
            <a:r>
              <a:rPr lang="en-US" dirty="0"/>
              <a:t>From evaluation: questions about scope were common</a:t>
            </a:r>
          </a:p>
          <a:p>
            <a:pPr lvl="1">
              <a:buClr>
                <a:srgbClr val="92D050"/>
              </a:buClr>
            </a:pPr>
            <a:endParaRPr lang="en-US" sz="2025" dirty="0"/>
          </a:p>
        </p:txBody>
      </p:sp>
      <p:sp>
        <p:nvSpPr>
          <p:cNvPr id="4" name="TextBox 3">
            <a:extLst>
              <a:ext uri="{FF2B5EF4-FFF2-40B4-BE49-F238E27FC236}">
                <a16:creationId xmlns:a16="http://schemas.microsoft.com/office/drawing/2014/main" xmlns="" id="{0104C3E4-2009-49C6-83B6-30A2D039B27E}"/>
              </a:ext>
            </a:extLst>
          </p:cNvPr>
          <p:cNvSpPr txBox="1"/>
          <p:nvPr/>
        </p:nvSpPr>
        <p:spPr>
          <a:xfrm>
            <a:off x="2895600" y="6248400"/>
            <a:ext cx="1828800" cy="369332"/>
          </a:xfrm>
          <a:prstGeom prst="rect">
            <a:avLst/>
          </a:prstGeom>
          <a:noFill/>
        </p:spPr>
        <p:txBody>
          <a:bodyPr wrap="square" rtlCol="0">
            <a:spAutoFit/>
          </a:bodyPr>
          <a:lstStyle/>
          <a:p>
            <a:r>
              <a:rPr lang="en-US" dirty="0"/>
              <a:t>Source:  PHAB</a:t>
            </a:r>
          </a:p>
        </p:txBody>
      </p:sp>
    </p:spTree>
    <p:extLst>
      <p:ext uri="{BB962C8B-B14F-4D97-AF65-F5344CB8AC3E}">
        <p14:creationId xmlns:p14="http://schemas.microsoft.com/office/powerpoint/2010/main" val="39326188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8E57AF-DCA8-4D6F-8569-B0711A7AE5E2}"/>
              </a:ext>
            </a:extLst>
          </p:cNvPr>
          <p:cNvSpPr>
            <a:spLocks noGrp="1"/>
          </p:cNvSpPr>
          <p:nvPr>
            <p:ph type="title"/>
          </p:nvPr>
        </p:nvSpPr>
        <p:spPr/>
        <p:txBody>
          <a:bodyPr>
            <a:normAutofit/>
          </a:bodyPr>
          <a:lstStyle/>
          <a:p>
            <a:r>
              <a:rPr lang="en-US" b="1" dirty="0"/>
              <a:t>Annual Reports</a:t>
            </a:r>
          </a:p>
        </p:txBody>
      </p:sp>
      <p:sp>
        <p:nvSpPr>
          <p:cNvPr id="3" name="Text Placeholder 2">
            <a:extLst>
              <a:ext uri="{FF2B5EF4-FFF2-40B4-BE49-F238E27FC236}">
                <a16:creationId xmlns:a16="http://schemas.microsoft.com/office/drawing/2014/main" xmlns="" id="{08D659CF-F7B8-45B5-839D-D99EE4BCF37A}"/>
              </a:ext>
            </a:extLst>
          </p:cNvPr>
          <p:cNvSpPr>
            <a:spLocks noGrp="1"/>
          </p:cNvSpPr>
          <p:nvPr>
            <p:ph idx="1"/>
          </p:nvPr>
        </p:nvSpPr>
        <p:spPr/>
        <p:txBody>
          <a:bodyPr>
            <a:normAutofit lnSpcReduction="10000"/>
          </a:bodyPr>
          <a:lstStyle/>
          <a:p>
            <a:pPr>
              <a:buClr>
                <a:srgbClr val="0070C0"/>
              </a:buClr>
            </a:pPr>
            <a:r>
              <a:rPr lang="en-US" dirty="0"/>
              <a:t>Questions in Section II of Annual Report</a:t>
            </a:r>
          </a:p>
          <a:p>
            <a:pPr lvl="1">
              <a:buClr>
                <a:srgbClr val="92D050"/>
              </a:buClr>
            </a:pPr>
            <a:r>
              <a:rPr lang="en-US" sz="2025" dirty="0"/>
              <a:t>Updates to QI plan and performance management system</a:t>
            </a:r>
          </a:p>
          <a:p>
            <a:pPr lvl="1">
              <a:buClr>
                <a:srgbClr val="92D050"/>
              </a:buClr>
            </a:pPr>
            <a:r>
              <a:rPr lang="en-US" sz="2025" dirty="0"/>
              <a:t>Phase in NACCHO’s QI Roadmap</a:t>
            </a:r>
          </a:p>
          <a:p>
            <a:pPr lvl="1">
              <a:buClr>
                <a:srgbClr val="92D050"/>
              </a:buClr>
            </a:pPr>
            <a:r>
              <a:rPr lang="en-US" sz="2025" dirty="0"/>
              <a:t>Table listing activities in past year and next year related to training, leadership, resources, data, etc.</a:t>
            </a:r>
          </a:p>
          <a:p>
            <a:pPr lvl="1">
              <a:buClr>
                <a:srgbClr val="92D050"/>
              </a:buClr>
            </a:pPr>
            <a:r>
              <a:rPr lang="en-US" sz="2025" dirty="0"/>
              <a:t>Description of number/scope of QI projects over last year</a:t>
            </a:r>
          </a:p>
          <a:p>
            <a:pPr lvl="1">
              <a:buClr>
                <a:srgbClr val="92D050"/>
              </a:buClr>
            </a:pPr>
            <a:r>
              <a:rPr lang="en-US" sz="2025" dirty="0"/>
              <a:t>Detailed description of one QI project</a:t>
            </a:r>
          </a:p>
          <a:p>
            <a:pPr>
              <a:buClr>
                <a:srgbClr val="0070C0"/>
              </a:buClr>
            </a:pPr>
            <a:r>
              <a:rPr lang="en-US" dirty="0"/>
              <a:t>Description of QI projects</a:t>
            </a:r>
          </a:p>
          <a:p>
            <a:pPr lvl="1">
              <a:buClr>
                <a:srgbClr val="92D050"/>
              </a:buClr>
            </a:pPr>
            <a:r>
              <a:rPr lang="en-US" sz="2025" dirty="0"/>
              <a:t>Many examples of solid QI projects addressing range of topics</a:t>
            </a:r>
          </a:p>
          <a:p>
            <a:pPr lvl="1">
              <a:buClr>
                <a:srgbClr val="92D050"/>
              </a:buClr>
            </a:pPr>
            <a:r>
              <a:rPr lang="en-US" sz="2025" dirty="0"/>
              <a:t>However, some HDs are challenged with using data in developing aim statements, project development, implementation, and evaluation</a:t>
            </a:r>
          </a:p>
          <a:p>
            <a:pPr lvl="2">
              <a:buClr>
                <a:srgbClr val="92D050"/>
              </a:buClr>
            </a:pPr>
            <a:r>
              <a:rPr lang="en-US" sz="1725" dirty="0"/>
              <a:t>Lack of understanding about an improvement versus a completed QI project</a:t>
            </a:r>
          </a:p>
          <a:p>
            <a:pPr>
              <a:buClr>
                <a:srgbClr val="0070C0"/>
              </a:buClr>
            </a:pPr>
            <a:endParaRPr lang="en-US" dirty="0"/>
          </a:p>
          <a:p>
            <a:pPr lvl="1">
              <a:buClr>
                <a:srgbClr val="92D050"/>
              </a:buClr>
            </a:pPr>
            <a:endParaRPr lang="en-US" sz="2025" dirty="0"/>
          </a:p>
        </p:txBody>
      </p:sp>
      <p:sp>
        <p:nvSpPr>
          <p:cNvPr id="4" name="TextBox 3">
            <a:extLst>
              <a:ext uri="{FF2B5EF4-FFF2-40B4-BE49-F238E27FC236}">
                <a16:creationId xmlns:a16="http://schemas.microsoft.com/office/drawing/2014/main" xmlns="" id="{EECB61CA-AC69-41DF-B2E4-7CEA6CD58DE6}"/>
              </a:ext>
            </a:extLst>
          </p:cNvPr>
          <p:cNvSpPr txBox="1"/>
          <p:nvPr/>
        </p:nvSpPr>
        <p:spPr>
          <a:xfrm>
            <a:off x="2895600" y="6248400"/>
            <a:ext cx="1828800" cy="369332"/>
          </a:xfrm>
          <a:prstGeom prst="rect">
            <a:avLst/>
          </a:prstGeom>
          <a:noFill/>
        </p:spPr>
        <p:txBody>
          <a:bodyPr wrap="square" rtlCol="0">
            <a:spAutoFit/>
          </a:bodyPr>
          <a:lstStyle/>
          <a:p>
            <a:r>
              <a:rPr lang="en-US" dirty="0"/>
              <a:t>Source:  PHAB</a:t>
            </a:r>
          </a:p>
        </p:txBody>
      </p:sp>
    </p:spTree>
    <p:extLst>
      <p:ext uri="{BB962C8B-B14F-4D97-AF65-F5344CB8AC3E}">
        <p14:creationId xmlns:p14="http://schemas.microsoft.com/office/powerpoint/2010/main" val="34327833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5252654-9706-42A8-9A5A-E164020006A8}"/>
              </a:ext>
            </a:extLst>
          </p:cNvPr>
          <p:cNvSpPr>
            <a:spLocks noGrp="1"/>
          </p:cNvSpPr>
          <p:nvPr>
            <p:ph type="title"/>
          </p:nvPr>
        </p:nvSpPr>
        <p:spPr/>
        <p:txBody>
          <a:bodyPr>
            <a:normAutofit fontScale="90000"/>
          </a:bodyPr>
          <a:lstStyle/>
          <a:p>
            <a:r>
              <a:rPr lang="en-US" dirty="0"/>
              <a:t>Measure 9.1.3 – Implemented Performance Management System</a:t>
            </a:r>
          </a:p>
        </p:txBody>
      </p:sp>
      <p:sp>
        <p:nvSpPr>
          <p:cNvPr id="5" name="Content Placeholder 4">
            <a:extLst>
              <a:ext uri="{FF2B5EF4-FFF2-40B4-BE49-F238E27FC236}">
                <a16:creationId xmlns:a16="http://schemas.microsoft.com/office/drawing/2014/main" xmlns="" id="{3256DCBB-D2CB-46B7-BC99-E4818DED21BE}"/>
              </a:ext>
            </a:extLst>
          </p:cNvPr>
          <p:cNvSpPr>
            <a:spLocks noGrp="1"/>
          </p:cNvSpPr>
          <p:nvPr>
            <p:ph idx="1"/>
          </p:nvPr>
        </p:nvSpPr>
        <p:spPr/>
        <p:txBody>
          <a:bodyPr/>
          <a:lstStyle/>
          <a:p>
            <a:endParaRPr lang="en-US" dirty="0"/>
          </a:p>
        </p:txBody>
      </p:sp>
      <p:sp>
        <p:nvSpPr>
          <p:cNvPr id="2" name="Slide Number Placeholder 1">
            <a:extLst>
              <a:ext uri="{FF2B5EF4-FFF2-40B4-BE49-F238E27FC236}">
                <a16:creationId xmlns:a16="http://schemas.microsoft.com/office/drawing/2014/main" xmlns="" id="{FDE5BBF6-270F-44F7-AE9D-0FAAC4C96AFE}"/>
              </a:ext>
            </a:extLst>
          </p:cNvPr>
          <p:cNvSpPr>
            <a:spLocks noGrp="1"/>
          </p:cNvSpPr>
          <p:nvPr>
            <p:ph type="sldNum" sz="quarter" idx="12"/>
          </p:nvPr>
        </p:nvSpPr>
        <p:spPr/>
        <p:txBody>
          <a:bodyPr/>
          <a:lstStyle/>
          <a:p>
            <a:fld id="{026DCDB8-D464-45FB-AB2C-8244B3853C4E}" type="slidenum">
              <a:rPr lang="en-US">
                <a:solidFill>
                  <a:prstClr val="black">
                    <a:tint val="75000"/>
                  </a:prstClr>
                </a:solidFill>
                <a:latin typeface="Calibri"/>
              </a:rPr>
              <a:pPr/>
              <a:t>99</a:t>
            </a:fld>
            <a:endParaRPr lang="en-US" dirty="0">
              <a:solidFill>
                <a:prstClr val="black">
                  <a:tint val="75000"/>
                </a:prstClr>
              </a:solidFill>
              <a:latin typeface="Calibri"/>
            </a:endParaRPr>
          </a:p>
        </p:txBody>
      </p:sp>
      <p:pic>
        <p:nvPicPr>
          <p:cNvPr id="3" name="Picture 2">
            <a:extLst>
              <a:ext uri="{FF2B5EF4-FFF2-40B4-BE49-F238E27FC236}">
                <a16:creationId xmlns:a16="http://schemas.microsoft.com/office/drawing/2014/main" xmlns="" id="{E334D149-3771-4945-8D59-C4270E756D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4372" y="1510295"/>
            <a:ext cx="8229600" cy="4665359"/>
          </a:xfrm>
          <a:prstGeom prst="rect">
            <a:avLst/>
          </a:prstGeom>
        </p:spPr>
      </p:pic>
    </p:spTree>
    <p:extLst>
      <p:ext uri="{BB962C8B-B14F-4D97-AF65-F5344CB8AC3E}">
        <p14:creationId xmlns:p14="http://schemas.microsoft.com/office/powerpoint/2010/main" val="39070280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TotalTime>
  <Words>8272</Words>
  <Application>Microsoft Macintosh PowerPoint</Application>
  <PresentationFormat>On-screen Show (4:3)</PresentationFormat>
  <Paragraphs>1144</Paragraphs>
  <Slides>117</Slides>
  <Notes>101</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117</vt:i4>
      </vt:variant>
    </vt:vector>
  </HeadingPairs>
  <TitlesOfParts>
    <vt:vector size="122" baseType="lpstr">
      <vt:lpstr>Office Theme</vt:lpstr>
      <vt:lpstr>Custom Design</vt:lpstr>
      <vt:lpstr>Theme1</vt:lpstr>
      <vt:lpstr>1_Theme1</vt:lpstr>
      <vt:lpstr>Presentation</vt:lpstr>
      <vt:lpstr>Putting the “Performance” into Performance Management and Quality Improvement Plans May 16, 2018</vt:lpstr>
      <vt:lpstr>Susan Ramsey</vt:lpstr>
      <vt:lpstr>Marlene (Marni) Mason</vt:lpstr>
      <vt:lpstr>Welcome and Introductions</vt:lpstr>
      <vt:lpstr>Today’s Topics</vt:lpstr>
      <vt:lpstr>Who Determines Success?</vt:lpstr>
      <vt:lpstr>Specific Topics Leaders Commonly Misunderstand or Are Unaware of</vt:lpstr>
      <vt:lpstr>Laws of Leadership</vt:lpstr>
      <vt:lpstr>Effective Leadership:  </vt:lpstr>
      <vt:lpstr>The PM &amp; QI Management  Journey to Excellence</vt:lpstr>
      <vt:lpstr>Performance Management and Quality Improvement</vt:lpstr>
      <vt:lpstr>PowerPoint Presentation</vt:lpstr>
      <vt:lpstr>PowerPoint Presentation</vt:lpstr>
      <vt:lpstr>Performance Management and Quality Improvement Components</vt:lpstr>
      <vt:lpstr>PM &amp; QI Transformation:   People Development Needs</vt:lpstr>
      <vt:lpstr>Performance Management and Quality Improvement Components</vt:lpstr>
      <vt:lpstr>PowerPoint Presentation</vt:lpstr>
      <vt:lpstr>PowerPoint Presentation</vt:lpstr>
      <vt:lpstr>PowerPoint Presentation</vt:lpstr>
      <vt:lpstr>The #1 Foundational</vt:lpstr>
      <vt:lpstr>PowerPoint Presentation</vt:lpstr>
      <vt:lpstr>The People Who Do  the Work are the Experts</vt:lpstr>
      <vt:lpstr>Performance Management and Quality Improvement Components</vt:lpstr>
      <vt:lpstr>Purpose of Visual Management</vt:lpstr>
      <vt:lpstr>In a PM &amp; QI Organization</vt:lpstr>
      <vt:lpstr>In a PM &amp; QI Organization</vt:lpstr>
      <vt:lpstr>Keeping Score</vt:lpstr>
      <vt:lpstr>Key Performance  Indicators (KPIs):  Three</vt:lpstr>
      <vt:lpstr>Key Performance  Indicators (KPIs):  Leadership Level</vt:lpstr>
      <vt:lpstr>Key Performance  Indicators:  Value Stream Level</vt:lpstr>
      <vt:lpstr>Key Performance  Indicators:  Function/Dept. Level</vt:lpstr>
      <vt:lpstr>In a PM &amp; QI Organization</vt:lpstr>
      <vt:lpstr>Make Problems VISIBLE</vt:lpstr>
      <vt:lpstr>In a PM &amp; QI Organization</vt:lpstr>
      <vt:lpstr>Performance Management and Quality Improvement Components</vt:lpstr>
      <vt:lpstr>Gemba-Based Leadership</vt:lpstr>
      <vt:lpstr>3 Types of Gemba Walks</vt:lpstr>
      <vt:lpstr>Leader Gemba Walk-KPI Reviews</vt:lpstr>
      <vt:lpstr>Additional Gemba Walks:  Purpose</vt:lpstr>
      <vt:lpstr>Group Exercise</vt:lpstr>
      <vt:lpstr>Your Action Plan</vt:lpstr>
      <vt:lpstr>Your Question?</vt:lpstr>
      <vt:lpstr>To Learn More . . . </vt:lpstr>
      <vt:lpstr>Short Break – Be Back in 15 min.</vt:lpstr>
      <vt:lpstr>PM &amp; QI Transformation:   People Development Needs</vt:lpstr>
      <vt:lpstr> Focus on Work Process</vt:lpstr>
      <vt:lpstr>The Four Dimensions of Variability</vt:lpstr>
      <vt:lpstr>Key Points for Analyzing Data</vt:lpstr>
      <vt:lpstr>Why is Variation Important?</vt:lpstr>
      <vt:lpstr>Process Capability and Stability</vt:lpstr>
      <vt:lpstr>Process Capability</vt:lpstr>
      <vt:lpstr>Hmmm…</vt:lpstr>
      <vt:lpstr>Process Stability or Instability</vt:lpstr>
      <vt:lpstr>Why Understand Variation?</vt:lpstr>
      <vt:lpstr>Understand Variation</vt:lpstr>
      <vt:lpstr>Understand Variation</vt:lpstr>
      <vt:lpstr>Understand Variation</vt:lpstr>
      <vt:lpstr>Two Types of Variation</vt:lpstr>
      <vt:lpstr>Tampering With Work Process</vt:lpstr>
      <vt:lpstr>Tampering</vt:lpstr>
      <vt:lpstr>Typical Control Chart</vt:lpstr>
      <vt:lpstr>Control Charts</vt:lpstr>
      <vt:lpstr>3 Standard Deviations  = 99% of Values</vt:lpstr>
      <vt:lpstr>Control Chart</vt:lpstr>
      <vt:lpstr>Acting on Variation to  Ensure Stability</vt:lpstr>
      <vt:lpstr>When to Improve the Process</vt:lpstr>
      <vt:lpstr>In Summary</vt:lpstr>
      <vt:lpstr>Building Customer Into Work Processes</vt:lpstr>
      <vt:lpstr>Focus on Customer Requirements</vt:lpstr>
      <vt:lpstr>Focus on Customer Requirements</vt:lpstr>
      <vt:lpstr>Various Customers/Different Needs</vt:lpstr>
      <vt:lpstr>Standardize Work  Process  (high level flow chart)</vt:lpstr>
      <vt:lpstr>Link Customer Need to Process</vt:lpstr>
      <vt:lpstr>Measuring “Simple”  Contract Need</vt:lpstr>
      <vt:lpstr>Identify Measures  of Customers Needs</vt:lpstr>
      <vt:lpstr>Focus Group Resources</vt:lpstr>
      <vt:lpstr>Key Informant Resources</vt:lpstr>
      <vt:lpstr>Questionnaire Resources</vt:lpstr>
      <vt:lpstr>What is Waste?</vt:lpstr>
      <vt:lpstr>Why Should We Reduce Waste?</vt:lpstr>
      <vt:lpstr>The 7 Wastes </vt:lpstr>
      <vt:lpstr>The 7 Wastes (cont.) </vt:lpstr>
      <vt:lpstr>The 7 Wastes (cont.)</vt:lpstr>
      <vt:lpstr>The 7 Wastes (cont.)</vt:lpstr>
      <vt:lpstr>Addressing Waste</vt:lpstr>
      <vt:lpstr>Lunch Break!</vt:lpstr>
      <vt:lpstr>Panel Presentations</vt:lpstr>
      <vt:lpstr>Short Break – Be Back in 15 min.</vt:lpstr>
      <vt:lpstr>Domain 9  PHAB Survey Results  and Examples of Documentation for Implementation of PM and QI</vt:lpstr>
      <vt:lpstr>Performance on the Measures</vt:lpstr>
      <vt:lpstr>Measure 9.1.1</vt:lpstr>
      <vt:lpstr>Measures 9.1.2 &amp; 9.1.3</vt:lpstr>
      <vt:lpstr>Measure 9.1.4</vt:lpstr>
      <vt:lpstr>Measure 9.1.5</vt:lpstr>
      <vt:lpstr>Measure 9.1.6 S</vt:lpstr>
      <vt:lpstr>Measure 9.2.1</vt:lpstr>
      <vt:lpstr>Measure 9.2.2 </vt:lpstr>
      <vt:lpstr>Annual Reports</vt:lpstr>
      <vt:lpstr>Measure 9.1.3 – Implemented Performance Management System</vt:lpstr>
      <vt:lpstr>Measure 9.1.3 – Implemented Performance Management System</vt:lpstr>
      <vt:lpstr>Measure 9.1.3 – Implemented Performance Management System</vt:lpstr>
      <vt:lpstr>Measure 9.1.3 – Implemented Performance Management System</vt:lpstr>
      <vt:lpstr>Measure 9.1.3 – Implemented Performance Management System</vt:lpstr>
      <vt:lpstr>Measure 9.1.3 – Implemented Performance Management System</vt:lpstr>
      <vt:lpstr>Measure 9.1.3 – Implemented Performance Management System</vt:lpstr>
      <vt:lpstr>Measure 9.2.2 – Implemented Quality Improvement Initiatives</vt:lpstr>
      <vt:lpstr>Measure 9.2.2 – Implemented Quality Improvement Initiatives</vt:lpstr>
      <vt:lpstr>Measure 9.2.2 – Implemented Quality Improvement Initiatives</vt:lpstr>
      <vt:lpstr>Measure 9.2.2 – Implemented Quality Improvement Initiatives</vt:lpstr>
      <vt:lpstr>Measure 9.2.2 – Implemented Quality Improvement Initiatives</vt:lpstr>
      <vt:lpstr>Measure 9.2.2 – Implemented Quality Improvement Initiatives</vt:lpstr>
      <vt:lpstr>Measure 9.2.2 – Implemented Quality Improvement Initiatives</vt:lpstr>
      <vt:lpstr>Measure 9.2.2 – Implemented Quality Improvement Initiatives</vt:lpstr>
      <vt:lpstr>IHI* Leading Change in Times of Change and Uncertainty</vt:lpstr>
      <vt:lpstr>Leading Change –  7 Principles to Guide You</vt:lpstr>
      <vt:lpstr>Leading Change –  7 Principles to Guide You</vt:lpstr>
      <vt:lpstr>Thank You – Questions?</vt:lpstr>
    </vt:vector>
  </TitlesOfParts>
  <Company>Washington State Patrol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Pearls of Wisdom</dc:title>
  <dc:creator>kand225</dc:creator>
  <cp:lastModifiedBy>Amy Wilson</cp:lastModifiedBy>
  <cp:revision>40</cp:revision>
  <dcterms:created xsi:type="dcterms:W3CDTF">2014-04-18T21:51:11Z</dcterms:created>
  <dcterms:modified xsi:type="dcterms:W3CDTF">2018-06-26T19:43:12Z</dcterms:modified>
</cp:coreProperties>
</file>