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58" r:id="rId3"/>
    <p:sldId id="1120" r:id="rId4"/>
    <p:sldId id="383" r:id="rId5"/>
    <p:sldId id="1116" r:id="rId6"/>
    <p:sldId id="1115" r:id="rId7"/>
    <p:sldId id="262" r:id="rId8"/>
    <p:sldId id="1124" r:id="rId9"/>
    <p:sldId id="1125" r:id="rId10"/>
    <p:sldId id="1121" r:id="rId11"/>
    <p:sldId id="1106" r:id="rId12"/>
    <p:sldId id="353" r:id="rId13"/>
    <p:sldId id="1119" r:id="rId14"/>
    <p:sldId id="1117" r:id="rId15"/>
    <p:sldId id="37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1" d="100"/>
          <a:sy n="81" d="100"/>
        </p:scale>
        <p:origin x="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6C710E-6AFB-4A72-90FB-CD0CD3A8ECBD}" type="datetimeFigureOut">
              <a:rPr lang="en-US" smtClean="0"/>
              <a:t>10/18/2021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AD5321-B8B8-4429-A1B2-570AD4F2187D}" type="slidenum">
              <a:rPr lang="en-US" smtClean="0"/>
              <a:t>‹#›</a:t>
            </a:fld>
            <a:endParaRPr lang="en-US"/>
          </a:p>
        </p:txBody>
      </p:sp>
    </p:spTree>
    <p:extLst>
      <p:ext uri="{BB962C8B-B14F-4D97-AF65-F5344CB8AC3E}">
        <p14:creationId xmlns:p14="http://schemas.microsoft.com/office/powerpoint/2010/main" val="686204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 Target="../slides/slide7.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49BBA3BF-E6D7-43BD-A61D-B1DE44367AB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72BB7A0-0C29-4A25-BA37-91AC5FDA05C1}" type="slidenum">
              <a:rPr lang="en-US" altLang="en-US" smtClean="0">
                <a:latin typeface="Arial" panose="020B0604020202020204" pitchFamily="34" charset="0"/>
                <a:cs typeface="Arial" panose="020B0604020202020204" pitchFamily="34" charset="0"/>
              </a:rPr>
              <a:pPr/>
              <a:t>1</a:t>
            </a:fld>
            <a:endParaRPr lang="en-US" altLang="en-US">
              <a:latin typeface="Arial" panose="020B0604020202020204" pitchFamily="34" charset="0"/>
              <a:cs typeface="Arial" panose="020B0604020202020204" pitchFamily="34" charset="0"/>
            </a:endParaRPr>
          </a:p>
        </p:txBody>
      </p:sp>
      <p:sp>
        <p:nvSpPr>
          <p:cNvPr id="4099" name="Rectangle 2">
            <a:extLst>
              <a:ext uri="{FF2B5EF4-FFF2-40B4-BE49-F238E27FC236}">
                <a16:creationId xmlns:a16="http://schemas.microsoft.com/office/drawing/2014/main" id="{0FD0CE81-50FE-4ACD-8D01-D9D7D2FA91D6}"/>
              </a:ext>
            </a:extLst>
          </p:cNvPr>
          <p:cNvSpPr>
            <a:spLocks noGrp="1" noRot="1" noChangeAspect="1" noChangeArrowheads="1" noTextEdit="1"/>
          </p:cNvSpPr>
          <p:nvPr>
            <p:ph type="sldImg"/>
          </p:nvPr>
        </p:nvSpPr>
        <p:spPr>
          <a:xfrm>
            <a:off x="685800" y="1143000"/>
            <a:ext cx="5486400" cy="3086100"/>
          </a:xfrm>
          <a:ln/>
        </p:spPr>
      </p:sp>
      <p:sp>
        <p:nvSpPr>
          <p:cNvPr id="4100" name="Rectangle 3">
            <a:extLst>
              <a:ext uri="{FF2B5EF4-FFF2-40B4-BE49-F238E27FC236}">
                <a16:creationId xmlns:a16="http://schemas.microsoft.com/office/drawing/2014/main" id="{04DCA999-F220-457F-AA94-790744E0B07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pPr>
            <a:r>
              <a:rPr lang="en-US" altLang="en-US" sz="1800" dirty="0"/>
              <a:t>I am deeply grateful to Maria </a:t>
            </a:r>
            <a:r>
              <a:rPr lang="en-US" altLang="en-US" sz="1800" dirty="0" err="1"/>
              <a:t>Rentetzi</a:t>
            </a:r>
            <a:r>
              <a:rPr lang="en-US" altLang="en-US" sz="1800" dirty="0"/>
              <a:t> for including me in this panel today and stunned to be among the historians who work in this field of nuclear history. </a:t>
            </a:r>
          </a:p>
          <a:p>
            <a:pPr eaLnBrk="1" hangingPunct="1">
              <a:lnSpc>
                <a:spcPct val="80000"/>
              </a:lnSpc>
            </a:pPr>
            <a:endParaRPr lang="en-US" altLang="en-US" sz="800" dirty="0"/>
          </a:p>
          <a:p>
            <a:pPr eaLnBrk="1" hangingPunct="1">
              <a:lnSpc>
                <a:spcPct val="80000"/>
              </a:lnSpc>
            </a:pPr>
            <a:endParaRPr lang="en-US" altLang="en-US" sz="6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AB6DCB-815E-41E7-B496-A8B228213D9C}" type="slidenum">
              <a:rPr lang="en-US" smtClean="0"/>
              <a:t>4</a:t>
            </a:fld>
            <a:endParaRPr lang="en-US"/>
          </a:p>
        </p:txBody>
      </p:sp>
    </p:spTree>
    <p:extLst>
      <p:ext uri="{BB962C8B-B14F-4D97-AF65-F5344CB8AC3E}">
        <p14:creationId xmlns:p14="http://schemas.microsoft.com/office/powerpoint/2010/main" val="3249269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7F8E049-7173-4B80-BB97-6B08B260E039}"/>
              </a:ext>
            </a:extLst>
          </p:cNvPr>
          <p:cNvSpPr>
            <a:spLocks noGrp="1" noRot="1" noChangeAspect="1" noChangeArrowheads="1" noTextEdit="1"/>
          </p:cNvSpPr>
          <p:nvPr>
            <p:ph type="sldImg"/>
            <p:custDataLst>
              <p:tags r:id="rId1"/>
            </p:custDataLst>
          </p:nvPr>
        </p:nvSpPr>
        <p:spPr>
          <a:ln cap="flat">
            <a:headEnd type="none" w="med" len="med"/>
            <a:tailEnd type="none" w="med" len="med"/>
          </a:ln>
        </p:spPr>
      </p:sp>
      <p:sp>
        <p:nvSpPr>
          <p:cNvPr id="5123" name="Notes Placeholder 2">
            <a:extLst>
              <a:ext uri="{FF2B5EF4-FFF2-40B4-BE49-F238E27FC236}">
                <a16:creationId xmlns:a16="http://schemas.microsoft.com/office/drawing/2014/main" id="{74D0D522-9081-418E-8BEB-5770F6A3095A}"/>
              </a:ext>
            </a:extLst>
          </p:cNvPr>
          <p:cNvSpPr>
            <a:spLocks noGrp="1" noChangeArrowheads="1"/>
          </p:cNvSpPr>
          <p:nvPr>
            <p:ph type="body" idx="1"/>
            <p:custDataLst>
              <p:tags r:id="rId2"/>
            </p:custDataLst>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en-US" altLang="en-US" dirty="0">
                <a:latin typeface="Tahoma" panose="020B0604030504040204" pitchFamily="34" charset="0"/>
                <a:ea typeface="Tahoma" panose="020B0604030504040204" pitchFamily="34" charset="0"/>
                <a:cs typeface="Tahoma" panose="020B0604030504040204" pitchFamily="34" charset="0"/>
              </a:rPr>
              <a:t>doi:10.1667/RADE-20-00188.1 sent to Perry H. make sure to follow these  researchers</a:t>
            </a:r>
            <a:endParaRPr lang="en-US" altLang="en-US" dirty="0">
              <a:latin typeface="Arial" panose="020B0604020202020204" pitchFamily="34" charset="0"/>
              <a:ea typeface="ＭＳ Ｐゴシック" panose="020B0600070205080204" pitchFamily="34" charset="-128"/>
            </a:endParaRPr>
          </a:p>
        </p:txBody>
      </p:sp>
      <p:sp>
        <p:nvSpPr>
          <p:cNvPr id="5124" name="Slide Number Placeholder 3">
            <a:extLst>
              <a:ext uri="{FF2B5EF4-FFF2-40B4-BE49-F238E27FC236}">
                <a16:creationId xmlns:a16="http://schemas.microsoft.com/office/drawing/2014/main" id="{B9F17CC1-5C86-42F5-83B0-5AFB2081AD26}"/>
              </a:ext>
            </a:extLst>
          </p:cNvPr>
          <p:cNvSpPr>
            <a:spLocks noGrp="1" noChangeArrowheads="1"/>
          </p:cNvSpPr>
          <p:nvPr>
            <p:ph type="sldNum" sz="quarter" idx="5"/>
            <p:custDataLst>
              <p:tags r:id="rId3"/>
            </p:custDataLst>
          </p:nvPr>
        </p:nvSpPr>
        <p:spPr>
          <a:noFill/>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nchor="t"/>
          <a:lstStyle/>
          <a:p>
            <a:fld id="{C56E2C9C-B0E2-4969-8D65-89C2519C3D8B}" type="slidenum">
              <a:rPr lang="en-US" altLang="en-US"/>
              <a:pPr/>
              <a:t>7</a:t>
            </a:fld>
            <a:endParaRPr lang="en-US" altLang="en-US"/>
          </a:p>
        </p:txBody>
      </p:sp>
    </p:spTree>
    <p:extLst>
      <p:ext uri="{BB962C8B-B14F-4D97-AF65-F5344CB8AC3E}">
        <p14:creationId xmlns:p14="http://schemas.microsoft.com/office/powerpoint/2010/main" val="4200176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AB6DCB-815E-41E7-B496-A8B228213D9C}" type="slidenum">
              <a:rPr lang="en-US" smtClean="0"/>
              <a:t>8</a:t>
            </a:fld>
            <a:endParaRPr lang="en-US"/>
          </a:p>
        </p:txBody>
      </p:sp>
    </p:spTree>
    <p:extLst>
      <p:ext uri="{BB962C8B-B14F-4D97-AF65-F5344CB8AC3E}">
        <p14:creationId xmlns:p14="http://schemas.microsoft.com/office/powerpoint/2010/main" val="3578283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AB6DCB-815E-41E7-B496-A8B228213D9C}" type="slidenum">
              <a:rPr lang="en-US" smtClean="0"/>
              <a:t>12</a:t>
            </a:fld>
            <a:endParaRPr lang="en-US"/>
          </a:p>
        </p:txBody>
      </p:sp>
    </p:spTree>
    <p:extLst>
      <p:ext uri="{BB962C8B-B14F-4D97-AF65-F5344CB8AC3E}">
        <p14:creationId xmlns:p14="http://schemas.microsoft.com/office/powerpoint/2010/main" val="3042469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AB6DCB-815E-41E7-B496-A8B228213D9C}" type="slidenum">
              <a:rPr lang="en-US" smtClean="0"/>
              <a:t>15</a:t>
            </a:fld>
            <a:endParaRPr lang="en-US"/>
          </a:p>
        </p:txBody>
      </p:sp>
    </p:spTree>
    <p:extLst>
      <p:ext uri="{BB962C8B-B14F-4D97-AF65-F5344CB8AC3E}">
        <p14:creationId xmlns:p14="http://schemas.microsoft.com/office/powerpoint/2010/main" val="2085030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F818DA-6023-46B9-B6AB-337618BA9557}"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9C4C7-3C0D-454F-91A6-3FF91CD696E7}" type="slidenum">
              <a:rPr lang="en-US" smtClean="0"/>
              <a:t>‹#›</a:t>
            </a:fld>
            <a:endParaRPr lang="en-US"/>
          </a:p>
        </p:txBody>
      </p:sp>
    </p:spTree>
    <p:extLst>
      <p:ext uri="{BB962C8B-B14F-4D97-AF65-F5344CB8AC3E}">
        <p14:creationId xmlns:p14="http://schemas.microsoft.com/office/powerpoint/2010/main" val="3497145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F818DA-6023-46B9-B6AB-337618BA9557}"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9C4C7-3C0D-454F-91A6-3FF91CD696E7}" type="slidenum">
              <a:rPr lang="en-US" smtClean="0"/>
              <a:t>‹#›</a:t>
            </a:fld>
            <a:endParaRPr lang="en-US"/>
          </a:p>
        </p:txBody>
      </p:sp>
    </p:spTree>
    <p:extLst>
      <p:ext uri="{BB962C8B-B14F-4D97-AF65-F5344CB8AC3E}">
        <p14:creationId xmlns:p14="http://schemas.microsoft.com/office/powerpoint/2010/main" val="3875813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F818DA-6023-46B9-B6AB-337618BA9557}"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9C4C7-3C0D-454F-91A6-3FF91CD696E7}" type="slidenum">
              <a:rPr lang="en-US" smtClean="0"/>
              <a:t>‹#›</a:t>
            </a:fld>
            <a:endParaRPr lang="en-US"/>
          </a:p>
        </p:txBody>
      </p:sp>
    </p:spTree>
    <p:extLst>
      <p:ext uri="{BB962C8B-B14F-4D97-AF65-F5344CB8AC3E}">
        <p14:creationId xmlns:p14="http://schemas.microsoft.com/office/powerpoint/2010/main" val="895268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F818DA-6023-46B9-B6AB-337618BA9557}"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9C4C7-3C0D-454F-91A6-3FF91CD696E7}" type="slidenum">
              <a:rPr lang="en-US" smtClean="0"/>
              <a:t>‹#›</a:t>
            </a:fld>
            <a:endParaRPr lang="en-US"/>
          </a:p>
        </p:txBody>
      </p:sp>
    </p:spTree>
    <p:extLst>
      <p:ext uri="{BB962C8B-B14F-4D97-AF65-F5344CB8AC3E}">
        <p14:creationId xmlns:p14="http://schemas.microsoft.com/office/powerpoint/2010/main" val="2146655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F818DA-6023-46B9-B6AB-337618BA9557}"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9C4C7-3C0D-454F-91A6-3FF91CD696E7}" type="slidenum">
              <a:rPr lang="en-US" smtClean="0"/>
              <a:t>‹#›</a:t>
            </a:fld>
            <a:endParaRPr lang="en-US"/>
          </a:p>
        </p:txBody>
      </p:sp>
    </p:spTree>
    <p:extLst>
      <p:ext uri="{BB962C8B-B14F-4D97-AF65-F5344CB8AC3E}">
        <p14:creationId xmlns:p14="http://schemas.microsoft.com/office/powerpoint/2010/main" val="1346616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F818DA-6023-46B9-B6AB-337618BA9557}"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9C4C7-3C0D-454F-91A6-3FF91CD696E7}" type="slidenum">
              <a:rPr lang="en-US" smtClean="0"/>
              <a:t>‹#›</a:t>
            </a:fld>
            <a:endParaRPr lang="en-US"/>
          </a:p>
        </p:txBody>
      </p:sp>
    </p:spTree>
    <p:extLst>
      <p:ext uri="{BB962C8B-B14F-4D97-AF65-F5344CB8AC3E}">
        <p14:creationId xmlns:p14="http://schemas.microsoft.com/office/powerpoint/2010/main" val="290873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F818DA-6023-46B9-B6AB-337618BA9557}" type="datetimeFigureOut">
              <a:rPr lang="en-US" smtClean="0"/>
              <a:t>10/18/2021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39C4C7-3C0D-454F-91A6-3FF91CD696E7}" type="slidenum">
              <a:rPr lang="en-US" smtClean="0"/>
              <a:t>‹#›</a:t>
            </a:fld>
            <a:endParaRPr lang="en-US"/>
          </a:p>
        </p:txBody>
      </p:sp>
    </p:spTree>
    <p:extLst>
      <p:ext uri="{BB962C8B-B14F-4D97-AF65-F5344CB8AC3E}">
        <p14:creationId xmlns:p14="http://schemas.microsoft.com/office/powerpoint/2010/main" val="3642398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F818DA-6023-46B9-B6AB-337618BA9557}" type="datetimeFigureOut">
              <a:rPr lang="en-US" smtClean="0"/>
              <a:t>10/18/2021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39C4C7-3C0D-454F-91A6-3FF91CD696E7}" type="slidenum">
              <a:rPr lang="en-US" smtClean="0"/>
              <a:t>‹#›</a:t>
            </a:fld>
            <a:endParaRPr lang="en-US"/>
          </a:p>
        </p:txBody>
      </p:sp>
    </p:spTree>
    <p:extLst>
      <p:ext uri="{BB962C8B-B14F-4D97-AF65-F5344CB8AC3E}">
        <p14:creationId xmlns:p14="http://schemas.microsoft.com/office/powerpoint/2010/main" val="2395599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818DA-6023-46B9-B6AB-337618BA9557}" type="datetimeFigureOut">
              <a:rPr lang="en-US" smtClean="0"/>
              <a:t>10/18/2021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39C4C7-3C0D-454F-91A6-3FF91CD696E7}" type="slidenum">
              <a:rPr lang="en-US" smtClean="0"/>
              <a:t>‹#›</a:t>
            </a:fld>
            <a:endParaRPr lang="en-US"/>
          </a:p>
        </p:txBody>
      </p:sp>
    </p:spTree>
    <p:extLst>
      <p:ext uri="{BB962C8B-B14F-4D97-AF65-F5344CB8AC3E}">
        <p14:creationId xmlns:p14="http://schemas.microsoft.com/office/powerpoint/2010/main" val="3662019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F818DA-6023-46B9-B6AB-337618BA9557}"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9C4C7-3C0D-454F-91A6-3FF91CD696E7}" type="slidenum">
              <a:rPr lang="en-US" smtClean="0"/>
              <a:t>‹#›</a:t>
            </a:fld>
            <a:endParaRPr lang="en-US"/>
          </a:p>
        </p:txBody>
      </p:sp>
    </p:spTree>
    <p:extLst>
      <p:ext uri="{BB962C8B-B14F-4D97-AF65-F5344CB8AC3E}">
        <p14:creationId xmlns:p14="http://schemas.microsoft.com/office/powerpoint/2010/main" val="369579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F818DA-6023-46B9-B6AB-337618BA9557}"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9C4C7-3C0D-454F-91A6-3FF91CD696E7}" type="slidenum">
              <a:rPr lang="en-US" smtClean="0"/>
              <a:t>‹#›</a:t>
            </a:fld>
            <a:endParaRPr lang="en-US"/>
          </a:p>
        </p:txBody>
      </p:sp>
    </p:spTree>
    <p:extLst>
      <p:ext uri="{BB962C8B-B14F-4D97-AF65-F5344CB8AC3E}">
        <p14:creationId xmlns:p14="http://schemas.microsoft.com/office/powerpoint/2010/main" val="3720717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F818DA-6023-46B9-B6AB-337618BA9557}" type="datetimeFigureOut">
              <a:rPr lang="en-US" smtClean="0"/>
              <a:t>10/18/2021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39C4C7-3C0D-454F-91A6-3FF91CD696E7}" type="slidenum">
              <a:rPr lang="en-US" smtClean="0"/>
              <a:t>‹#›</a:t>
            </a:fld>
            <a:endParaRPr lang="en-US"/>
          </a:p>
        </p:txBody>
      </p:sp>
    </p:spTree>
    <p:extLst>
      <p:ext uri="{BB962C8B-B14F-4D97-AF65-F5344CB8AC3E}">
        <p14:creationId xmlns:p14="http://schemas.microsoft.com/office/powerpoint/2010/main" val="330439135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2.emf"/><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counterpunch.org/2016/04/29/hanford-not-fukushima-is-the-big-radiological-threat-to-the-west-coast/" TargetMode="Externa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B7DB49-FE85-46EA-8CD0-9D148D1B0A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1" y="49480"/>
            <a:ext cx="12100560" cy="6759039"/>
          </a:xfrm>
          <a:prstGeom prst="rect">
            <a:avLst/>
          </a:prstGeom>
        </p:spPr>
      </p:pic>
      <p:sp>
        <p:nvSpPr>
          <p:cNvPr id="4" name="TextBox 3">
            <a:extLst>
              <a:ext uri="{FF2B5EF4-FFF2-40B4-BE49-F238E27FC236}">
                <a16:creationId xmlns:a16="http://schemas.microsoft.com/office/drawing/2014/main" id="{4E83D825-41BC-446D-B5C0-75805DAE1006}"/>
              </a:ext>
            </a:extLst>
          </p:cNvPr>
          <p:cNvSpPr txBox="1"/>
          <p:nvPr/>
        </p:nvSpPr>
        <p:spPr>
          <a:xfrm>
            <a:off x="906518" y="465084"/>
            <a:ext cx="11051628" cy="7097328"/>
          </a:xfrm>
          <a:prstGeom prst="rect">
            <a:avLst/>
          </a:prstGeom>
          <a:noFill/>
        </p:spPr>
        <p:txBody>
          <a:bodyPr wrap="square" rtlCol="0">
            <a:spAutoFit/>
          </a:bodyPr>
          <a:lstStyle/>
          <a:p>
            <a:pPr eaLnBrk="1" hangingPunct="1">
              <a:lnSpc>
                <a:spcPct val="80000"/>
              </a:lnSpc>
            </a:pPr>
            <a:r>
              <a:rPr lang="en-US" sz="2000" dirty="0">
                <a:effectLst/>
                <a:latin typeface="Tahoma" panose="020B0604030504040204" pitchFamily="34" charset="0"/>
                <a:ea typeface="Tahoma" panose="020B0604030504040204" pitchFamily="34" charset="0"/>
                <a:cs typeface="Tahoma" panose="020B0604030504040204" pitchFamily="34" charset="0"/>
              </a:rPr>
              <a:t>“Understanding Radiation Harms and Nuclear Weapons as a Future Pandemic We Must Prevent”</a:t>
            </a:r>
          </a:p>
          <a:p>
            <a:pPr eaLnBrk="1" hangingPunct="1">
              <a:lnSpc>
                <a:spcPct val="80000"/>
              </a:lnSpc>
            </a:pPr>
            <a:endParaRPr lang="en-US" altLang="en-US" dirty="0">
              <a:solidFill>
                <a:srgbClr val="4A4A4A"/>
              </a:solidFill>
              <a:latin typeface="Arial" panose="020B0604020202020204" pitchFamily="34" charset="0"/>
              <a:ea typeface="Tahoma" panose="020B0604030504040204" pitchFamily="34" charset="0"/>
              <a:cs typeface="Tahoma" panose="020B0604030504040204" pitchFamily="34" charset="0"/>
            </a:endParaRPr>
          </a:p>
          <a:p>
            <a:r>
              <a:rPr lang="en-US" sz="2000" dirty="0">
                <a:latin typeface="Tahoma" panose="020B0604030504040204" pitchFamily="34" charset="0"/>
                <a:ea typeface="Tahoma" panose="020B0604030504040204" pitchFamily="34" charset="0"/>
                <a:cs typeface="Tahoma" panose="020B0604030504040204" pitchFamily="34" charset="0"/>
              </a:rPr>
              <a:t>Oregon Public Health Association</a:t>
            </a:r>
          </a:p>
          <a:p>
            <a:r>
              <a:rPr lang="en-US" sz="2000" dirty="0">
                <a:latin typeface="Tahoma" panose="020B0604030504040204" pitchFamily="34" charset="0"/>
                <a:ea typeface="Tahoma" panose="020B0604030504040204" pitchFamily="34" charset="0"/>
                <a:cs typeface="Tahoma" panose="020B0604030504040204" pitchFamily="34" charset="0"/>
              </a:rPr>
              <a:t>Environmental Health Panel  </a:t>
            </a:r>
          </a:p>
          <a:p>
            <a:r>
              <a:rPr lang="en-US" sz="2000" dirty="0">
                <a:latin typeface="Tahoma" panose="020B0604030504040204" pitchFamily="34" charset="0"/>
                <a:ea typeface="Tahoma" panose="020B0604030504040204" pitchFamily="34" charset="0"/>
                <a:cs typeface="Tahoma" panose="020B0604030504040204" pitchFamily="34" charset="0"/>
              </a:rPr>
              <a:t>October 11, 2021 </a:t>
            </a:r>
          </a:p>
          <a:p>
            <a:r>
              <a:rPr lang="en-US" sz="2000" dirty="0">
                <a:latin typeface="Tahoma" panose="020B0604030504040204" pitchFamily="34" charset="0"/>
                <a:ea typeface="Tahoma" panose="020B0604030504040204" pitchFamily="34" charset="0"/>
                <a:cs typeface="Tahoma" panose="020B0604030504040204" pitchFamily="34" charset="0"/>
              </a:rPr>
              <a:t>Indigenous Peoples’ Day</a:t>
            </a:r>
          </a:p>
          <a:p>
            <a:pPr eaLnBrk="1" hangingPunct="1">
              <a:lnSpc>
                <a:spcPct val="80000"/>
              </a:lnSpc>
            </a:pPr>
            <a:endParaRPr lang="en-US" altLang="en-US" dirty="0">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pPr>
            <a:endParaRPr lang="en-US" altLang="en-US" dirty="0">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pPr>
            <a:endParaRPr lang="en-US" altLang="en-US" dirty="0">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pPr>
            <a:endParaRPr lang="en-US" altLang="en-US" dirty="0">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pPr>
            <a:endParaRPr lang="en-US" altLang="en-US" dirty="0">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pPr>
            <a:endParaRPr lang="en-US" altLang="en-US" dirty="0">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pPr>
            <a:endParaRPr lang="en-US" altLang="en-US" dirty="0">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pPr>
            <a:endParaRPr lang="en-US" altLang="en-US" dirty="0">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pPr>
            <a:endParaRPr lang="en-US" altLang="en-US" dirty="0">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pPr>
            <a:endParaRPr lang="en-US" altLang="en-US" dirty="0">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pPr>
            <a:r>
              <a:rPr lang="en-US" altLang="en-US" dirty="0">
                <a:latin typeface="Tahoma" panose="020B0604030504040204" pitchFamily="34" charset="0"/>
                <a:ea typeface="Tahoma" panose="020B0604030504040204" pitchFamily="34" charset="0"/>
                <a:cs typeface="Tahoma" panose="020B0604030504040204" pitchFamily="34" charset="0"/>
              </a:rPr>
              <a:t>Dr. Linda Marie Richards </a:t>
            </a:r>
            <a:endParaRPr lang="en-US" altLang="en-US" dirty="0">
              <a:latin typeface="Tahoma" panose="020B0604030504040204" pitchFamily="34" charset="0"/>
              <a:ea typeface="Tahoma" panose="020B0604030504040204" pitchFamily="34" charset="0"/>
              <a:cs typeface="Tahoma" panose="020B0604030504040204" pitchFamily="34" charset="0"/>
              <a:hlinkClick r:id="" action="ppaction://noaction">
                <a:extLst>
                  <a:ext uri="{A12FA001-AC4F-418D-AE19-62706E023703}">
                    <ahyp:hlinkClr xmlns:ahyp="http://schemas.microsoft.com/office/drawing/2018/hyperlinkcolor" val="tx"/>
                  </a:ext>
                </a:extLst>
              </a:hlinkClick>
            </a:endParaRPr>
          </a:p>
          <a:p>
            <a:pPr eaLnBrk="1" hangingPunct="1">
              <a:lnSpc>
                <a:spcPct val="80000"/>
              </a:lnSpc>
            </a:pPr>
            <a:r>
              <a:rPr lang="en-US" altLang="en-US" dirty="0">
                <a:latin typeface="Tahoma" panose="020B0604030504040204" pitchFamily="34" charset="0"/>
                <a:ea typeface="Tahoma" panose="020B0604030504040204" pitchFamily="34" charset="0"/>
                <a:cs typeface="Tahoma" panose="020B0604030504040204" pitchFamily="34" charset="0"/>
                <a:hlinkClick r:id="" action="ppaction://noaction">
                  <a:extLst>
                    <a:ext uri="{A12FA001-AC4F-418D-AE19-62706E023703}">
                      <ahyp:hlinkClr xmlns:ahyp="http://schemas.microsoft.com/office/drawing/2018/hyperlinkcolor" val="tx"/>
                    </a:ext>
                  </a:extLst>
                </a:hlinkClick>
              </a:rPr>
              <a:t>Linda.Richards@oregonstate.edu</a:t>
            </a:r>
            <a:endParaRPr lang="en-US" altLang="en-US" dirty="0">
              <a:latin typeface="Tahoma" panose="020B0604030504040204" pitchFamily="34" charset="0"/>
              <a:ea typeface="Tahoma" panose="020B0604030504040204" pitchFamily="34" charset="0"/>
              <a:cs typeface="Tahoma" panose="020B0604030504040204" pitchFamily="34" charset="0"/>
            </a:endParaRPr>
          </a:p>
          <a:p>
            <a:pPr>
              <a:lnSpc>
                <a:spcPct val="80000"/>
              </a:lnSpc>
            </a:pPr>
            <a:r>
              <a:rPr lang="en-US" altLang="en-US" dirty="0">
                <a:latin typeface="Tahoma" panose="020B0604030504040204" pitchFamily="34" charset="0"/>
                <a:ea typeface="Tahoma" panose="020B0604030504040204" pitchFamily="34" charset="0"/>
                <a:cs typeface="Tahoma" panose="020B0604030504040204" pitchFamily="34" charset="0"/>
              </a:rPr>
              <a:t>Atomiclinda.com </a:t>
            </a:r>
          </a:p>
          <a:p>
            <a:pPr eaLnBrk="1" hangingPunct="1">
              <a:lnSpc>
                <a:spcPct val="80000"/>
              </a:lnSpc>
            </a:pPr>
            <a:r>
              <a:rPr lang="en-US" altLang="en-US" dirty="0">
                <a:latin typeface="Tahoma" panose="020B0604030504040204" pitchFamily="34" charset="0"/>
                <a:ea typeface="Tahoma" panose="020B0604030504040204" pitchFamily="34" charset="0"/>
                <a:cs typeface="Tahoma" panose="020B0604030504040204" pitchFamily="34" charset="0"/>
              </a:rPr>
              <a:t>Oregon Physicians for Social Responsibility (OPSR) and Oregon State University, School of History, Philosophy and Religion</a:t>
            </a:r>
          </a:p>
          <a:p>
            <a:pPr>
              <a:lnSpc>
                <a:spcPct val="80000"/>
              </a:lnSpc>
            </a:pPr>
            <a:r>
              <a:rPr lang="en-US" dirty="0">
                <a:latin typeface="Tahoma" panose="020B0604030504040204" pitchFamily="34" charset="0"/>
                <a:ea typeface="Tahoma" panose="020B0604030504040204" pitchFamily="34" charset="0"/>
                <a:cs typeface="Tahoma" panose="020B0604030504040204" pitchFamily="34" charset="0"/>
              </a:rPr>
              <a:t>Research: A global to local nuclear history of radiation</a:t>
            </a:r>
          </a:p>
          <a:p>
            <a:pPr eaLnBrk="1" hangingPunct="1">
              <a:lnSpc>
                <a:spcPct val="80000"/>
              </a:lnSpc>
            </a:pPr>
            <a:r>
              <a:rPr lang="en-US" altLang="en-US" dirty="0">
                <a:latin typeface="Tahoma" panose="020B0604030504040204" pitchFamily="34" charset="0"/>
                <a:ea typeface="Tahoma" panose="020B0604030504040204" pitchFamily="34" charset="0"/>
                <a:cs typeface="Tahoma" panose="020B0604030504040204" pitchFamily="34" charset="0"/>
              </a:rPr>
              <a:t> </a:t>
            </a:r>
          </a:p>
          <a:p>
            <a:endParaRPr lang="en-US" sz="2000" dirty="0"/>
          </a:p>
          <a:p>
            <a:endParaRPr lang="en-US" sz="2000" dirty="0"/>
          </a:p>
          <a:p>
            <a:endParaRPr lang="en-US" sz="2000" dirty="0"/>
          </a:p>
          <a:p>
            <a:endParaRPr lang="en-US" sz="2000" dirty="0"/>
          </a:p>
          <a:p>
            <a:endParaRPr lang="en-US" sz="2000" dirty="0"/>
          </a:p>
        </p:txBody>
      </p:sp>
      <p:sp>
        <p:nvSpPr>
          <p:cNvPr id="6" name="TextBox 5">
            <a:extLst>
              <a:ext uri="{FF2B5EF4-FFF2-40B4-BE49-F238E27FC236}">
                <a16:creationId xmlns:a16="http://schemas.microsoft.com/office/drawing/2014/main" id="{CC56D30F-A915-4636-80B7-48DF7E3E5ECB}"/>
              </a:ext>
            </a:extLst>
          </p:cNvPr>
          <p:cNvSpPr txBox="1"/>
          <p:nvPr/>
        </p:nvSpPr>
        <p:spPr>
          <a:xfrm>
            <a:off x="324197" y="5677594"/>
            <a:ext cx="11743112" cy="1354217"/>
          </a:xfrm>
          <a:prstGeom prst="rect">
            <a:avLst/>
          </a:prstGeom>
          <a:noFill/>
        </p:spPr>
        <p:txBody>
          <a:bodyPr wrap="square" rtlCol="0">
            <a:spAutoFit/>
          </a:bodyPr>
          <a:lstStyle/>
          <a:p>
            <a:endParaRPr lang="en-US" dirty="0">
              <a:latin typeface="Tahoma" panose="020B0604030504040204" pitchFamily="34" charset="0"/>
              <a:ea typeface="Tahoma" panose="020B0604030504040204" pitchFamily="34" charset="0"/>
              <a:cs typeface="Tahoma" panose="020B0604030504040204" pitchFamily="34" charset="0"/>
            </a:endParaRPr>
          </a:p>
          <a:p>
            <a:r>
              <a:rPr lang="en-US" sz="1400" dirty="0">
                <a:effectLst/>
                <a:latin typeface="Tahoma" panose="020B0604030504040204" pitchFamily="34" charset="0"/>
                <a:ea typeface="Tahoma" panose="020B0604030504040204" pitchFamily="34" charset="0"/>
                <a:cs typeface="Tahoma" panose="020B0604030504040204" pitchFamily="34" charset="0"/>
              </a:rPr>
              <a:t>Charter </a:t>
            </a:r>
            <a:r>
              <a:rPr lang="en-US" sz="1400" dirty="0" err="1">
                <a:effectLst/>
                <a:latin typeface="Tahoma" panose="020B0604030504040204" pitchFamily="34" charset="0"/>
                <a:ea typeface="Tahoma" panose="020B0604030504040204" pitchFamily="34" charset="0"/>
                <a:cs typeface="Tahoma" panose="020B0604030504040204" pitchFamily="34" charset="0"/>
              </a:rPr>
              <a:t>Heslep</a:t>
            </a:r>
            <a:r>
              <a:rPr lang="en-US" sz="1400" dirty="0">
                <a:effectLst/>
                <a:latin typeface="Tahoma" panose="020B0604030504040204" pitchFamily="34" charset="0"/>
                <a:ea typeface="Tahoma" panose="020B0604030504040204" pitchFamily="34" charset="0"/>
                <a:cs typeface="Tahoma" panose="020B0604030504040204" pitchFamily="34" charset="0"/>
              </a:rPr>
              <a:t> Papers, Set of negatives “Atomos Para El </a:t>
            </a:r>
            <a:r>
              <a:rPr lang="en-US" sz="1400" dirty="0" err="1">
                <a:effectLst/>
                <a:latin typeface="Tahoma" panose="020B0604030504040204" pitchFamily="34" charset="0"/>
                <a:ea typeface="Tahoma" panose="020B0604030504040204" pitchFamily="34" charset="0"/>
                <a:cs typeface="Tahoma" panose="020B0604030504040204" pitchFamily="34" charset="0"/>
              </a:rPr>
              <a:t>Trabajo</a:t>
            </a:r>
            <a:r>
              <a:rPr lang="en-US" sz="1400" dirty="0">
                <a:effectLst/>
                <a:latin typeface="Tahoma" panose="020B0604030504040204" pitchFamily="34" charset="0"/>
                <a:ea typeface="Tahoma" panose="020B0604030504040204" pitchFamily="34" charset="0"/>
                <a:cs typeface="Tahoma" panose="020B0604030504040204" pitchFamily="34" charset="0"/>
              </a:rPr>
              <a:t>,” or “Atoms for Work” File IV Career Photographs, 1961, Box 2 Folder 14, Special Collections and Archives Research Center, Corvallis, OSU, USA </a:t>
            </a:r>
          </a:p>
          <a:p>
            <a:r>
              <a:rPr lang="en-US" dirty="0"/>
              <a:t> </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081AFF-2882-4915-9F33-A4CD0FD3011D}"/>
              </a:ext>
            </a:extLst>
          </p:cNvPr>
          <p:cNvSpPr txBox="1"/>
          <p:nvPr/>
        </p:nvSpPr>
        <p:spPr>
          <a:xfrm>
            <a:off x="0" y="5594465"/>
            <a:ext cx="12078393" cy="1200329"/>
          </a:xfrm>
          <a:prstGeom prst="rect">
            <a:avLst/>
          </a:prstGeom>
          <a:noFill/>
        </p:spPr>
        <p:txBody>
          <a:bodyPr wrap="square" rtlCol="0">
            <a:spAutoFit/>
          </a:bodyPr>
          <a:lstStyle/>
          <a:p>
            <a:r>
              <a:rPr lang="en-US" dirty="0"/>
              <a:t>This 2019 Memorial sponsored by Oregon Physicians for Social Responsibility (OPSR)  aligns the state of Oregon with the objectives of the UN Treaty on the Prohibition of Nuclear Weapons. Fifty-six countries have now banned nuclear weapons and agree to provide care for those harmed by nuclear weapons testing. Senate Joint Memorial 5 also grants Oregonians the human right to not be threatened by nuclear war or radiological contamination. </a:t>
            </a:r>
          </a:p>
        </p:txBody>
      </p:sp>
      <p:pic>
        <p:nvPicPr>
          <p:cNvPr id="6" name="Picture 5">
            <a:extLst>
              <a:ext uri="{FF2B5EF4-FFF2-40B4-BE49-F238E27FC236}">
                <a16:creationId xmlns:a16="http://schemas.microsoft.com/office/drawing/2014/main" id="{2563D111-A99B-44AF-8DF5-7B7441B11019}"/>
              </a:ext>
            </a:extLst>
          </p:cNvPr>
          <p:cNvPicPr>
            <a:picLocks noChangeAspect="1"/>
          </p:cNvPicPr>
          <p:nvPr/>
        </p:nvPicPr>
        <p:blipFill>
          <a:blip r:embed="rId2"/>
          <a:stretch>
            <a:fillRect/>
          </a:stretch>
        </p:blipFill>
        <p:spPr>
          <a:xfrm>
            <a:off x="4974427" y="1301164"/>
            <a:ext cx="7103966" cy="3729041"/>
          </a:xfrm>
          <a:prstGeom prst="rect">
            <a:avLst/>
          </a:prstGeom>
        </p:spPr>
      </p:pic>
      <p:pic>
        <p:nvPicPr>
          <p:cNvPr id="8" name="Picture 7">
            <a:extLst>
              <a:ext uri="{FF2B5EF4-FFF2-40B4-BE49-F238E27FC236}">
                <a16:creationId xmlns:a16="http://schemas.microsoft.com/office/drawing/2014/main" id="{FB640FB5-54B0-4F2C-A10C-AAB8538F4561}"/>
              </a:ext>
            </a:extLst>
          </p:cNvPr>
          <p:cNvPicPr>
            <a:picLocks noChangeAspect="1"/>
          </p:cNvPicPr>
          <p:nvPr/>
        </p:nvPicPr>
        <p:blipFill>
          <a:blip r:embed="rId3"/>
          <a:stretch>
            <a:fillRect/>
          </a:stretch>
        </p:blipFill>
        <p:spPr>
          <a:xfrm>
            <a:off x="186171" y="153225"/>
            <a:ext cx="5025909" cy="1678727"/>
          </a:xfrm>
          <a:prstGeom prst="rect">
            <a:avLst/>
          </a:prstGeom>
        </p:spPr>
      </p:pic>
    </p:spTree>
    <p:extLst>
      <p:ext uri="{BB962C8B-B14F-4D97-AF65-F5344CB8AC3E}">
        <p14:creationId xmlns:p14="http://schemas.microsoft.com/office/powerpoint/2010/main" val="2630562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EC3C8D-3CE8-4369-BC52-40BD593D2620}"/>
              </a:ext>
            </a:extLst>
          </p:cNvPr>
          <p:cNvPicPr>
            <a:picLocks noChangeAspect="1"/>
          </p:cNvPicPr>
          <p:nvPr/>
        </p:nvPicPr>
        <p:blipFill>
          <a:blip r:embed="rId2"/>
          <a:stretch>
            <a:fillRect/>
          </a:stretch>
        </p:blipFill>
        <p:spPr>
          <a:xfrm>
            <a:off x="819150" y="461962"/>
            <a:ext cx="10553700" cy="5934075"/>
          </a:xfrm>
          <a:prstGeom prst="rect">
            <a:avLst/>
          </a:prstGeom>
        </p:spPr>
      </p:pic>
    </p:spTree>
    <p:extLst>
      <p:ext uri="{BB962C8B-B14F-4D97-AF65-F5344CB8AC3E}">
        <p14:creationId xmlns:p14="http://schemas.microsoft.com/office/powerpoint/2010/main" val="55559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a:extLst>
              <a:ext uri="{FF2B5EF4-FFF2-40B4-BE49-F238E27FC236}">
                <a16:creationId xmlns:a16="http://schemas.microsoft.com/office/drawing/2014/main" id="{88AC399D-83A9-4B9E-AB26-9F1B53708960}"/>
              </a:ext>
            </a:extLst>
          </p:cNvPr>
          <p:cNvSpPr txBox="1">
            <a:spLocks noChangeArrowheads="1"/>
          </p:cNvSpPr>
          <p:nvPr/>
        </p:nvSpPr>
        <p:spPr bwMode="auto">
          <a:xfrm>
            <a:off x="346841" y="5557344"/>
            <a:ext cx="1130760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dirty="0">
                <a:latin typeface="Tahoma" panose="020B0604030504040204" pitchFamily="34" charset="0"/>
                <a:ea typeface="Tahoma" panose="020B0604030504040204" pitchFamily="34" charset="0"/>
                <a:cs typeface="Tahoma" panose="020B0604030504040204" pitchFamily="34" charset="0"/>
              </a:rPr>
              <a:t>I have heard many oral histories of Oregonians, including atomic veterans and Hanford Downwinders whose human rights to health and protection were betrayed by unconsented radiation exposures from the military and nuclear industrial complex. Not all are included in RECA but they all need medical professionals to be knowledgeable about Oregon nuclear history and radiation exposure harm.</a:t>
            </a:r>
            <a:endParaRPr lang="en-US" altLang="en-US" sz="1800" dirty="0"/>
          </a:p>
        </p:txBody>
      </p:sp>
      <p:pic>
        <p:nvPicPr>
          <p:cNvPr id="3" name="Picture 2" descr="978-0-7006-2904-6">
            <a:extLst>
              <a:ext uri="{FF2B5EF4-FFF2-40B4-BE49-F238E27FC236}">
                <a16:creationId xmlns:a16="http://schemas.microsoft.com/office/drawing/2014/main" id="{19A048AA-A05B-4A21-9541-F4F3EDB209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841" y="377326"/>
            <a:ext cx="3153239" cy="47413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23C6C16-604A-4331-B88F-D5143534FD27}"/>
              </a:ext>
            </a:extLst>
          </p:cNvPr>
          <p:cNvPicPr>
            <a:picLocks noChangeAspect="1"/>
          </p:cNvPicPr>
          <p:nvPr/>
        </p:nvPicPr>
        <p:blipFill>
          <a:blip r:embed="rId4"/>
          <a:stretch>
            <a:fillRect/>
          </a:stretch>
        </p:blipFill>
        <p:spPr>
          <a:xfrm>
            <a:off x="4285212" y="112944"/>
            <a:ext cx="7696272" cy="3022656"/>
          </a:xfrm>
          <a:prstGeom prst="rect">
            <a:avLst/>
          </a:prstGeom>
        </p:spPr>
      </p:pic>
      <p:pic>
        <p:nvPicPr>
          <p:cNvPr id="10" name="Picture 3">
            <a:extLst>
              <a:ext uri="{FF2B5EF4-FFF2-40B4-BE49-F238E27FC236}">
                <a16:creationId xmlns:a16="http://schemas.microsoft.com/office/drawing/2014/main" id="{91264B37-53B0-4EFD-B06A-4D5F54F09A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9122" y="2054421"/>
            <a:ext cx="2356878" cy="33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642AD81-570E-4377-BF44-32DFC2F347FE}"/>
              </a:ext>
            </a:extLst>
          </p:cNvPr>
          <p:cNvSpPr txBox="1"/>
          <p:nvPr/>
        </p:nvSpPr>
        <p:spPr>
          <a:xfrm>
            <a:off x="6096000" y="3429000"/>
            <a:ext cx="5491942" cy="646331"/>
          </a:xfrm>
          <a:prstGeom prst="rect">
            <a:avLst/>
          </a:prstGeom>
          <a:noFill/>
        </p:spPr>
        <p:txBody>
          <a:bodyPr wrap="square" rtlCol="0">
            <a:spAutoFit/>
          </a:bodyPr>
          <a:lstStyle/>
          <a:p>
            <a:r>
              <a:rPr lang="en-US" dirty="0"/>
              <a:t>The Late Jay Mullen above, and Pat Hoover, who is one of the few remaining Hanford Downwinders. </a:t>
            </a:r>
          </a:p>
        </p:txBody>
      </p:sp>
    </p:spTree>
    <p:extLst>
      <p:ext uri="{BB962C8B-B14F-4D97-AF65-F5344CB8AC3E}">
        <p14:creationId xmlns:p14="http://schemas.microsoft.com/office/powerpoint/2010/main" val="2224138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DE5AB9-0810-406C-8F49-033D729E72AE}"/>
              </a:ext>
            </a:extLst>
          </p:cNvPr>
          <p:cNvSpPr txBox="1"/>
          <p:nvPr/>
        </p:nvSpPr>
        <p:spPr>
          <a:xfrm>
            <a:off x="249382" y="124691"/>
            <a:ext cx="11745883" cy="369332"/>
          </a:xfrm>
          <a:prstGeom prst="rect">
            <a:avLst/>
          </a:prstGeom>
          <a:noFill/>
        </p:spPr>
        <p:txBody>
          <a:bodyPr wrap="square" rtlCol="0">
            <a:spAutoFit/>
          </a:bodyPr>
          <a:lstStyle/>
          <a:p>
            <a:r>
              <a:rPr lang="en-US" dirty="0"/>
              <a:t>Medical and public health professionals need to understand radiation harm and Oregon nuclear history </a:t>
            </a:r>
          </a:p>
        </p:txBody>
      </p:sp>
      <p:sp>
        <p:nvSpPr>
          <p:cNvPr id="3" name="TextBox 2">
            <a:extLst>
              <a:ext uri="{FF2B5EF4-FFF2-40B4-BE49-F238E27FC236}">
                <a16:creationId xmlns:a16="http://schemas.microsoft.com/office/drawing/2014/main" id="{22FFA52C-EFCF-4FE6-9846-677428E36DD6}"/>
              </a:ext>
            </a:extLst>
          </p:cNvPr>
          <p:cNvSpPr txBox="1"/>
          <p:nvPr/>
        </p:nvSpPr>
        <p:spPr>
          <a:xfrm rot="10800000" flipV="1">
            <a:off x="590203" y="578373"/>
            <a:ext cx="4314303" cy="2308324"/>
          </a:xfrm>
          <a:prstGeom prst="rect">
            <a:avLst/>
          </a:prstGeom>
          <a:noFill/>
        </p:spPr>
        <p:txBody>
          <a:bodyPr wrap="square" rtlCol="0">
            <a:spAutoFit/>
          </a:bodyPr>
          <a:lstStyle/>
          <a:p>
            <a:r>
              <a:rPr lang="en-US" sz="1600" dirty="0"/>
              <a:t>Bo Jacobs, </a:t>
            </a:r>
            <a:r>
              <a:rPr lang="en-US" sz="1600" dirty="0">
                <a:hlinkClick r:id="rId2">
                  <a:extLst>
                    <a:ext uri="{A12FA001-AC4F-418D-AE19-62706E023703}">
                      <ahyp:hlinkClr xmlns:ahyp="http://schemas.microsoft.com/office/drawing/2018/hyperlinkcolor" val="tx"/>
                    </a:ext>
                  </a:extLst>
                </a:hlinkClick>
              </a:rPr>
              <a:t>https://www.counterpunch.org/2016/04/29/hanford-not-fukushima-is-the-big-radiological-threat-to-the-west-coast/</a:t>
            </a:r>
            <a:r>
              <a:rPr lang="en-US" sz="1600" dirty="0"/>
              <a:t> </a:t>
            </a:r>
          </a:p>
          <a:p>
            <a:r>
              <a:rPr lang="en-US" sz="1600" dirty="0"/>
              <a:t>links to TSP documents with these graphs and map of 1949 Green Run</a:t>
            </a:r>
          </a:p>
          <a:p>
            <a:r>
              <a:rPr lang="en-US" sz="1600" dirty="0"/>
              <a:t>+ normal operations releasing plutonium and other dangerous radionuclides into the Columbia, soil, groundwater and  air. </a:t>
            </a:r>
          </a:p>
        </p:txBody>
      </p:sp>
      <p:pic>
        <p:nvPicPr>
          <p:cNvPr id="6146" name="Picture 2" descr="hanfordmap">
            <a:extLst>
              <a:ext uri="{FF2B5EF4-FFF2-40B4-BE49-F238E27FC236}">
                <a16:creationId xmlns:a16="http://schemas.microsoft.com/office/drawing/2014/main" id="{125E5EF5-6A8C-4B98-8498-326CA11E35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7018" y="578373"/>
            <a:ext cx="6694004" cy="5748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B15DA5A-0D4C-429F-8D60-8BBE25176B9F}"/>
              </a:ext>
            </a:extLst>
          </p:cNvPr>
          <p:cNvPicPr>
            <a:picLocks noChangeAspect="1"/>
          </p:cNvPicPr>
          <p:nvPr/>
        </p:nvPicPr>
        <p:blipFill>
          <a:blip r:embed="rId4"/>
          <a:stretch>
            <a:fillRect/>
          </a:stretch>
        </p:blipFill>
        <p:spPr>
          <a:xfrm>
            <a:off x="528991" y="3017517"/>
            <a:ext cx="4566711" cy="3594806"/>
          </a:xfrm>
          <a:prstGeom prst="rect">
            <a:avLst/>
          </a:prstGeom>
        </p:spPr>
      </p:pic>
    </p:spTree>
    <p:extLst>
      <p:ext uri="{BB962C8B-B14F-4D97-AF65-F5344CB8AC3E}">
        <p14:creationId xmlns:p14="http://schemas.microsoft.com/office/powerpoint/2010/main" val="2514704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88B865-B036-4E26-94F0-2CE3577FA65E}"/>
              </a:ext>
            </a:extLst>
          </p:cNvPr>
          <p:cNvSpPr txBox="1"/>
          <p:nvPr/>
        </p:nvSpPr>
        <p:spPr>
          <a:xfrm>
            <a:off x="324196" y="241069"/>
            <a:ext cx="4729942" cy="6186309"/>
          </a:xfrm>
          <a:prstGeom prst="rect">
            <a:avLst/>
          </a:prstGeom>
          <a:noFill/>
        </p:spPr>
        <p:txBody>
          <a:bodyPr wrap="square">
            <a:spAutoFit/>
          </a:bodyPr>
          <a:lstStyle/>
          <a:p>
            <a:pPr algn="l"/>
            <a:r>
              <a:rPr lang="en-US" b="0" i="0" dirty="0">
                <a:effectLst/>
                <a:latin typeface="Roboto" panose="02000000000000000000" pitchFamily="2" charset="0"/>
              </a:rPr>
              <a:t>Oregon nuclear sites: Lakeview Uranium mine/mill (actually two mines according to Oregon Nuclear Safety Office, “clean up” completed</a:t>
            </a:r>
            <a:r>
              <a:rPr lang="en-US" dirty="0">
                <a:latin typeface="Roboto" panose="02000000000000000000" pitchFamily="2" charset="0"/>
              </a:rPr>
              <a:t>) </a:t>
            </a:r>
          </a:p>
          <a:p>
            <a:pPr algn="l"/>
            <a:endParaRPr lang="en-US" dirty="0">
              <a:latin typeface="Roboto" panose="02000000000000000000" pitchFamily="2" charset="0"/>
            </a:endParaRPr>
          </a:p>
          <a:p>
            <a:pPr algn="l"/>
            <a:endParaRPr lang="en-US" dirty="0">
              <a:latin typeface="Roboto" panose="02000000000000000000" pitchFamily="2" charset="0"/>
            </a:endParaRPr>
          </a:p>
          <a:p>
            <a:pPr algn="l"/>
            <a:r>
              <a:rPr lang="en-US" dirty="0">
                <a:latin typeface="Roboto" panose="02000000000000000000" pitchFamily="2" charset="0"/>
              </a:rPr>
              <a:t>+ near Albany, in Millersburg </a:t>
            </a:r>
            <a:r>
              <a:rPr lang="en-US" b="0" i="0" dirty="0">
                <a:effectLst/>
                <a:latin typeface="Roboto" panose="02000000000000000000" pitchFamily="2" charset="0"/>
              </a:rPr>
              <a:t>Teledyne Wah Chang (now ATI Wah Chang) </a:t>
            </a:r>
            <a:br>
              <a:rPr lang="en-US" b="0" i="0" dirty="0">
                <a:effectLst/>
                <a:latin typeface="Roboto" panose="02000000000000000000" pitchFamily="2" charset="0"/>
              </a:rPr>
            </a:br>
            <a:r>
              <a:rPr lang="en-US" b="0" i="0" dirty="0">
                <a:effectLst/>
                <a:latin typeface="Roboto" panose="02000000000000000000" pitchFamily="2" charset="0"/>
              </a:rPr>
              <a:t>  </a:t>
            </a:r>
          </a:p>
          <a:p>
            <a:pPr algn="l" fontAlgn="t"/>
            <a:r>
              <a:rPr lang="en-US" b="0" i="0" dirty="0">
                <a:effectLst/>
                <a:latin typeface="Roboto" panose="02000000000000000000" pitchFamily="2" charset="0"/>
              </a:rPr>
              <a:t>description</a:t>
            </a:r>
          </a:p>
          <a:p>
            <a:pPr algn="l"/>
            <a:r>
              <a:rPr lang="en-US" b="0" i="0" dirty="0">
                <a:effectLst/>
                <a:latin typeface="Roboto" panose="02000000000000000000" pitchFamily="2" charset="0"/>
              </a:rPr>
              <a:t>Teledyne Wah Chang operations began in 1956 when, under contract with the Atomic Energy Commission, Wah Chang reopened the U.S. Bureau of Mines Zirconium Metal Sponge Plant. Construction of new facilities began in 1957. These facilities were established primarily for the production of zirconium and hafnium sponge. Melting and fabrication operations were added in 1959.</a:t>
            </a:r>
          </a:p>
          <a:p>
            <a:pPr algn="l"/>
            <a:endParaRPr lang="en-US" dirty="0">
              <a:latin typeface="Roboto" panose="02000000000000000000" pitchFamily="2" charset="0"/>
            </a:endParaRPr>
          </a:p>
          <a:p>
            <a:pPr algn="l"/>
            <a:r>
              <a:rPr lang="en-US" b="0" i="0" dirty="0">
                <a:effectLst/>
                <a:latin typeface="Roboto" panose="02000000000000000000" pitchFamily="2" charset="0"/>
              </a:rPr>
              <a:t>A Superfund site, cleanup completed still in </a:t>
            </a:r>
            <a:r>
              <a:rPr lang="en-US" dirty="0">
                <a:latin typeface="Roboto" panose="02000000000000000000" pitchFamily="2" charset="0"/>
              </a:rPr>
              <a:t>operation ATI Wah Chang</a:t>
            </a:r>
            <a:endParaRPr lang="en-US" b="0" i="0" dirty="0">
              <a:effectLst/>
              <a:latin typeface="Roboto" panose="02000000000000000000" pitchFamily="2" charset="0"/>
            </a:endParaRPr>
          </a:p>
        </p:txBody>
      </p:sp>
      <p:pic>
        <p:nvPicPr>
          <p:cNvPr id="5" name="Picture 4">
            <a:extLst>
              <a:ext uri="{FF2B5EF4-FFF2-40B4-BE49-F238E27FC236}">
                <a16:creationId xmlns:a16="http://schemas.microsoft.com/office/drawing/2014/main" id="{8143FFCD-8F7D-4738-99DF-E4943437B61A}"/>
              </a:ext>
            </a:extLst>
          </p:cNvPr>
          <p:cNvPicPr>
            <a:picLocks noChangeAspect="1"/>
          </p:cNvPicPr>
          <p:nvPr/>
        </p:nvPicPr>
        <p:blipFill>
          <a:blip r:embed="rId2"/>
          <a:stretch>
            <a:fillRect/>
          </a:stretch>
        </p:blipFill>
        <p:spPr>
          <a:xfrm>
            <a:off x="5168179" y="241069"/>
            <a:ext cx="6599872" cy="5620719"/>
          </a:xfrm>
          <a:prstGeom prst="rect">
            <a:avLst/>
          </a:prstGeom>
        </p:spPr>
      </p:pic>
      <p:sp>
        <p:nvSpPr>
          <p:cNvPr id="6" name="TextBox 5">
            <a:extLst>
              <a:ext uri="{FF2B5EF4-FFF2-40B4-BE49-F238E27FC236}">
                <a16:creationId xmlns:a16="http://schemas.microsoft.com/office/drawing/2014/main" id="{9667EB15-F478-4E54-99B9-21DC0C8D336D}"/>
              </a:ext>
            </a:extLst>
          </p:cNvPr>
          <p:cNvSpPr txBox="1"/>
          <p:nvPr/>
        </p:nvSpPr>
        <p:spPr>
          <a:xfrm>
            <a:off x="5168179" y="6051665"/>
            <a:ext cx="6802148" cy="646331"/>
          </a:xfrm>
          <a:prstGeom prst="rect">
            <a:avLst/>
          </a:prstGeom>
          <a:noFill/>
        </p:spPr>
        <p:txBody>
          <a:bodyPr wrap="square" rtlCol="0">
            <a:spAutoFit/>
          </a:bodyPr>
          <a:lstStyle/>
          <a:p>
            <a:r>
              <a:rPr lang="en-US" dirty="0"/>
              <a:t>Public Health Assessment ATI WAH CHANG</a:t>
            </a:r>
          </a:p>
          <a:p>
            <a:r>
              <a:rPr lang="en-US" dirty="0"/>
              <a:t>2009 Report EPA FACILITY ID: ORD050955848</a:t>
            </a:r>
          </a:p>
        </p:txBody>
      </p:sp>
    </p:spTree>
    <p:extLst>
      <p:ext uri="{BB962C8B-B14F-4D97-AF65-F5344CB8AC3E}">
        <p14:creationId xmlns:p14="http://schemas.microsoft.com/office/powerpoint/2010/main" val="2070180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60" name="Picture 4">
            <a:extLst>
              <a:ext uri="{FF2B5EF4-FFF2-40B4-BE49-F238E27FC236}">
                <a16:creationId xmlns:a16="http://schemas.microsoft.com/office/drawing/2014/main" id="{905AF63A-3104-4F0C-9788-5430879F10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0975" y="1248631"/>
            <a:ext cx="3058130" cy="4646331"/>
          </a:xfrm>
          <a:prstGeom prst="rect">
            <a:avLst/>
          </a:prstGeom>
          <a:noFill/>
          <a:extLst>
            <a:ext uri="{909E8E84-426E-40DD-AFC4-6F175D3DCCD1}">
              <a14:hiddenFill xmlns:a14="http://schemas.microsoft.com/office/drawing/2010/main">
                <a:solidFill>
                  <a:srgbClr val="FFFFFF"/>
                </a:solidFill>
              </a14:hiddenFill>
            </a:ext>
          </a:extLst>
        </p:spPr>
      </p:pic>
      <p:pic>
        <p:nvPicPr>
          <p:cNvPr id="147462" name="Picture 6" descr="The Politics of Invisibility: Public Knowledge about Radiation Health Effects after Chernobyl">
            <a:extLst>
              <a:ext uri="{FF2B5EF4-FFF2-40B4-BE49-F238E27FC236}">
                <a16:creationId xmlns:a16="http://schemas.microsoft.com/office/drawing/2014/main" id="{7F8525D6-6421-4F92-945C-E32D660764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4171" y="478793"/>
            <a:ext cx="2559561" cy="3794543"/>
          </a:xfrm>
          <a:prstGeom prst="rect">
            <a:avLst/>
          </a:prstGeom>
          <a:noFill/>
          <a:extLst>
            <a:ext uri="{909E8E84-426E-40DD-AFC4-6F175D3DCCD1}">
              <a14:hiddenFill xmlns:a14="http://schemas.microsoft.com/office/drawing/2010/main">
                <a:solidFill>
                  <a:srgbClr val="FFFFFF"/>
                </a:solidFill>
              </a14:hiddenFill>
            </a:ext>
          </a:extLst>
        </p:spPr>
      </p:pic>
      <p:pic>
        <p:nvPicPr>
          <p:cNvPr id="147464" name="Picture 8">
            <a:extLst>
              <a:ext uri="{FF2B5EF4-FFF2-40B4-BE49-F238E27FC236}">
                <a16:creationId xmlns:a16="http://schemas.microsoft.com/office/drawing/2014/main" id="{1F1FC29A-2160-4D35-82B7-B37FFD180E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13236" y="3231499"/>
            <a:ext cx="2262290" cy="34105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D903640-72FD-44F4-9E75-4E3B37FF4776}"/>
              </a:ext>
            </a:extLst>
          </p:cNvPr>
          <p:cNvSpPr txBox="1"/>
          <p:nvPr/>
        </p:nvSpPr>
        <p:spPr>
          <a:xfrm>
            <a:off x="66501" y="107465"/>
            <a:ext cx="8312728" cy="1754326"/>
          </a:xfrm>
          <a:prstGeom prst="rect">
            <a:avLst/>
          </a:prstGeom>
          <a:noFill/>
        </p:spPr>
        <p:txBody>
          <a:bodyPr wrap="square" rtlCol="0">
            <a:spAutoFit/>
          </a:bodyPr>
          <a:lstStyle/>
          <a:p>
            <a:r>
              <a:rPr lang="en-US" dirty="0">
                <a:ea typeface="Tahoma" panose="020B0604030504040204" pitchFamily="34" charset="0"/>
                <a:cs typeface="Tahoma" panose="020B0604030504040204" pitchFamily="34" charset="0"/>
              </a:rPr>
              <a:t>Please learn more of this local to global history so we can do more to protect public health. </a:t>
            </a:r>
            <a:r>
              <a:rPr lang="en-US" sz="1800" dirty="0" err="1">
                <a:effectLst/>
                <a:ea typeface="Calibri" panose="020F0502020204030204" pitchFamily="34" charset="0"/>
              </a:rPr>
              <a:t>Yukiyo</a:t>
            </a:r>
            <a:r>
              <a:rPr lang="en-US" sz="1800" dirty="0">
                <a:effectLst/>
                <a:ea typeface="Calibri" panose="020F0502020204030204" pitchFamily="34" charset="0"/>
              </a:rPr>
              <a:t> Kawano, a third </a:t>
            </a:r>
            <a:r>
              <a:rPr lang="en-US" dirty="0">
                <a:ea typeface="Calibri" panose="020F0502020204030204" pitchFamily="34" charset="0"/>
              </a:rPr>
              <a:t>generation survivor of the US nuclear war on Hiroshima is a visual artist whose incredible work is sponsored by</a:t>
            </a:r>
            <a:r>
              <a:rPr lang="en-US" sz="1800" dirty="0">
                <a:effectLst/>
                <a:ea typeface="Calibri" panose="020F0502020204030204" pitchFamily="34" charset="0"/>
              </a:rPr>
              <a:t> the New York Foundation of the Arts. </a:t>
            </a:r>
          </a:p>
          <a:p>
            <a:endParaRPr lang="en-US" dirty="0">
              <a:ea typeface="Tahoma" panose="020B0604030504040204" pitchFamily="34" charset="0"/>
              <a:cs typeface="Tahoma" panose="020B0604030504040204" pitchFamily="34" charset="0"/>
            </a:endParaRPr>
          </a:p>
          <a:p>
            <a:r>
              <a:rPr lang="en-US">
                <a:ea typeface="Tahoma" panose="020B0604030504040204" pitchFamily="34" charset="0"/>
                <a:cs typeface="Tahoma" panose="020B0604030504040204" pitchFamily="34" charset="0"/>
              </a:rPr>
              <a:t>Thank you.</a:t>
            </a:r>
            <a:endParaRPr lang="en-US" dirty="0">
              <a:ea typeface="Tahoma" panose="020B0604030504040204" pitchFamily="34" charset="0"/>
              <a:cs typeface="Tahoma" panose="020B0604030504040204" pitchFamily="34" charset="0"/>
            </a:endParaRPr>
          </a:p>
        </p:txBody>
      </p:sp>
      <p:pic>
        <p:nvPicPr>
          <p:cNvPr id="1028" name="Picture 4" descr="Manual for Survival: An Environmental History of the Chernobyl Disaster">
            <a:extLst>
              <a:ext uri="{FF2B5EF4-FFF2-40B4-BE49-F238E27FC236}">
                <a16:creationId xmlns:a16="http://schemas.microsoft.com/office/drawing/2014/main" id="{10E816EE-2774-4A02-AC06-37ADEF83FC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0493" y="3218421"/>
            <a:ext cx="2262290" cy="34235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C2116839-FF63-49CA-ADF6-8D9E327064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027" y="3257606"/>
            <a:ext cx="2227560" cy="3384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618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9C5CD19-89E4-4747-BAA4-FDD5CB95F64F}"/>
              </a:ext>
            </a:extLst>
          </p:cNvPr>
          <p:cNvSpPr/>
          <p:nvPr/>
        </p:nvSpPr>
        <p:spPr>
          <a:xfrm>
            <a:off x="0" y="0"/>
            <a:ext cx="12192000" cy="6008924"/>
          </a:xfrm>
          <a:prstGeom prst="rect">
            <a:avLst/>
          </a:prstGeom>
          <a:solidFill>
            <a:srgbClr val="C0C0C0"/>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1DDD11A-2B3E-4493-B4C4-9E7D27FC283F}"/>
              </a:ext>
            </a:extLst>
          </p:cNvPr>
          <p:cNvPicPr>
            <a:picLocks noChangeAspect="1"/>
          </p:cNvPicPr>
          <p:nvPr/>
        </p:nvPicPr>
        <p:blipFill rotWithShape="1">
          <a:blip r:embed="rId2"/>
          <a:srcRect l="8148" r="8312" b="40247"/>
          <a:stretch/>
        </p:blipFill>
        <p:spPr>
          <a:xfrm>
            <a:off x="1393998" y="2121762"/>
            <a:ext cx="9574124" cy="3887162"/>
          </a:xfrm>
          <a:prstGeom prst="rect">
            <a:avLst/>
          </a:prstGeom>
        </p:spPr>
      </p:pic>
      <p:sp>
        <p:nvSpPr>
          <p:cNvPr id="3" name="Subtitle 2">
            <a:extLst>
              <a:ext uri="{FF2B5EF4-FFF2-40B4-BE49-F238E27FC236}">
                <a16:creationId xmlns:a16="http://schemas.microsoft.com/office/drawing/2014/main" id="{FC079121-6597-48B6-99C4-79703EF92392}"/>
              </a:ext>
            </a:extLst>
          </p:cNvPr>
          <p:cNvSpPr>
            <a:spLocks noGrp="1"/>
          </p:cNvSpPr>
          <p:nvPr>
            <p:ph type="subTitle" idx="1"/>
          </p:nvPr>
        </p:nvSpPr>
        <p:spPr>
          <a:xfrm>
            <a:off x="2096740" y="1120147"/>
            <a:ext cx="8168640" cy="1113183"/>
          </a:xfrm>
        </p:spPr>
        <p:txBody>
          <a:bodyPr>
            <a:normAutofit/>
          </a:bodyPr>
          <a:lstStyle/>
          <a:p>
            <a:pPr>
              <a:lnSpc>
                <a:spcPct val="80000"/>
              </a:lnSpc>
            </a:pPr>
            <a:r>
              <a:rPr lang="en-US" sz="3200" b="1" dirty="0">
                <a:solidFill>
                  <a:srgbClr val="006600"/>
                </a:solidFill>
                <a:latin typeface="Georgia Pro Semibold" panose="020B0604020202020204" pitchFamily="18" charset="0"/>
              </a:rPr>
              <a:t>Thursday, October 28, 2021</a:t>
            </a:r>
          </a:p>
          <a:p>
            <a:pPr>
              <a:lnSpc>
                <a:spcPct val="80000"/>
              </a:lnSpc>
            </a:pPr>
            <a:r>
              <a:rPr lang="en-US" sz="3200" b="1" dirty="0">
                <a:solidFill>
                  <a:srgbClr val="006600"/>
                </a:solidFill>
                <a:latin typeface="Georgia Pro Semibold" panose="020B0604020202020204" pitchFamily="18" charset="0"/>
              </a:rPr>
              <a:t>7:00pm EST</a:t>
            </a:r>
          </a:p>
          <a:p>
            <a:endParaRPr lang="en-US" dirty="0"/>
          </a:p>
        </p:txBody>
      </p:sp>
      <p:grpSp>
        <p:nvGrpSpPr>
          <p:cNvPr id="24" name="Group 23">
            <a:extLst>
              <a:ext uri="{FF2B5EF4-FFF2-40B4-BE49-F238E27FC236}">
                <a16:creationId xmlns:a16="http://schemas.microsoft.com/office/drawing/2014/main" id="{4AEE6BC9-46C8-4310-9DC0-8BCF38E34EF3}"/>
              </a:ext>
            </a:extLst>
          </p:cNvPr>
          <p:cNvGrpSpPr/>
          <p:nvPr/>
        </p:nvGrpSpPr>
        <p:grpSpPr>
          <a:xfrm>
            <a:off x="372325" y="6045068"/>
            <a:ext cx="11550429" cy="816615"/>
            <a:chOff x="372325" y="6045068"/>
            <a:chExt cx="11550429" cy="816615"/>
          </a:xfrm>
        </p:grpSpPr>
        <p:pic>
          <p:nvPicPr>
            <p:cNvPr id="6" name="Picture 5">
              <a:extLst>
                <a:ext uri="{FF2B5EF4-FFF2-40B4-BE49-F238E27FC236}">
                  <a16:creationId xmlns:a16="http://schemas.microsoft.com/office/drawing/2014/main" id="{D6309A41-9FBC-4C3F-8749-0C0140A9B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325" y="6045068"/>
              <a:ext cx="1639354" cy="816615"/>
            </a:xfrm>
            <a:prstGeom prst="rect">
              <a:avLst/>
            </a:prstGeom>
          </p:spPr>
        </p:pic>
        <p:pic>
          <p:nvPicPr>
            <p:cNvPr id="7" name="Picture 6">
              <a:extLst>
                <a:ext uri="{FF2B5EF4-FFF2-40B4-BE49-F238E27FC236}">
                  <a16:creationId xmlns:a16="http://schemas.microsoft.com/office/drawing/2014/main" id="{466BA8B3-83AA-4D61-A70D-4F766E8452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1197" y="6130653"/>
              <a:ext cx="2429327" cy="511772"/>
            </a:xfrm>
            <a:prstGeom prst="rect">
              <a:avLst/>
            </a:prstGeom>
          </p:spPr>
        </p:pic>
        <p:pic>
          <p:nvPicPr>
            <p:cNvPr id="8" name="Picture 7">
              <a:extLst>
                <a:ext uri="{FF2B5EF4-FFF2-40B4-BE49-F238E27FC236}">
                  <a16:creationId xmlns:a16="http://schemas.microsoft.com/office/drawing/2014/main" id="{3677CB30-2760-49BC-9141-E72FE621BD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8279" y="6225163"/>
              <a:ext cx="2824077" cy="322752"/>
            </a:xfrm>
            <a:prstGeom prst="rect">
              <a:avLst/>
            </a:prstGeom>
          </p:spPr>
        </p:pic>
        <p:pic>
          <p:nvPicPr>
            <p:cNvPr id="9" name="Picture 8">
              <a:extLst>
                <a:ext uri="{FF2B5EF4-FFF2-40B4-BE49-F238E27FC236}">
                  <a16:creationId xmlns:a16="http://schemas.microsoft.com/office/drawing/2014/main" id="{CF4517C1-DA47-4756-8977-E29EC8D1A5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7885" y="6225163"/>
              <a:ext cx="3484869" cy="320040"/>
            </a:xfrm>
            <a:prstGeom prst="rect">
              <a:avLst/>
            </a:prstGeom>
          </p:spPr>
        </p:pic>
        <p:cxnSp>
          <p:nvCxnSpPr>
            <p:cNvPr id="11" name="Straight Connector 10">
              <a:extLst>
                <a:ext uri="{FF2B5EF4-FFF2-40B4-BE49-F238E27FC236}">
                  <a16:creationId xmlns:a16="http://schemas.microsoft.com/office/drawing/2014/main" id="{D4A9557B-8947-4205-BCF6-D39E12095A92}"/>
                </a:ext>
              </a:extLst>
            </p:cNvPr>
            <p:cNvCxnSpPr>
              <a:cxnSpLocks/>
            </p:cNvCxnSpPr>
            <p:nvPr/>
          </p:nvCxnSpPr>
          <p:spPr>
            <a:xfrm>
              <a:off x="2196276" y="6067743"/>
              <a:ext cx="0" cy="637593"/>
            </a:xfrm>
            <a:prstGeom prst="line">
              <a:avLst/>
            </a:prstGeom>
            <a:ln w="19050">
              <a:solidFill>
                <a:srgbClr val="003399">
                  <a:alpha val="5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79A6F82-0ED2-4827-98B9-D371496CD371}"/>
                </a:ext>
              </a:extLst>
            </p:cNvPr>
            <p:cNvCxnSpPr>
              <a:cxnSpLocks/>
            </p:cNvCxnSpPr>
            <p:nvPr/>
          </p:nvCxnSpPr>
          <p:spPr>
            <a:xfrm>
              <a:off x="5155444" y="6067743"/>
              <a:ext cx="0" cy="637593"/>
            </a:xfrm>
            <a:prstGeom prst="line">
              <a:avLst/>
            </a:prstGeom>
            <a:ln w="19050">
              <a:solidFill>
                <a:srgbClr val="003399">
                  <a:alpha val="5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F45659-D62E-4241-B964-7505FE5EFF96}"/>
                </a:ext>
              </a:extLst>
            </p:cNvPr>
            <p:cNvCxnSpPr>
              <a:cxnSpLocks/>
            </p:cNvCxnSpPr>
            <p:nvPr/>
          </p:nvCxnSpPr>
          <p:spPr>
            <a:xfrm>
              <a:off x="8278099" y="6067743"/>
              <a:ext cx="0" cy="637593"/>
            </a:xfrm>
            <a:prstGeom prst="line">
              <a:avLst/>
            </a:prstGeom>
            <a:ln w="19050">
              <a:solidFill>
                <a:srgbClr val="003399">
                  <a:alpha val="50000"/>
                </a:srgbClr>
              </a:solidFill>
            </a:ln>
          </p:spPr>
          <p:style>
            <a:lnRef idx="1">
              <a:schemeClr val="accent1"/>
            </a:lnRef>
            <a:fillRef idx="0">
              <a:schemeClr val="accent1"/>
            </a:fillRef>
            <a:effectRef idx="0">
              <a:schemeClr val="accent1"/>
            </a:effectRef>
            <a:fontRef idx="minor">
              <a:schemeClr val="tx1"/>
            </a:fontRef>
          </p:style>
        </p:cxnSp>
      </p:grpSp>
      <p:sp>
        <p:nvSpPr>
          <p:cNvPr id="13" name="Subtitle 2">
            <a:extLst>
              <a:ext uri="{FF2B5EF4-FFF2-40B4-BE49-F238E27FC236}">
                <a16:creationId xmlns:a16="http://schemas.microsoft.com/office/drawing/2014/main" id="{B78CDF0A-B7E6-444F-8467-40AC6C8E55C3}"/>
              </a:ext>
            </a:extLst>
          </p:cNvPr>
          <p:cNvSpPr txBox="1">
            <a:spLocks/>
          </p:cNvSpPr>
          <p:nvPr/>
        </p:nvSpPr>
        <p:spPr>
          <a:xfrm>
            <a:off x="2011679" y="-21955"/>
            <a:ext cx="8168640" cy="1253669"/>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spcBef>
                <a:spcPts val="0"/>
              </a:spcBef>
            </a:pPr>
            <a:r>
              <a:rPr lang="en-US" sz="4200" b="1" dirty="0">
                <a:solidFill>
                  <a:srgbClr val="006600"/>
                </a:solidFill>
                <a:latin typeface="Daytona Condensed" panose="020B0506030503040204" pitchFamily="34" charset="0"/>
              </a:rPr>
              <a:t>Today is Indigenous People’s Day</a:t>
            </a:r>
          </a:p>
          <a:p>
            <a:pPr>
              <a:lnSpc>
                <a:spcPct val="110000"/>
              </a:lnSpc>
              <a:spcBef>
                <a:spcPts val="0"/>
              </a:spcBef>
            </a:pPr>
            <a:r>
              <a:rPr lang="en-US" sz="4200" b="1" dirty="0">
                <a:solidFill>
                  <a:srgbClr val="006600"/>
                </a:solidFill>
                <a:latin typeface="Daytona Condensed" panose="020B0506030503040204" pitchFamily="34" charset="0"/>
              </a:rPr>
              <a:t>CONTINUE THE DIALOGUE </a:t>
            </a:r>
          </a:p>
          <a:p>
            <a:pPr>
              <a:lnSpc>
                <a:spcPct val="80000"/>
              </a:lnSpc>
              <a:spcBef>
                <a:spcPts val="0"/>
              </a:spcBef>
            </a:pPr>
            <a:r>
              <a:rPr lang="en-US" sz="3200" dirty="0">
                <a:solidFill>
                  <a:srgbClr val="006600"/>
                </a:solidFill>
                <a:latin typeface="Daytona Condensed" panose="020B0506030503040204" pitchFamily="34" charset="0"/>
              </a:rPr>
              <a:t>and join us online (</a:t>
            </a:r>
            <a:r>
              <a:rPr lang="en-US" sz="3200" b="1" dirty="0">
                <a:solidFill>
                  <a:schemeClr val="accent1"/>
                </a:solidFill>
                <a:latin typeface="Daytona Condensed" panose="020B0506030503040204" pitchFamily="34" charset="0"/>
              </a:rPr>
              <a:t>bit.ly/EJ30_celebrate</a:t>
            </a:r>
            <a:r>
              <a:rPr lang="en-US" sz="3200" dirty="0">
                <a:solidFill>
                  <a:srgbClr val="006600"/>
                </a:solidFill>
                <a:latin typeface="Daytona Condensed" panose="020B0506030503040204" pitchFamily="34" charset="0"/>
              </a:rPr>
              <a:t>)</a:t>
            </a:r>
          </a:p>
          <a:p>
            <a:endParaRPr lang="en-US" dirty="0"/>
          </a:p>
        </p:txBody>
      </p:sp>
    </p:spTree>
    <p:extLst>
      <p:ext uri="{BB962C8B-B14F-4D97-AF65-F5344CB8AC3E}">
        <p14:creationId xmlns:p14="http://schemas.microsoft.com/office/powerpoint/2010/main" val="258475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C58FB4-44E4-47BD-A663-FAEC3D645773}"/>
              </a:ext>
            </a:extLst>
          </p:cNvPr>
          <p:cNvPicPr>
            <a:picLocks noChangeAspect="1"/>
          </p:cNvPicPr>
          <p:nvPr/>
        </p:nvPicPr>
        <p:blipFill>
          <a:blip r:embed="rId2"/>
          <a:stretch>
            <a:fillRect/>
          </a:stretch>
        </p:blipFill>
        <p:spPr>
          <a:xfrm>
            <a:off x="3574472" y="140186"/>
            <a:ext cx="5281285" cy="6577628"/>
          </a:xfrm>
          <a:prstGeom prst="rect">
            <a:avLst/>
          </a:prstGeom>
          <a:ln>
            <a:solidFill>
              <a:schemeClr val="tx2">
                <a:lumMod val="75000"/>
              </a:schemeClr>
            </a:solidFill>
          </a:ln>
        </p:spPr>
      </p:pic>
      <p:sp>
        <p:nvSpPr>
          <p:cNvPr id="3" name="TextBox 2">
            <a:extLst>
              <a:ext uri="{FF2B5EF4-FFF2-40B4-BE49-F238E27FC236}">
                <a16:creationId xmlns:a16="http://schemas.microsoft.com/office/drawing/2014/main" id="{2C1B7047-CB70-4FC2-90C1-4F4FB70EAC02}"/>
              </a:ext>
            </a:extLst>
          </p:cNvPr>
          <p:cNvSpPr txBox="1"/>
          <p:nvPr/>
        </p:nvSpPr>
        <p:spPr>
          <a:xfrm>
            <a:off x="299258" y="3175462"/>
            <a:ext cx="3117273" cy="2523768"/>
          </a:xfrm>
          <a:prstGeom prst="rect">
            <a:avLst/>
          </a:prstGeom>
          <a:noFill/>
        </p:spPr>
        <p:txBody>
          <a:bodyPr wrap="square" rtlCol="0">
            <a:spAutoFit/>
          </a:bodyPr>
          <a:lstStyle/>
          <a:p>
            <a:r>
              <a:rPr lang="en-US" sz="2800" dirty="0"/>
              <a:t>Free </a:t>
            </a:r>
          </a:p>
          <a:p>
            <a:endParaRPr lang="en-US" sz="2800" dirty="0"/>
          </a:p>
          <a:p>
            <a:r>
              <a:rPr lang="en-US" sz="2800" dirty="0"/>
              <a:t>BeyondNuclear.com  </a:t>
            </a:r>
          </a:p>
          <a:p>
            <a:endParaRPr lang="en-US" sz="2800" dirty="0"/>
          </a:p>
          <a:p>
            <a:r>
              <a:rPr lang="en-US" sz="2800" dirty="0"/>
              <a:t>Please download </a:t>
            </a:r>
          </a:p>
          <a:p>
            <a:endParaRPr lang="en-US" dirty="0"/>
          </a:p>
        </p:txBody>
      </p:sp>
      <p:sp>
        <p:nvSpPr>
          <p:cNvPr id="5" name="TextBox 4">
            <a:extLst>
              <a:ext uri="{FF2B5EF4-FFF2-40B4-BE49-F238E27FC236}">
                <a16:creationId xmlns:a16="http://schemas.microsoft.com/office/drawing/2014/main" id="{DB3C87ED-5AB7-4BF3-A369-D4A8E9C41015}"/>
              </a:ext>
            </a:extLst>
          </p:cNvPr>
          <p:cNvSpPr txBox="1"/>
          <p:nvPr/>
        </p:nvSpPr>
        <p:spPr>
          <a:xfrm>
            <a:off x="74815" y="856211"/>
            <a:ext cx="3499657" cy="1754326"/>
          </a:xfrm>
          <a:prstGeom prst="rect">
            <a:avLst/>
          </a:prstGeom>
          <a:noFill/>
        </p:spPr>
        <p:txBody>
          <a:bodyPr wrap="square" rtlCol="0">
            <a:spAutoFit/>
          </a:bodyPr>
          <a:lstStyle/>
          <a:p>
            <a:r>
              <a:rPr lang="en-US" dirty="0"/>
              <a:t>~80% of the nuclear fuel chain, the mining, milling, production, testing and storage of nuclear materials occurs on or near indigenous and underrepresented communities worldwide.   </a:t>
            </a:r>
          </a:p>
        </p:txBody>
      </p:sp>
    </p:spTree>
    <p:extLst>
      <p:ext uri="{BB962C8B-B14F-4D97-AF65-F5344CB8AC3E}">
        <p14:creationId xmlns:p14="http://schemas.microsoft.com/office/powerpoint/2010/main" val="3751804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A66FA1-4702-4E83-B6F7-225265A2C5C3}"/>
              </a:ext>
            </a:extLst>
          </p:cNvPr>
          <p:cNvSpPr txBox="1"/>
          <p:nvPr/>
        </p:nvSpPr>
        <p:spPr>
          <a:xfrm>
            <a:off x="276331" y="118440"/>
            <a:ext cx="11869947" cy="5262979"/>
          </a:xfrm>
          <a:prstGeom prst="rect">
            <a:avLst/>
          </a:prstGeom>
          <a:noFill/>
        </p:spPr>
        <p:txBody>
          <a:bodyPr wrap="square" rtlCol="0">
            <a:spAutoFit/>
          </a:bodyPr>
          <a:lstStyle/>
          <a:p>
            <a:r>
              <a:rPr lang="en-US" sz="1600" dirty="0">
                <a:effectLst/>
                <a:latin typeface="Tahoma" panose="020B0604030504040204" pitchFamily="34" charset="0"/>
                <a:ea typeface="Tahoma" panose="020B0604030504040204" pitchFamily="34" charset="0"/>
                <a:cs typeface="Tahoma" panose="020B0604030504040204" pitchFamily="34" charset="0"/>
              </a:rPr>
              <a:t>A growing local to global map outlines how structural oppression by the nuclear industry, governments, international organizations and UN agencies</a:t>
            </a:r>
            <a:r>
              <a:rPr lang="en-US" sz="1600" dirty="0">
                <a:latin typeface="Tahoma" panose="020B0604030504040204" pitchFamily="34" charset="0"/>
                <a:ea typeface="Tahoma" panose="020B0604030504040204" pitchFamily="34" charset="0"/>
                <a:cs typeface="Tahoma" panose="020B0604030504040204" pitchFamily="34" charset="0"/>
              </a:rPr>
              <a:t> harmed indigenous peoples disproportionately. This is an environmental justice issue for underrepresented groups and women and girls, who are much more susceptible to radiation harm. </a:t>
            </a:r>
            <a:endParaRPr lang="en-US" sz="1600" dirty="0">
              <a:effectLst/>
              <a:latin typeface="Tahoma" panose="020B0604030504040204" pitchFamily="34" charset="0"/>
              <a:ea typeface="Tahoma" panose="020B0604030504040204" pitchFamily="34" charset="0"/>
              <a:cs typeface="Tahoma" panose="020B0604030504040204" pitchFamily="34" charset="0"/>
            </a:endParaRPr>
          </a:p>
          <a:p>
            <a:endParaRPr lang="en-US" dirty="0">
              <a:latin typeface="Times New Roman" panose="02020603050405020304" pitchFamily="18" charset="0"/>
              <a:ea typeface="Calibri" panose="020F0502020204030204" pitchFamily="34" charset="0"/>
              <a:cs typeface="Times New Roman" panose="02020603050405020304" pitchFamily="18" charset="0"/>
            </a:endParaRPr>
          </a:p>
          <a:p>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latin typeface="Times New Roman" panose="02020603050405020304" pitchFamily="18" charset="0"/>
              <a:ea typeface="Calibri" panose="020F0502020204030204" pitchFamily="34" charset="0"/>
              <a:cs typeface="Times New Roman" panose="02020603050405020304" pitchFamily="18" charset="0"/>
            </a:endParaRPr>
          </a:p>
          <a:p>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latin typeface="Times New Roman" panose="02020603050405020304" pitchFamily="18" charset="0"/>
              <a:ea typeface="Calibri" panose="020F0502020204030204" pitchFamily="34" charset="0"/>
              <a:cs typeface="Times New Roman" panose="02020603050405020304" pitchFamily="18" charset="0"/>
            </a:endParaRPr>
          </a:p>
          <a:p>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latin typeface="Times New Roman" panose="02020603050405020304" pitchFamily="18" charset="0"/>
              <a:ea typeface="Calibri" panose="020F0502020204030204" pitchFamily="34" charset="0"/>
              <a:cs typeface="Times New Roman" panose="02020603050405020304" pitchFamily="18" charset="0"/>
            </a:endParaRPr>
          </a:p>
          <a:p>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latin typeface="Times New Roman" panose="02020603050405020304" pitchFamily="18" charset="0"/>
              <a:ea typeface="Calibri" panose="020F0502020204030204" pitchFamily="34" charset="0"/>
              <a:cs typeface="Times New Roman" panose="02020603050405020304" pitchFamily="18" charset="0"/>
            </a:endParaRPr>
          </a:p>
          <a:p>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latin typeface="Times New Roman" panose="02020603050405020304" pitchFamily="18" charset="0"/>
              <a:ea typeface="Calibri" panose="020F0502020204030204" pitchFamily="34" charset="0"/>
              <a:cs typeface="Times New Roman" panose="02020603050405020304" pitchFamily="18" charset="0"/>
            </a:endParaRPr>
          </a:p>
          <a:p>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latin typeface="Times New Roman" panose="02020603050405020304" pitchFamily="18" charset="0"/>
              <a:ea typeface="Calibri" panose="020F0502020204030204" pitchFamily="34" charset="0"/>
              <a:cs typeface="Times New Roman" panose="02020603050405020304" pitchFamily="18" charset="0"/>
            </a:endParaRPr>
          </a:p>
          <a:p>
            <a:endParaRPr lang="en-US" sz="1800" dirty="0">
              <a:effectLst/>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pic>
        <p:nvPicPr>
          <p:cNvPr id="3074" name="Picture 2" descr="FAS citizens engage with legislators in US">
            <a:extLst>
              <a:ext uri="{FF2B5EF4-FFF2-40B4-BE49-F238E27FC236}">
                <a16:creationId xmlns:a16="http://schemas.microsoft.com/office/drawing/2014/main" id="{968B2453-A464-4641-B8E8-194A3AA730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432" y="1176251"/>
            <a:ext cx="8930541" cy="45054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E3F8976-52FD-4C43-8408-359BAC27922A}"/>
              </a:ext>
            </a:extLst>
          </p:cNvPr>
          <p:cNvSpPr txBox="1"/>
          <p:nvPr/>
        </p:nvSpPr>
        <p:spPr>
          <a:xfrm>
            <a:off x="290944" y="6093229"/>
            <a:ext cx="11180619" cy="646331"/>
          </a:xfrm>
          <a:prstGeom prst="rect">
            <a:avLst/>
          </a:prstGeom>
          <a:noFill/>
        </p:spPr>
        <p:txBody>
          <a:bodyPr wrap="square" rtlCol="0">
            <a:spAutoFit/>
          </a:bodyPr>
          <a:lstStyle/>
          <a:p>
            <a:r>
              <a:rPr lang="en-US" dirty="0"/>
              <a:t>Oregon has the second highest population of Marshall Islanders in the US, here celebrating with Kate Brown the reinstatement of health care in 2016 https://marshallislandsjournal.com/fas-citizens-engage-us/</a:t>
            </a:r>
          </a:p>
        </p:txBody>
      </p:sp>
      <p:pic>
        <p:nvPicPr>
          <p:cNvPr id="3076" name="Picture 4" descr="Don't Ever Whisper">
            <a:extLst>
              <a:ext uri="{FF2B5EF4-FFF2-40B4-BE49-F238E27FC236}">
                <a16:creationId xmlns:a16="http://schemas.microsoft.com/office/drawing/2014/main" id="{D33F9F82-F204-497D-8580-CE0D6FCBB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8927" y="2194560"/>
            <a:ext cx="2593152" cy="389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492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E0B6C5-699F-43E1-B0FE-1D8B75F6922B}"/>
              </a:ext>
            </a:extLst>
          </p:cNvPr>
          <p:cNvSpPr txBox="1"/>
          <p:nvPr/>
        </p:nvSpPr>
        <p:spPr>
          <a:xfrm>
            <a:off x="390697" y="216131"/>
            <a:ext cx="11288685" cy="1877437"/>
          </a:xfrm>
          <a:prstGeom prst="rect">
            <a:avLst/>
          </a:prstGeom>
          <a:noFill/>
        </p:spPr>
        <p:txBody>
          <a:bodyPr wrap="square" rtlCol="0">
            <a:spAutoFit/>
          </a:bodyPr>
          <a:lstStyle/>
          <a:p>
            <a:r>
              <a:rPr lang="en-US" sz="2000" dirty="0"/>
              <a:t>The most radiated place on earth from nuclear bombs, with 80% of all US released radioactivity.  The tests were equivalent in payload to 7,200 Hiroshima-size bombs and some of the polluted waste is stored there under huge dome, leaking…</a:t>
            </a:r>
          </a:p>
          <a:p>
            <a:endParaRPr lang="en-US" sz="2000" dirty="0"/>
          </a:p>
          <a:p>
            <a:r>
              <a:rPr lang="en-US" sz="2000" dirty="0"/>
              <a:t> a paradise lost by US actions</a:t>
            </a:r>
          </a:p>
          <a:p>
            <a:endParaRPr lang="en-US" sz="1600" dirty="0"/>
          </a:p>
        </p:txBody>
      </p:sp>
      <p:sp>
        <p:nvSpPr>
          <p:cNvPr id="4" name="TextBox 3">
            <a:extLst>
              <a:ext uri="{FF2B5EF4-FFF2-40B4-BE49-F238E27FC236}">
                <a16:creationId xmlns:a16="http://schemas.microsoft.com/office/drawing/2014/main" id="{31516A6C-7218-4FB1-ADBB-B68CF8AF6277}"/>
              </a:ext>
            </a:extLst>
          </p:cNvPr>
          <p:cNvSpPr txBox="1"/>
          <p:nvPr/>
        </p:nvSpPr>
        <p:spPr>
          <a:xfrm>
            <a:off x="124692" y="5544590"/>
            <a:ext cx="4713316" cy="738664"/>
          </a:xfrm>
          <a:prstGeom prst="rect">
            <a:avLst/>
          </a:prstGeom>
          <a:noFill/>
        </p:spPr>
        <p:txBody>
          <a:bodyPr wrap="square">
            <a:spAutoFit/>
          </a:bodyPr>
          <a:lstStyle/>
          <a:p>
            <a:r>
              <a:rPr lang="en-US" sz="1400" dirty="0"/>
              <a:t>https://www.latimes.com/projects/marshall-islands-nuclear-testing-sea-level-rise/static/image/marshall-islands-radiation06-2000.jpg</a:t>
            </a:r>
          </a:p>
        </p:txBody>
      </p:sp>
      <p:pic>
        <p:nvPicPr>
          <p:cNvPr id="5122" name="Picture 2" descr="Welcome to Bikini Atoll">
            <a:extLst>
              <a:ext uri="{FF2B5EF4-FFF2-40B4-BE49-F238E27FC236}">
                <a16:creationId xmlns:a16="http://schemas.microsoft.com/office/drawing/2014/main" id="{8317AD49-9316-41E2-B5F9-5571B7B97D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4138" y="969152"/>
            <a:ext cx="6924502" cy="569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8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1C140A-4783-4BFC-9C23-1C3A12CBA770}"/>
              </a:ext>
            </a:extLst>
          </p:cNvPr>
          <p:cNvPicPr>
            <a:picLocks noChangeAspect="1"/>
          </p:cNvPicPr>
          <p:nvPr/>
        </p:nvPicPr>
        <p:blipFill>
          <a:blip r:embed="rId2"/>
          <a:stretch>
            <a:fillRect/>
          </a:stretch>
        </p:blipFill>
        <p:spPr>
          <a:xfrm>
            <a:off x="480752" y="244891"/>
            <a:ext cx="11230495" cy="4818994"/>
          </a:xfrm>
          <a:prstGeom prst="rect">
            <a:avLst/>
          </a:prstGeom>
        </p:spPr>
      </p:pic>
      <p:sp>
        <p:nvSpPr>
          <p:cNvPr id="4" name="TextBox 3">
            <a:extLst>
              <a:ext uri="{FF2B5EF4-FFF2-40B4-BE49-F238E27FC236}">
                <a16:creationId xmlns:a16="http://schemas.microsoft.com/office/drawing/2014/main" id="{C226F06D-FDCB-4221-9D81-2524C50C2D10}"/>
              </a:ext>
            </a:extLst>
          </p:cNvPr>
          <p:cNvSpPr txBox="1"/>
          <p:nvPr/>
        </p:nvSpPr>
        <p:spPr>
          <a:xfrm>
            <a:off x="4646815" y="324196"/>
            <a:ext cx="3358341" cy="369332"/>
          </a:xfrm>
          <a:prstGeom prst="rect">
            <a:avLst/>
          </a:prstGeom>
          <a:noFill/>
        </p:spPr>
        <p:txBody>
          <a:bodyPr wrap="square" rtlCol="0">
            <a:spAutoFit/>
          </a:bodyPr>
          <a:lstStyle/>
          <a:p>
            <a:r>
              <a:rPr lang="en-US" dirty="0">
                <a:solidFill>
                  <a:schemeClr val="bg1"/>
                </a:solidFill>
              </a:rPr>
              <a:t>OREGON PER CAPITA DATA </a:t>
            </a:r>
          </a:p>
        </p:txBody>
      </p:sp>
      <p:sp>
        <p:nvSpPr>
          <p:cNvPr id="5" name="TextBox 4">
            <a:extLst>
              <a:ext uri="{FF2B5EF4-FFF2-40B4-BE49-F238E27FC236}">
                <a16:creationId xmlns:a16="http://schemas.microsoft.com/office/drawing/2014/main" id="{68946443-C231-4140-9D74-7A70ADB5F6CF}"/>
              </a:ext>
            </a:extLst>
          </p:cNvPr>
          <p:cNvSpPr txBox="1"/>
          <p:nvPr/>
        </p:nvSpPr>
        <p:spPr>
          <a:xfrm>
            <a:off x="556953" y="5785658"/>
            <a:ext cx="11072551" cy="923330"/>
          </a:xfrm>
          <a:prstGeom prst="rect">
            <a:avLst/>
          </a:prstGeom>
          <a:noFill/>
        </p:spPr>
        <p:txBody>
          <a:bodyPr wrap="square" rtlCol="0">
            <a:spAutoFit/>
          </a:bodyPr>
          <a:lstStyle/>
          <a:p>
            <a:r>
              <a:rPr lang="en-US" dirty="0"/>
              <a:t>Concerns about radiation exposure creating pre-existing conditions and also lowering immunity to pandemics. Article about the Marshall Islander community and COVID 19 in Arkansas https://www.cdc.gov/pcd/issues/2021/20_0407.htm</a:t>
            </a:r>
          </a:p>
        </p:txBody>
      </p:sp>
    </p:spTree>
    <p:extLst>
      <p:ext uri="{BB962C8B-B14F-4D97-AF65-F5344CB8AC3E}">
        <p14:creationId xmlns:p14="http://schemas.microsoft.com/office/powerpoint/2010/main" val="2056714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Placeholder 2">
            <a:extLst>
              <a:ext uri="{FF2B5EF4-FFF2-40B4-BE49-F238E27FC236}">
                <a16:creationId xmlns:a16="http://schemas.microsoft.com/office/drawing/2014/main" id="{D755C3A4-4D3F-4B9E-BE8B-CD2F9D453559}"/>
              </a:ext>
            </a:extLst>
          </p:cNvPr>
          <p:cNvSpPr>
            <a:spLocks noChangeArrowheads="1"/>
          </p:cNvSpPr>
          <p:nvPr/>
        </p:nvSpPr>
        <p:spPr bwMode="auto">
          <a:xfrm>
            <a:off x="1714501" y="119063"/>
            <a:ext cx="67913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4000" tIns="63500" rIns="127000" bIns="0"/>
          <a:lstStyle/>
          <a:p>
            <a:endParaRPr lang="en-US" altLang="en-US" sz="1300" b="1" dirty="0">
              <a:latin typeface="Helvetica" panose="020B0604020202020204" pitchFamily="34" charset="0"/>
              <a:cs typeface="Helvetica" panose="020B0604020202020204" pitchFamily="34" charset="0"/>
            </a:endParaRPr>
          </a:p>
        </p:txBody>
      </p:sp>
      <p:sp>
        <p:nvSpPr>
          <p:cNvPr id="2052" name="Text Placeholder 2">
            <a:extLst>
              <a:ext uri="{FF2B5EF4-FFF2-40B4-BE49-F238E27FC236}">
                <a16:creationId xmlns:a16="http://schemas.microsoft.com/office/drawing/2014/main" id="{B2E16725-5693-4006-8F85-D3C439F71F80}"/>
              </a:ext>
            </a:extLst>
          </p:cNvPr>
          <p:cNvSpPr>
            <a:spLocks noChangeArrowheads="1"/>
          </p:cNvSpPr>
          <p:nvPr/>
        </p:nvSpPr>
        <p:spPr bwMode="auto">
          <a:xfrm>
            <a:off x="79513" y="452060"/>
            <a:ext cx="3951798" cy="99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4000" tIns="0" rIns="127000" bIns="63500"/>
          <a:lstStyle/>
          <a:p>
            <a:pPr marR="81280"/>
            <a:r>
              <a:rPr lang="en-US" dirty="0">
                <a:latin typeface="Tahoma" panose="020B0604030504040204" pitchFamily="34" charset="0"/>
                <a:ea typeface="Tahoma" panose="020B0604030504040204" pitchFamily="34" charset="0"/>
                <a:cs typeface="Tahoma" panose="020B0604030504040204" pitchFamily="34" charset="0"/>
              </a:rPr>
              <a:t>Some researchers argue there are similarities between long COVID and radiation illnesses that could lead to better understanding of both, see Carmen I. Rios et al, “Commonalities Between COVID-19 and Radiation Injury” </a:t>
            </a:r>
            <a:r>
              <a:rPr lang="en-US" i="1" dirty="0">
                <a:latin typeface="Tahoma" panose="020B0604030504040204" pitchFamily="34" charset="0"/>
                <a:ea typeface="Tahoma" panose="020B0604030504040204" pitchFamily="34" charset="0"/>
                <a:cs typeface="Tahoma" panose="020B0604030504040204" pitchFamily="34" charset="0"/>
              </a:rPr>
              <a:t>Radiation Research</a:t>
            </a:r>
            <a:r>
              <a:rPr lang="en-US" dirty="0">
                <a:latin typeface="Tahoma" panose="020B0604030504040204" pitchFamily="34" charset="0"/>
                <a:ea typeface="Tahoma" panose="020B0604030504040204" pitchFamily="34" charset="0"/>
                <a:cs typeface="Tahoma" panose="020B0604030504040204" pitchFamily="34" charset="0"/>
              </a:rPr>
              <a:t>, Jan 1, 2021 195(1): 1-24. </a:t>
            </a:r>
          </a:p>
          <a:p>
            <a:pPr marR="81280"/>
            <a:endParaRPr lang="en-US" altLang="en-US" dirty="0">
              <a:latin typeface="Tahoma" panose="020B0604030504040204" pitchFamily="34" charset="0"/>
              <a:ea typeface="Tahoma" panose="020B0604030504040204" pitchFamily="34" charset="0"/>
              <a:cs typeface="Tahoma" panose="020B0604030504040204" pitchFamily="34" charset="0"/>
            </a:endParaRPr>
          </a:p>
          <a:p>
            <a:pPr marR="81280"/>
            <a:r>
              <a:rPr lang="en-US" altLang="en-US" dirty="0">
                <a:latin typeface="Tahoma" panose="020B0604030504040204" pitchFamily="34" charset="0"/>
                <a:ea typeface="Tahoma" panose="020B0604030504040204" pitchFamily="34" charset="0"/>
                <a:cs typeface="Tahoma" panose="020B0604030504040204" pitchFamily="34" charset="0"/>
              </a:rPr>
              <a:t>Can OPHA convene a radiation harm study group?</a:t>
            </a:r>
          </a:p>
        </p:txBody>
      </p:sp>
      <p:sp>
        <p:nvSpPr>
          <p:cNvPr id="2053" name="Text Placeholder 2">
            <a:extLst>
              <a:ext uri="{FF2B5EF4-FFF2-40B4-BE49-F238E27FC236}">
                <a16:creationId xmlns:a16="http://schemas.microsoft.com/office/drawing/2014/main" id="{3199B3D3-C0FC-4660-8C13-2A41D6C81386}"/>
              </a:ext>
            </a:extLst>
          </p:cNvPr>
          <p:cNvSpPr>
            <a:spLocks noChangeArrowheads="1"/>
          </p:cNvSpPr>
          <p:nvPr/>
        </p:nvSpPr>
        <p:spPr bwMode="auto">
          <a:xfrm>
            <a:off x="189782" y="3873260"/>
            <a:ext cx="4321834" cy="256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4000" tIns="0" rIns="0" bIns="63500"/>
          <a:lstStyle/>
          <a:p>
            <a:pPr>
              <a:spcBef>
                <a:spcPct val="20000"/>
              </a:spcBef>
            </a:pPr>
            <a:r>
              <a:rPr lang="en-US" altLang="en-US" sz="1200" dirty="0">
                <a:latin typeface="Helvetica" panose="020B0604020202020204" pitchFamily="34" charset="0"/>
                <a:cs typeface="Helvetica" panose="020B0604020202020204" pitchFamily="34" charset="0"/>
              </a:rPr>
              <a:t>
</a:t>
            </a:r>
          </a:p>
        </p:txBody>
      </p:sp>
      <p:sp>
        <p:nvSpPr>
          <p:cNvPr id="2055" name="Footer Placeholder 3">
            <a:extLst>
              <a:ext uri="{FF2B5EF4-FFF2-40B4-BE49-F238E27FC236}">
                <a16:creationId xmlns:a16="http://schemas.microsoft.com/office/drawing/2014/main" id="{47945F03-CA0C-4DD3-B359-542E215F3F0A}"/>
              </a:ext>
            </a:extLst>
          </p:cNvPr>
          <p:cNvSpPr>
            <a:spLocks noChangeArrowheads="1"/>
          </p:cNvSpPr>
          <p:nvPr/>
        </p:nvSpPr>
        <p:spPr bwMode="auto">
          <a:xfrm>
            <a:off x="3781426" y="6438900"/>
            <a:ext cx="68865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lIns="180000" tIns="0" rIns="180000" bIns="0" anchor="ctr"/>
          <a:lstStyle/>
          <a:p>
            <a:pPr algn="r" eaLnBrk="0" hangingPunct="0">
              <a:spcAft>
                <a:spcPts val="600"/>
              </a:spcAft>
            </a:pPr>
            <a:endParaRPr lang="en-US" altLang="en-US" sz="1000">
              <a:solidFill>
                <a:srgbClr val="2A2A2A"/>
              </a:solidFill>
            </a:endParaRPr>
          </a:p>
        </p:txBody>
      </p:sp>
      <p:pic>
        <p:nvPicPr>
          <p:cNvPr id="2056" name="New picture">
            <a:extLst>
              <a:ext uri="{FF2B5EF4-FFF2-40B4-BE49-F238E27FC236}">
                <a16:creationId xmlns:a16="http://schemas.microsoft.com/office/drawing/2014/main" id="{D373EC66-C64B-49EC-BA04-9F8AC9B600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9476" y="452060"/>
            <a:ext cx="7780535" cy="592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extLst>
      <p:ext uri="{BB962C8B-B14F-4D97-AF65-F5344CB8AC3E}">
        <p14:creationId xmlns:p14="http://schemas.microsoft.com/office/powerpoint/2010/main" val="1277054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9AC968-8775-4932-B927-F1F7550C8E3C}"/>
              </a:ext>
            </a:extLst>
          </p:cNvPr>
          <p:cNvSpPr txBox="1"/>
          <p:nvPr/>
        </p:nvSpPr>
        <p:spPr>
          <a:xfrm>
            <a:off x="182880" y="166255"/>
            <a:ext cx="11870575" cy="1200329"/>
          </a:xfrm>
          <a:prstGeom prst="rect">
            <a:avLst/>
          </a:prstGeom>
          <a:noFill/>
        </p:spPr>
        <p:txBody>
          <a:bodyPr wrap="square" rtlCol="0">
            <a:spAutoFit/>
          </a:bodyPr>
          <a:lstStyle/>
          <a:p>
            <a:r>
              <a:rPr lang="en-US" dirty="0">
                <a:latin typeface="Arial" panose="020B0604020202020204" pitchFamily="34" charset="0"/>
              </a:rPr>
              <a:t>Cynthia </a:t>
            </a:r>
            <a:r>
              <a:rPr lang="en-US" b="0" i="0" dirty="0" err="1">
                <a:effectLst/>
                <a:latin typeface="Arial" panose="020B0604020202020204" pitchFamily="34" charset="0"/>
              </a:rPr>
              <a:t>Folkers</a:t>
            </a:r>
            <a:r>
              <a:rPr lang="en-US" b="0" i="0" dirty="0">
                <a:effectLst/>
                <a:latin typeface="Arial" panose="020B0604020202020204" pitchFamily="34" charset="0"/>
              </a:rPr>
              <a:t>’ article on the disproportionate harm to women and girls by radiation</a:t>
            </a:r>
            <a:r>
              <a:rPr lang="en-US" dirty="0">
                <a:latin typeface="Arial" panose="020B0604020202020204" pitchFamily="34" charset="0"/>
              </a:rPr>
              <a:t> is </a:t>
            </a:r>
            <a:r>
              <a:rPr lang="en-US" b="0" i="0" dirty="0">
                <a:effectLst/>
                <a:latin typeface="Arial" panose="020B0604020202020204" pitchFamily="34" charset="0"/>
              </a:rPr>
              <a:t>featured in the peer reviewed special issue “Connecting to the Living History of Radiation Exposure” April 2021 </a:t>
            </a:r>
            <a:r>
              <a:rPr lang="en-US" b="0" i="1" dirty="0">
                <a:effectLst/>
                <a:latin typeface="Arial" panose="020B0604020202020204" pitchFamily="34" charset="0"/>
              </a:rPr>
              <a:t>Journal of the History of Biology.</a:t>
            </a:r>
            <a:endParaRPr lang="en-US" dirty="0">
              <a:latin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C65F0974-BA82-4B76-ACCF-D7F9876BE52B}"/>
              </a:ext>
            </a:extLst>
          </p:cNvPr>
          <p:cNvPicPr>
            <a:picLocks noChangeAspect="1"/>
          </p:cNvPicPr>
          <p:nvPr/>
        </p:nvPicPr>
        <p:blipFill>
          <a:blip r:embed="rId3"/>
          <a:stretch>
            <a:fillRect/>
          </a:stretch>
        </p:blipFill>
        <p:spPr>
          <a:xfrm>
            <a:off x="182880" y="1121679"/>
            <a:ext cx="4580313" cy="2605648"/>
          </a:xfrm>
          <a:prstGeom prst="rect">
            <a:avLst/>
          </a:prstGeom>
        </p:spPr>
      </p:pic>
      <p:pic>
        <p:nvPicPr>
          <p:cNvPr id="6" name="Picture 5">
            <a:extLst>
              <a:ext uri="{FF2B5EF4-FFF2-40B4-BE49-F238E27FC236}">
                <a16:creationId xmlns:a16="http://schemas.microsoft.com/office/drawing/2014/main" id="{7192EB97-62DC-4954-839D-173327FFBF1D}"/>
              </a:ext>
            </a:extLst>
          </p:cNvPr>
          <p:cNvPicPr>
            <a:picLocks noChangeAspect="1"/>
          </p:cNvPicPr>
          <p:nvPr/>
        </p:nvPicPr>
        <p:blipFill>
          <a:blip r:embed="rId4"/>
          <a:stretch>
            <a:fillRect/>
          </a:stretch>
        </p:blipFill>
        <p:spPr>
          <a:xfrm>
            <a:off x="2473036" y="4046383"/>
            <a:ext cx="4115458" cy="2645362"/>
          </a:xfrm>
          <a:prstGeom prst="rect">
            <a:avLst/>
          </a:prstGeom>
        </p:spPr>
      </p:pic>
      <p:pic>
        <p:nvPicPr>
          <p:cNvPr id="8" name="Picture 7">
            <a:extLst>
              <a:ext uri="{FF2B5EF4-FFF2-40B4-BE49-F238E27FC236}">
                <a16:creationId xmlns:a16="http://schemas.microsoft.com/office/drawing/2014/main" id="{35C934DA-FA4C-4655-9E53-642CB208EF06}"/>
              </a:ext>
            </a:extLst>
          </p:cNvPr>
          <p:cNvPicPr>
            <a:picLocks noChangeAspect="1"/>
          </p:cNvPicPr>
          <p:nvPr/>
        </p:nvPicPr>
        <p:blipFill>
          <a:blip r:embed="rId5"/>
          <a:stretch>
            <a:fillRect/>
          </a:stretch>
        </p:blipFill>
        <p:spPr>
          <a:xfrm>
            <a:off x="6359236" y="1046441"/>
            <a:ext cx="5295207" cy="3240789"/>
          </a:xfrm>
          <a:prstGeom prst="rect">
            <a:avLst/>
          </a:prstGeom>
        </p:spPr>
      </p:pic>
    </p:spTree>
    <p:extLst>
      <p:ext uri="{BB962C8B-B14F-4D97-AF65-F5344CB8AC3E}">
        <p14:creationId xmlns:p14="http://schemas.microsoft.com/office/powerpoint/2010/main" val="3043977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D7B8FC-5360-4C93-A996-7149A55E468F}"/>
              </a:ext>
            </a:extLst>
          </p:cNvPr>
          <p:cNvPicPr>
            <a:picLocks noChangeAspect="1"/>
          </p:cNvPicPr>
          <p:nvPr/>
        </p:nvPicPr>
        <p:blipFill>
          <a:blip r:embed="rId2"/>
          <a:stretch>
            <a:fillRect/>
          </a:stretch>
        </p:blipFill>
        <p:spPr>
          <a:xfrm>
            <a:off x="486572" y="482139"/>
            <a:ext cx="6944917" cy="6084916"/>
          </a:xfrm>
          <a:prstGeom prst="rect">
            <a:avLst/>
          </a:prstGeom>
        </p:spPr>
      </p:pic>
      <p:sp>
        <p:nvSpPr>
          <p:cNvPr id="6" name="TextBox 5">
            <a:extLst>
              <a:ext uri="{FF2B5EF4-FFF2-40B4-BE49-F238E27FC236}">
                <a16:creationId xmlns:a16="http://schemas.microsoft.com/office/drawing/2014/main" id="{3905387C-F13F-438B-84D6-95CB11BA0685}"/>
              </a:ext>
            </a:extLst>
          </p:cNvPr>
          <p:cNvSpPr txBox="1"/>
          <p:nvPr/>
        </p:nvSpPr>
        <p:spPr>
          <a:xfrm>
            <a:off x="7614458" y="1803862"/>
            <a:ext cx="3998421" cy="646331"/>
          </a:xfrm>
          <a:prstGeom prst="rect">
            <a:avLst/>
          </a:prstGeom>
          <a:noFill/>
        </p:spPr>
        <p:txBody>
          <a:bodyPr wrap="square" rtlCol="0">
            <a:spAutoFit/>
          </a:bodyPr>
          <a:lstStyle/>
          <a:p>
            <a:r>
              <a:rPr lang="en-US" dirty="0"/>
              <a:t>Learn more at https://www.genderandradiation.org/</a:t>
            </a:r>
          </a:p>
        </p:txBody>
      </p:sp>
    </p:spTree>
    <p:extLst>
      <p:ext uri="{BB962C8B-B14F-4D97-AF65-F5344CB8AC3E}">
        <p14:creationId xmlns:p14="http://schemas.microsoft.com/office/powerpoint/2010/main" val="16069209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11"/>
</p:tagLst>
</file>

<file path=ppt/tags/tag2.xml><?xml version="1.0" encoding="utf-8"?>
<p:tagLst xmlns:a="http://schemas.openxmlformats.org/drawingml/2006/main" xmlns:r="http://schemas.openxmlformats.org/officeDocument/2006/relationships" xmlns:p="http://schemas.openxmlformats.org/presentationml/2006/main">
  <p:tag name="AS_UNIQUEID" val="12"/>
</p:tagLst>
</file>

<file path=ppt/tags/tag3.xml><?xml version="1.0" encoding="utf-8"?>
<p:tagLst xmlns:a="http://schemas.openxmlformats.org/drawingml/2006/main" xmlns:r="http://schemas.openxmlformats.org/officeDocument/2006/relationships" xmlns:p="http://schemas.openxmlformats.org/presentationml/2006/main">
  <p:tag name="AS_UNIQUEID" val="13"/>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TotalTime>
  <Words>947</Words>
  <Application>Microsoft Office PowerPoint</Application>
  <PresentationFormat>Widescreen</PresentationFormat>
  <Paragraphs>95</Paragraphs>
  <Slides>15</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Calibri</vt:lpstr>
      <vt:lpstr>Calibri Light</vt:lpstr>
      <vt:lpstr>Daytona Condensed</vt:lpstr>
      <vt:lpstr>Georgia Pro Semibold</vt:lpstr>
      <vt:lpstr>Helvetica</vt:lpstr>
      <vt:lpstr>Roboto</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Richards, Linda Marie</dc:creator>
  <cp:lastModifiedBy>Richards, Linda Marie</cp:lastModifiedBy>
  <cp:revision>7</cp:revision>
  <dcterms:created xsi:type="dcterms:W3CDTF">2021-10-11T04:20:21Z</dcterms:created>
  <dcterms:modified xsi:type="dcterms:W3CDTF">2021-10-18T20:56:07Z</dcterms:modified>
</cp:coreProperties>
</file>